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4.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notesSlides/notesSlide5.xml" ContentType="application/vnd.openxmlformats-officedocument.presentationml.notesSlide+xml"/>
  <Override PartName="/ppt/charts/chart15.xml" ContentType="application/vnd.openxmlformats-officedocument.drawingml.chart+xml"/>
  <Override PartName="/ppt/theme/themeOverride1.xml" ContentType="application/vnd.openxmlformats-officedocument.themeOverr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bookmarkIdSeed="2">
  <p:sldMasterIdLst>
    <p:sldMasterId id="2147483978" r:id="rId4"/>
    <p:sldMasterId id="2147484039" r:id="rId5"/>
    <p:sldMasterId id="2147483997" r:id="rId6"/>
    <p:sldMasterId id="2147484012" r:id="rId7"/>
    <p:sldMasterId id="2147484026" r:id="rId8"/>
    <p:sldMasterId id="2147484054" r:id="rId9"/>
    <p:sldMasterId id="2147484065" r:id="rId10"/>
  </p:sldMasterIdLst>
  <p:notesMasterIdLst>
    <p:notesMasterId r:id="rId42"/>
  </p:notesMasterIdLst>
  <p:handoutMasterIdLst>
    <p:handoutMasterId r:id="rId43"/>
  </p:handoutMasterIdLst>
  <p:sldIdLst>
    <p:sldId id="821" r:id="rId11"/>
    <p:sldId id="1080" r:id="rId12"/>
    <p:sldId id="891" r:id="rId13"/>
    <p:sldId id="875" r:id="rId14"/>
    <p:sldId id="839" r:id="rId15"/>
    <p:sldId id="838" r:id="rId16"/>
    <p:sldId id="840" r:id="rId17"/>
    <p:sldId id="846" r:id="rId18"/>
    <p:sldId id="900" r:id="rId19"/>
    <p:sldId id="917" r:id="rId20"/>
    <p:sldId id="918" r:id="rId21"/>
    <p:sldId id="919" r:id="rId22"/>
    <p:sldId id="920" r:id="rId23"/>
    <p:sldId id="1061" r:id="rId24"/>
    <p:sldId id="1034" r:id="rId25"/>
    <p:sldId id="1038" r:id="rId26"/>
    <p:sldId id="1074" r:id="rId27"/>
    <p:sldId id="1075" r:id="rId28"/>
    <p:sldId id="1076" r:id="rId29"/>
    <p:sldId id="1077" r:id="rId30"/>
    <p:sldId id="1078" r:id="rId31"/>
    <p:sldId id="1079" r:id="rId32"/>
    <p:sldId id="1056" r:id="rId33"/>
    <p:sldId id="1058" r:id="rId34"/>
    <p:sldId id="1060" r:id="rId35"/>
    <p:sldId id="1065" r:id="rId36"/>
    <p:sldId id="1066" r:id="rId37"/>
    <p:sldId id="1070" r:id="rId38"/>
    <p:sldId id="1068" r:id="rId39"/>
    <p:sldId id="955" r:id="rId40"/>
    <p:sldId id="1062" r:id="rId4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1pPr>
    <a:lvl2pPr marL="4572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2pPr>
    <a:lvl3pPr marL="9144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3pPr>
    <a:lvl4pPr marL="13716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4pPr>
    <a:lvl5pPr marL="18288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5pPr>
    <a:lvl6pPr marL="2286000" algn="l" defTabSz="914400" rtl="0" eaLnBrk="1" latinLnBrk="0" hangingPunct="1">
      <a:defRPr kern="1200">
        <a:solidFill>
          <a:schemeClr val="tx1"/>
        </a:solidFill>
        <a:latin typeface="Arial" charset="0"/>
        <a:ea typeface="ヒラギノ角ゴ Pro W3" pitchFamily="1" charset="-128"/>
        <a:cs typeface="+mn-cs"/>
      </a:defRPr>
    </a:lvl6pPr>
    <a:lvl7pPr marL="2743200" algn="l" defTabSz="914400" rtl="0" eaLnBrk="1" latinLnBrk="0" hangingPunct="1">
      <a:defRPr kern="1200">
        <a:solidFill>
          <a:schemeClr val="tx1"/>
        </a:solidFill>
        <a:latin typeface="Arial" charset="0"/>
        <a:ea typeface="ヒラギノ角ゴ Pro W3" pitchFamily="1" charset="-128"/>
        <a:cs typeface="+mn-cs"/>
      </a:defRPr>
    </a:lvl7pPr>
    <a:lvl8pPr marL="3200400" algn="l" defTabSz="914400" rtl="0" eaLnBrk="1" latinLnBrk="0" hangingPunct="1">
      <a:defRPr kern="1200">
        <a:solidFill>
          <a:schemeClr val="tx1"/>
        </a:solidFill>
        <a:latin typeface="Arial" charset="0"/>
        <a:ea typeface="ヒラギノ角ゴ Pro W3" pitchFamily="1" charset="-128"/>
        <a:cs typeface="+mn-cs"/>
      </a:defRPr>
    </a:lvl8pPr>
    <a:lvl9pPr marL="3657600" algn="l" defTabSz="914400" rtl="0" eaLnBrk="1" latinLnBrk="0" hangingPunct="1">
      <a:defRPr kern="1200">
        <a:solidFill>
          <a:schemeClr val="tx1"/>
        </a:solidFill>
        <a:latin typeface="Arial" charset="0"/>
        <a:ea typeface="ヒラギノ角ゴ Pro W3" pitchFamily="1" charset="-128"/>
        <a:cs typeface="+mn-cs"/>
      </a:defRPr>
    </a:lvl9pPr>
  </p:defaultTextStyle>
  <p:extLst>
    <p:ext uri="{EFAFB233-063F-42B5-8137-9DF3F51BA10A}">
      <p15:sldGuideLst xmlns:p15="http://schemas.microsoft.com/office/powerpoint/2012/main">
        <p15:guide id="2" pos="384" userDrawn="1">
          <p15:clr>
            <a:srgbClr val="A4A3A4"/>
          </p15:clr>
        </p15:guide>
        <p15:guide id="3" orient="horz" pos="216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immerman, Stephanie" initials="ZS" lastIdx="1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F82"/>
    <a:srgbClr val="BF311A"/>
    <a:srgbClr val="00CC00"/>
    <a:srgbClr val="FFC525"/>
    <a:srgbClr val="B8A779"/>
    <a:srgbClr val="CFC2A4"/>
    <a:srgbClr val="5D9732"/>
    <a:srgbClr val="A08C54"/>
    <a:srgbClr val="4F2683"/>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84" autoAdjust="0"/>
    <p:restoredTop sz="90895" autoAdjust="0"/>
  </p:normalViewPr>
  <p:slideViewPr>
    <p:cSldViewPr>
      <p:cViewPr varScale="1">
        <p:scale>
          <a:sx n="60" d="100"/>
          <a:sy n="60" d="100"/>
        </p:scale>
        <p:origin x="1672" y="48"/>
      </p:cViewPr>
      <p:guideLst>
        <p:guide pos="384"/>
        <p:guide orient="horz" pos="2160"/>
      </p:guideLst>
    </p:cSldViewPr>
  </p:slideViewPr>
  <p:outlineViewPr>
    <p:cViewPr>
      <p:scale>
        <a:sx n="33" d="100"/>
        <a:sy n="33" d="100"/>
      </p:scale>
      <p:origin x="0" y="-24245"/>
    </p:cViewPr>
  </p:outlineViewPr>
  <p:notesTextViewPr>
    <p:cViewPr>
      <p:scale>
        <a:sx n="125" d="100"/>
        <a:sy n="125" d="100"/>
      </p:scale>
      <p:origin x="0" y="0"/>
    </p:cViewPr>
  </p:notesTextViewPr>
  <p:sorterViewPr>
    <p:cViewPr>
      <p:scale>
        <a:sx n="100" d="100"/>
        <a:sy n="100" d="100"/>
      </p:scale>
      <p:origin x="0" y="0"/>
    </p:cViewPr>
  </p:sorterViewPr>
  <p:notesViewPr>
    <p:cSldViewPr>
      <p:cViewPr>
        <p:scale>
          <a:sx n="125" d="100"/>
          <a:sy n="125" d="100"/>
        </p:scale>
        <p:origin x="840" y="6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microsoft.com/office/2016/11/relationships/changesInfo" Target="changesInfos/changesInfo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hen, Steven" userId="6595dd85-0e99-4abb-9480-0ce26795a2d0" providerId="ADAL" clId="{C4E2959A-4EE6-4B59-8BF8-27C236076092}"/>
    <pc:docChg chg="delSld">
      <pc:chgData name="Cohen, Steven" userId="6595dd85-0e99-4abb-9480-0ce26795a2d0" providerId="ADAL" clId="{C4E2959A-4EE6-4B59-8BF8-27C236076092}" dt="2019-12-19T15:25:29.200" v="0" actId="47"/>
      <pc:docMkLst>
        <pc:docMk/>
      </pc:docMkLst>
      <pc:sldChg chg="del">
        <pc:chgData name="Cohen, Steven" userId="6595dd85-0e99-4abb-9480-0ce26795a2d0" providerId="ADAL" clId="{C4E2959A-4EE6-4B59-8BF8-27C236076092}" dt="2019-12-19T15:25:29.200" v="0" actId="47"/>
        <pc:sldMkLst>
          <pc:docMk/>
          <pc:sldMk cId="3502172485" sldId="93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munderwood\Desktop\SteveCohenSlidesWithAggAndTotalsBackup.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munderwood\Desktop\SteveCohenSlidesWithAggAndTotalsBackup.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munderwood\Desktop\SteveCohenSlidesWithAggAndTotalsBackup.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munderwood\Desktop\SteveCohenSlidesWithAggAndTotalsBackup.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munderwood\Desktop\SteveCohenSlidesWithAggAndTotalsBackup.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munderwood\Desktop\SteveCohenSlidesWithAggAndTotalsBackup.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Users\munderwood\Desktop\SteveCohenSlidesWithAggAndTotalsBackup.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Users\munderwood\Desktop\SteveCohenSlidesWithAggAndTotalsBackup.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Users\munderwood\Desktop\SteveCohenSlidesWithAggAndTotalsBackup.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Users\munderwood\Desktop\SteveCohenSlidesWithAggAndTotalsBackup.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Users\munderwood\Desktop\SteveCohenSlidesWithAggAndTotalsBackup.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Users\munderwood\Desktop\SteveCohenSlidesWithAggAndTotalsBackup.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Users\munderwood\Documents\CohenPrez\distribution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1" Type="http://schemas.openxmlformats.org/officeDocument/2006/relationships/oleObject" Target="file:///\\Users\munderwood\Documents\CohenPrez\distributions.xlsx" TargetMode="External"/></Relationships>
</file>

<file path=ppt/charts/_rels/chart15.xml.rels><?xml version="1.0" encoding="UTF-8" standalone="yes"?>
<Relationships xmlns="http://schemas.openxmlformats.org/package/2006/relationships"><Relationship Id="rId2" Type="http://schemas.openxmlformats.org/officeDocument/2006/relationships/oleObject" Target="file:///\\Users\munderwood\Documents\CohenPrez\distributions.xlsx" TargetMode="External"/><Relationship Id="rId1" Type="http://schemas.openxmlformats.org/officeDocument/2006/relationships/themeOverride" Target="../theme/themeOverride1.xml"/></Relationships>
</file>

<file path=ppt/charts/_rels/chart16.xml.rels><?xml version="1.0" encoding="UTF-8" standalone="yes"?>
<Relationships xmlns="http://schemas.openxmlformats.org/package/2006/relationships"><Relationship Id="rId3" Type="http://schemas.openxmlformats.org/officeDocument/2006/relationships/oleObject" Target="file:///\\Users\munderwood\Documents\CohenPrez\distributions.xlsx" TargetMode="External"/><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3"/>
          <c:order val="3"/>
          <c:tx>
            <c:strRef>
              <c:f>Sheet2!$R$1</c:f>
              <c:strCache>
                <c:ptCount val="1"/>
                <c:pt idx="0">
                  <c:v>t3Weighted Mean</c:v>
                </c:pt>
              </c:strCache>
            </c:strRef>
          </c:tx>
          <c:spPr>
            <a:solidFill>
              <a:schemeClr val="accent2">
                <a:lumMod val="75000"/>
                <a:alpha val="0"/>
              </a:schemeClr>
            </a:solidFill>
            <a:ln>
              <a:noFill/>
            </a:ln>
            <a:effectLst/>
          </c:spPr>
          <c:invertIfNegative val="0"/>
          <c:errBars>
            <c:errBarType val="both"/>
            <c:errValType val="cust"/>
            <c:noEndCap val="0"/>
            <c:plus>
              <c:numRef>
                <c:f>Sheet2!$S$18:$S$19</c:f>
                <c:numCache>
                  <c:formatCode>General</c:formatCode>
                  <c:ptCount val="2"/>
                  <c:pt idx="0">
                    <c:v>4.29</c:v>
                  </c:pt>
                  <c:pt idx="1">
                    <c:v>15.85</c:v>
                  </c:pt>
                </c:numCache>
              </c:numRef>
            </c:plus>
            <c:minus>
              <c:numRef>
                <c:f>Sheet2!$S$18:$S$19</c:f>
                <c:numCache>
                  <c:formatCode>General</c:formatCode>
                  <c:ptCount val="2"/>
                  <c:pt idx="0">
                    <c:v>4.29</c:v>
                  </c:pt>
                  <c:pt idx="1">
                    <c:v>15.85</c:v>
                  </c:pt>
                </c:numCache>
              </c:numRef>
            </c:minus>
            <c:spPr>
              <a:noFill/>
              <a:ln w="9525" cap="flat" cmpd="sng" algn="ctr">
                <a:solidFill>
                  <a:srgbClr val="009797">
                    <a:alpha val="0"/>
                  </a:srgbClr>
                </a:solidFill>
                <a:round/>
              </a:ln>
              <a:effectLst/>
            </c:spPr>
          </c:errBars>
          <c:cat>
            <c:strRef>
              <c:f>Sheet2!$B$18:$B$19</c:f>
              <c:strCache>
                <c:ptCount val="2"/>
                <c:pt idx="0">
                  <c:v>TOTAL PAID</c:v>
                </c:pt>
                <c:pt idx="1">
                  <c:v>HHLD REPORTED TOTAL CHARGE</c:v>
                </c:pt>
              </c:strCache>
            </c:strRef>
          </c:cat>
          <c:val>
            <c:numRef>
              <c:f>Sheet2!$R$18:$R$19</c:f>
              <c:numCache>
                <c:formatCode>General</c:formatCode>
                <c:ptCount val="2"/>
                <c:pt idx="0">
                  <c:v>220.67</c:v>
                </c:pt>
                <c:pt idx="1">
                  <c:v>539.79999999999995</c:v>
                </c:pt>
              </c:numCache>
            </c:numRef>
          </c:val>
          <c:extLst>
            <c:ext xmlns:c16="http://schemas.microsoft.com/office/drawing/2014/chart" uri="{C3380CC4-5D6E-409C-BE32-E72D297353CC}">
              <c16:uniqueId val="{00000000-B0FD-46CA-A951-C4CFB83F6424}"/>
            </c:ext>
          </c:extLst>
        </c:ser>
        <c:ser>
          <c:idx val="2"/>
          <c:order val="5"/>
          <c:tx>
            <c:strRef>
              <c:f>Sheet2!$P$1</c:f>
              <c:strCache>
                <c:ptCount val="1"/>
                <c:pt idx="0">
                  <c:v>t2Weighted Mean</c:v>
                </c:pt>
              </c:strCache>
            </c:strRef>
          </c:tx>
          <c:spPr>
            <a:solidFill>
              <a:schemeClr val="accent2">
                <a:lumMod val="60000"/>
                <a:lumOff val="40000"/>
                <a:alpha val="0"/>
              </a:schemeClr>
            </a:solidFill>
            <a:ln>
              <a:noFill/>
            </a:ln>
            <a:effectLst/>
          </c:spPr>
          <c:invertIfNegative val="0"/>
          <c:errBars>
            <c:errBarType val="both"/>
            <c:errValType val="cust"/>
            <c:noEndCap val="0"/>
            <c:plus>
              <c:numRef>
                <c:f>Sheet2!$Q$18:$Q$19</c:f>
                <c:numCache>
                  <c:formatCode>General</c:formatCode>
                  <c:ptCount val="2"/>
                  <c:pt idx="0">
                    <c:v>4.34</c:v>
                  </c:pt>
                  <c:pt idx="1">
                    <c:v>15.85</c:v>
                  </c:pt>
                </c:numCache>
              </c:numRef>
            </c:plus>
            <c:minus>
              <c:numRef>
                <c:f>Sheet2!$Q$18:$Q$19</c:f>
                <c:numCache>
                  <c:formatCode>General</c:formatCode>
                  <c:ptCount val="2"/>
                  <c:pt idx="0">
                    <c:v>4.34</c:v>
                  </c:pt>
                  <c:pt idx="1">
                    <c:v>15.85</c:v>
                  </c:pt>
                </c:numCache>
              </c:numRef>
            </c:minus>
            <c:spPr>
              <a:noFill/>
              <a:ln w="9525" cap="flat" cmpd="sng" algn="ctr">
                <a:solidFill>
                  <a:srgbClr val="009797">
                    <a:alpha val="0"/>
                  </a:srgbClr>
                </a:solidFill>
                <a:round/>
              </a:ln>
              <a:effectLst/>
            </c:spPr>
          </c:errBars>
          <c:cat>
            <c:strRef>
              <c:f>Sheet2!$B$18:$B$19</c:f>
              <c:strCache>
                <c:ptCount val="2"/>
                <c:pt idx="0">
                  <c:v>TOTAL PAID</c:v>
                </c:pt>
                <c:pt idx="1">
                  <c:v>HHLD REPORTED TOTAL CHARGE</c:v>
                </c:pt>
              </c:strCache>
            </c:strRef>
          </c:cat>
          <c:val>
            <c:numRef>
              <c:f>Sheet2!$P$18:$P$19</c:f>
              <c:numCache>
                <c:formatCode>General</c:formatCode>
                <c:ptCount val="2"/>
                <c:pt idx="0">
                  <c:v>220.14</c:v>
                </c:pt>
                <c:pt idx="1">
                  <c:v>537.76</c:v>
                </c:pt>
              </c:numCache>
            </c:numRef>
          </c:val>
          <c:extLst>
            <c:ext xmlns:c16="http://schemas.microsoft.com/office/drawing/2014/chart" uri="{C3380CC4-5D6E-409C-BE32-E72D297353CC}">
              <c16:uniqueId val="{00000001-B0FD-46CA-A951-C4CFB83F6424}"/>
            </c:ext>
          </c:extLst>
        </c:ser>
        <c:ser>
          <c:idx val="1"/>
          <c:order val="6"/>
          <c:tx>
            <c:strRef>
              <c:f>Sheet2!$N$1</c:f>
              <c:strCache>
                <c:ptCount val="1"/>
                <c:pt idx="0">
                  <c:v>t1Weighted Mean</c:v>
                </c:pt>
              </c:strCache>
            </c:strRef>
          </c:tx>
          <c:spPr>
            <a:solidFill>
              <a:srgbClr val="FBD9C2">
                <a:alpha val="0"/>
              </a:srgbClr>
            </a:solidFill>
            <a:ln>
              <a:noFill/>
            </a:ln>
            <a:effectLst/>
          </c:spPr>
          <c:invertIfNegative val="0"/>
          <c:errBars>
            <c:errBarType val="both"/>
            <c:errValType val="cust"/>
            <c:noEndCap val="0"/>
            <c:plus>
              <c:numRef>
                <c:f>Sheet2!$O$18:$O$19</c:f>
                <c:numCache>
                  <c:formatCode>General</c:formatCode>
                  <c:ptCount val="2"/>
                  <c:pt idx="0">
                    <c:v>4.3599999999999977</c:v>
                  </c:pt>
                  <c:pt idx="1">
                    <c:v>15.85</c:v>
                  </c:pt>
                </c:numCache>
              </c:numRef>
            </c:plus>
            <c:minus>
              <c:numRef>
                <c:f>Sheet2!$O$18:$O$19</c:f>
                <c:numCache>
                  <c:formatCode>General</c:formatCode>
                  <c:ptCount val="2"/>
                  <c:pt idx="0">
                    <c:v>4.3599999999999977</c:v>
                  </c:pt>
                  <c:pt idx="1">
                    <c:v>15.85</c:v>
                  </c:pt>
                </c:numCache>
              </c:numRef>
            </c:minus>
            <c:spPr>
              <a:noFill/>
              <a:ln w="9525" cap="flat" cmpd="sng" algn="ctr">
                <a:solidFill>
                  <a:srgbClr val="009797">
                    <a:alpha val="0"/>
                  </a:srgbClr>
                </a:solidFill>
                <a:round/>
              </a:ln>
              <a:effectLst/>
            </c:spPr>
          </c:errBars>
          <c:cat>
            <c:strRef>
              <c:f>Sheet2!$B$18:$B$19</c:f>
              <c:strCache>
                <c:ptCount val="2"/>
                <c:pt idx="0">
                  <c:v>TOTAL PAID</c:v>
                </c:pt>
                <c:pt idx="1">
                  <c:v>HHLD REPORTED TOTAL CHARGE</c:v>
                </c:pt>
              </c:strCache>
            </c:strRef>
          </c:cat>
          <c:val>
            <c:numRef>
              <c:f>Sheet2!$N$18:$N$19</c:f>
              <c:numCache>
                <c:formatCode>General</c:formatCode>
                <c:ptCount val="2"/>
                <c:pt idx="0">
                  <c:v>219.27</c:v>
                </c:pt>
                <c:pt idx="1">
                  <c:v>537.76</c:v>
                </c:pt>
              </c:numCache>
            </c:numRef>
          </c:val>
          <c:extLst>
            <c:ext xmlns:c16="http://schemas.microsoft.com/office/drawing/2014/chart" uri="{C3380CC4-5D6E-409C-BE32-E72D297353CC}">
              <c16:uniqueId val="{00000002-B0FD-46CA-A951-C4CFB83F6424}"/>
            </c:ext>
          </c:extLst>
        </c:ser>
        <c:dLbls>
          <c:showLegendKey val="0"/>
          <c:showVal val="0"/>
          <c:showCatName val="0"/>
          <c:showSerName val="0"/>
          <c:showPercent val="0"/>
          <c:showBubbleSize val="0"/>
        </c:dLbls>
        <c:gapWidth val="182"/>
        <c:axId val="45943072"/>
        <c:axId val="32189312"/>
      </c:barChart>
      <c:barChart>
        <c:barDir val="bar"/>
        <c:grouping val="stacked"/>
        <c:varyColors val="0"/>
        <c:ser>
          <c:idx val="0"/>
          <c:order val="0"/>
          <c:tx>
            <c:v>2012WeightMeanSELow</c:v>
          </c:tx>
          <c:spPr>
            <a:solidFill>
              <a:srgbClr val="009797">
                <a:alpha val="0"/>
              </a:srgbClr>
            </a:solidFill>
            <a:ln>
              <a:noFill/>
            </a:ln>
            <a:effectLst/>
          </c:spPr>
          <c:invertIfNegative val="0"/>
          <c:cat>
            <c:strRef>
              <c:f>Sheet2!$B$2:$B$14</c:f>
              <c:strCache>
                <c:ptCount val="13"/>
                <c:pt idx="0">
                  <c:v>   OTHER PUBLIC      </c:v>
                </c:pt>
                <c:pt idx="1">
                  <c:v>   STATE &amp; LOCAL GOV</c:v>
                </c:pt>
                <c:pt idx="2">
                  <c:v>   OTHER FEDERAL  </c:v>
                </c:pt>
                <c:pt idx="3">
                  <c:v>   TRICARE        </c:v>
                </c:pt>
                <c:pt idx="4">
                  <c:v>   OTHER PAYMENTS</c:v>
                </c:pt>
                <c:pt idx="5">
                  <c:v>   OTHER INSURANCE   </c:v>
                </c:pt>
                <c:pt idx="6">
                  <c:v>   OTHER PRIVATE     </c:v>
                </c:pt>
                <c:pt idx="7">
                  <c:v>   WORKERS COMP     </c:v>
                </c:pt>
                <c:pt idx="8">
                  <c:v>    VETERANS/CHAMPVA </c:v>
                </c:pt>
                <c:pt idx="9">
                  <c:v>   PRIVATE INSURANCE</c:v>
                </c:pt>
                <c:pt idx="10">
                  <c:v>   MEDICAID         </c:v>
                </c:pt>
                <c:pt idx="11">
                  <c:v>   MEDICARE        </c:v>
                </c:pt>
                <c:pt idx="12">
                  <c:v>   FAMILY          </c:v>
                </c:pt>
              </c:strCache>
            </c:strRef>
          </c:cat>
          <c:val>
            <c:numRef>
              <c:f>Sheet2!$E$18:$E$19</c:f>
              <c:numCache>
                <c:formatCode>General</c:formatCode>
                <c:ptCount val="2"/>
                <c:pt idx="0">
                  <c:v>215.03</c:v>
                </c:pt>
                <c:pt idx="1">
                  <c:v>525.5</c:v>
                </c:pt>
              </c:numCache>
            </c:numRef>
          </c:val>
          <c:extLst>
            <c:ext xmlns:c16="http://schemas.microsoft.com/office/drawing/2014/chart" uri="{C3380CC4-5D6E-409C-BE32-E72D297353CC}">
              <c16:uniqueId val="{00000003-B0FD-46CA-A951-C4CFB83F6424}"/>
            </c:ext>
          </c:extLst>
        </c:ser>
        <c:ser>
          <c:idx val="6"/>
          <c:order val="1"/>
          <c:tx>
            <c:v>setophalf</c:v>
          </c:tx>
          <c:spPr>
            <a:solidFill>
              <a:srgbClr val="009797">
                <a:alpha val="0"/>
              </a:srgbClr>
            </a:solidFill>
            <a:ln>
              <a:noFill/>
            </a:ln>
            <a:effectLst/>
          </c:spPr>
          <c:invertIfNegative val="0"/>
          <c:val>
            <c:numRef>
              <c:f>Sheet2!$L$18:$L$19</c:f>
              <c:numCache>
                <c:formatCode>General</c:formatCode>
                <c:ptCount val="2"/>
                <c:pt idx="0">
                  <c:v>4.43</c:v>
                </c:pt>
                <c:pt idx="1">
                  <c:v>15.86</c:v>
                </c:pt>
              </c:numCache>
            </c:numRef>
          </c:val>
          <c:extLst>
            <c:ext xmlns:c16="http://schemas.microsoft.com/office/drawing/2014/chart" uri="{C3380CC4-5D6E-409C-BE32-E72D297353CC}">
              <c16:uniqueId val="{00000004-B0FD-46CA-A951-C4CFB83F6424}"/>
            </c:ext>
          </c:extLst>
        </c:ser>
        <c:ser>
          <c:idx val="5"/>
          <c:order val="2"/>
          <c:tx>
            <c:v>midline</c:v>
          </c:tx>
          <c:spPr>
            <a:solidFill>
              <a:srgbClr val="009797">
                <a:alpha val="0"/>
              </a:srgbClr>
            </a:solidFill>
            <a:ln>
              <a:solidFill>
                <a:srgbClr val="009797">
                  <a:alpha val="0"/>
                </a:srgbClr>
              </a:solidFill>
            </a:ln>
            <a:effectLst/>
          </c:spPr>
          <c:invertIfNegative val="0"/>
          <c:val>
            <c:numRef>
              <c:f>Sheet2!$J$18:$J$19</c:f>
              <c:numCache>
                <c:formatCode>General</c:formatCode>
                <c:ptCount val="2"/>
                <c:pt idx="0">
                  <c:v>1E-3</c:v>
                </c:pt>
                <c:pt idx="1">
                  <c:v>1E-3</c:v>
                </c:pt>
              </c:numCache>
            </c:numRef>
          </c:val>
          <c:extLst>
            <c:ext xmlns:c16="http://schemas.microsoft.com/office/drawing/2014/chart" uri="{C3380CC4-5D6E-409C-BE32-E72D297353CC}">
              <c16:uniqueId val="{00000005-B0FD-46CA-A951-C4CFB83F6424}"/>
            </c:ext>
          </c:extLst>
        </c:ser>
        <c:ser>
          <c:idx val="4"/>
          <c:order val="4"/>
          <c:tx>
            <c:v>se_bottomhalf</c:v>
          </c:tx>
          <c:spPr>
            <a:solidFill>
              <a:srgbClr val="009797">
                <a:alpha val="0"/>
              </a:srgbClr>
            </a:solidFill>
            <a:ln>
              <a:noFill/>
            </a:ln>
            <a:effectLst/>
          </c:spPr>
          <c:invertIfNegative val="0"/>
          <c:val>
            <c:numRef>
              <c:f>Sheet2!$K$18:$K$19</c:f>
              <c:numCache>
                <c:formatCode>General</c:formatCode>
                <c:ptCount val="2"/>
                <c:pt idx="0">
                  <c:v>4.43</c:v>
                </c:pt>
                <c:pt idx="1">
                  <c:v>15.86</c:v>
                </c:pt>
              </c:numCache>
            </c:numRef>
          </c:val>
          <c:extLst>
            <c:ext xmlns:c16="http://schemas.microsoft.com/office/drawing/2014/chart" uri="{C3380CC4-5D6E-409C-BE32-E72D297353CC}">
              <c16:uniqueId val="{00000006-B0FD-46CA-A951-C4CFB83F6424}"/>
            </c:ext>
          </c:extLst>
        </c:ser>
        <c:dLbls>
          <c:showLegendKey val="0"/>
          <c:showVal val="0"/>
          <c:showCatName val="0"/>
          <c:showSerName val="0"/>
          <c:showPercent val="0"/>
          <c:showBubbleSize val="0"/>
        </c:dLbls>
        <c:gapWidth val="30"/>
        <c:overlap val="100"/>
        <c:axId val="30430416"/>
        <c:axId val="279918224"/>
      </c:barChart>
      <c:catAx>
        <c:axId val="45943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189312"/>
        <c:crosses val="autoZero"/>
        <c:auto val="1"/>
        <c:lblAlgn val="r"/>
        <c:lblOffset val="100"/>
        <c:noMultiLvlLbl val="0"/>
      </c:catAx>
      <c:valAx>
        <c:axId val="321893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943072"/>
        <c:crosses val="autoZero"/>
        <c:crossBetween val="between"/>
        <c:majorUnit val="50"/>
      </c:valAx>
      <c:valAx>
        <c:axId val="279918224"/>
        <c:scaling>
          <c:orientation val="minMax"/>
        </c:scaling>
        <c:delete val="0"/>
        <c:axPos val="t"/>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0430416"/>
        <c:crosses val="max"/>
        <c:crossBetween val="between"/>
        <c:majorUnit val="50"/>
      </c:valAx>
      <c:catAx>
        <c:axId val="30430416"/>
        <c:scaling>
          <c:orientation val="minMax"/>
        </c:scaling>
        <c:delete val="1"/>
        <c:axPos val="l"/>
        <c:numFmt formatCode="General" sourceLinked="1"/>
        <c:majorTickMark val="out"/>
        <c:minorTickMark val="none"/>
        <c:tickLblPos val="nextTo"/>
        <c:crossAx val="2799182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468391071760096E-2"/>
          <c:y val="0.187679201650293"/>
          <c:w val="0.90678894180605296"/>
          <c:h val="0.72520789650871698"/>
        </c:manualLayout>
      </c:layout>
      <c:barChart>
        <c:barDir val="bar"/>
        <c:grouping val="clustered"/>
        <c:varyColors val="0"/>
        <c:ser>
          <c:idx val="3"/>
          <c:order val="0"/>
          <c:tx>
            <c:strRef>
              <c:f>Sheet2!$R$1</c:f>
              <c:strCache>
                <c:ptCount val="1"/>
                <c:pt idx="0">
                  <c:v>t3Weighted Mean</c:v>
                </c:pt>
              </c:strCache>
            </c:strRef>
          </c:tx>
          <c:spPr>
            <a:solidFill>
              <a:schemeClr val="accent2">
                <a:lumMod val="75000"/>
                <a:alpha val="0"/>
              </a:schemeClr>
            </a:solidFill>
            <a:ln>
              <a:noFill/>
            </a:ln>
            <a:effectLst/>
          </c:spPr>
          <c:invertIfNegative val="0"/>
          <c:errBars>
            <c:errBarType val="both"/>
            <c:errValType val="cust"/>
            <c:noEndCap val="0"/>
            <c:plus>
              <c:numRef>
                <c:f>(Sheet2!$S$2:$S$5,Sheet2!$S$7:$S$14)</c:f>
                <c:numCache>
                  <c:formatCode>General</c:formatCode>
                  <c:ptCount val="12"/>
                  <c:pt idx="0">
                    <c:v>0.05</c:v>
                  </c:pt>
                  <c:pt idx="1">
                    <c:v>0.15</c:v>
                  </c:pt>
                  <c:pt idx="2">
                    <c:v>0.02</c:v>
                  </c:pt>
                  <c:pt idx="3">
                    <c:v>0.41</c:v>
                  </c:pt>
                  <c:pt idx="4">
                    <c:v>0.57999999999999996</c:v>
                  </c:pt>
                  <c:pt idx="5">
                    <c:v>0.87</c:v>
                  </c:pt>
                  <c:pt idx="6">
                    <c:v>0.3</c:v>
                  </c:pt>
                  <c:pt idx="7">
                    <c:v>0.42</c:v>
                  </c:pt>
                  <c:pt idx="8">
                    <c:v>3.62</c:v>
                  </c:pt>
                  <c:pt idx="9">
                    <c:v>1.24</c:v>
                  </c:pt>
                  <c:pt idx="10">
                    <c:v>2.72</c:v>
                  </c:pt>
                  <c:pt idx="11">
                    <c:v>0.65</c:v>
                  </c:pt>
                </c:numCache>
              </c:numRef>
            </c:plus>
            <c:minus>
              <c:numRef>
                <c:f>(Sheet2!$S$2:$S$5,Sheet2!$S$7:$S$14)</c:f>
                <c:numCache>
                  <c:formatCode>General</c:formatCode>
                  <c:ptCount val="12"/>
                  <c:pt idx="0">
                    <c:v>0.05</c:v>
                  </c:pt>
                  <c:pt idx="1">
                    <c:v>0.15</c:v>
                  </c:pt>
                  <c:pt idx="2">
                    <c:v>0.02</c:v>
                  </c:pt>
                  <c:pt idx="3">
                    <c:v>0.41</c:v>
                  </c:pt>
                  <c:pt idx="4">
                    <c:v>0.57999999999999996</c:v>
                  </c:pt>
                  <c:pt idx="5">
                    <c:v>0.87</c:v>
                  </c:pt>
                  <c:pt idx="6">
                    <c:v>0.3</c:v>
                  </c:pt>
                  <c:pt idx="7">
                    <c:v>0.42</c:v>
                  </c:pt>
                  <c:pt idx="8">
                    <c:v>3.62</c:v>
                  </c:pt>
                  <c:pt idx="9">
                    <c:v>1.24</c:v>
                  </c:pt>
                  <c:pt idx="10">
                    <c:v>2.72</c:v>
                  </c:pt>
                  <c:pt idx="11">
                    <c:v>0.65</c:v>
                  </c:pt>
                </c:numCache>
              </c:numRef>
            </c:minus>
            <c:spPr>
              <a:noFill/>
              <a:ln w="9525" cap="flat" cmpd="sng" algn="ctr">
                <a:solidFill>
                  <a:schemeClr val="accent1">
                    <a:alpha val="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(Sheet2!$R$2:$R$5,Sheet2!$R$7:$R$14)</c:f>
              <c:numCache>
                <c:formatCode>General</c:formatCode>
                <c:ptCount val="12"/>
                <c:pt idx="0">
                  <c:v>0.3</c:v>
                </c:pt>
                <c:pt idx="1">
                  <c:v>1.45</c:v>
                </c:pt>
                <c:pt idx="2">
                  <c:v>0.13</c:v>
                </c:pt>
                <c:pt idx="3">
                  <c:v>2.8</c:v>
                </c:pt>
                <c:pt idx="4">
                  <c:v>4.34</c:v>
                </c:pt>
                <c:pt idx="5">
                  <c:v>5.1899999999999986</c:v>
                </c:pt>
                <c:pt idx="6">
                  <c:v>2.76</c:v>
                </c:pt>
                <c:pt idx="7">
                  <c:v>4.47</c:v>
                </c:pt>
                <c:pt idx="8">
                  <c:v>106.52</c:v>
                </c:pt>
                <c:pt idx="9">
                  <c:v>16.59</c:v>
                </c:pt>
                <c:pt idx="10">
                  <c:v>49.92</c:v>
                </c:pt>
                <c:pt idx="11">
                  <c:v>26.21</c:v>
                </c:pt>
              </c:numCache>
            </c:numRef>
          </c:val>
          <c:extLst>
            <c:ext xmlns:c16="http://schemas.microsoft.com/office/drawing/2014/chart" uri="{C3380CC4-5D6E-409C-BE32-E72D297353CC}">
              <c16:uniqueId val="{00000000-BD85-4A79-AEAD-8E3A364565C4}"/>
            </c:ext>
          </c:extLst>
        </c:ser>
        <c:ser>
          <c:idx val="2"/>
          <c:order val="1"/>
          <c:tx>
            <c:strRef>
              <c:f>Sheet2!$P$1</c:f>
              <c:strCache>
                <c:ptCount val="1"/>
                <c:pt idx="0">
                  <c:v>t2Weighted Mean</c:v>
                </c:pt>
              </c:strCache>
            </c:strRef>
          </c:tx>
          <c:spPr>
            <a:solidFill>
              <a:schemeClr val="accent2">
                <a:lumMod val="60000"/>
                <a:lumOff val="40000"/>
                <a:alpha val="0"/>
              </a:schemeClr>
            </a:solidFill>
            <a:ln>
              <a:noFill/>
            </a:ln>
            <a:effectLst/>
          </c:spPr>
          <c:invertIfNegative val="0"/>
          <c:errBars>
            <c:errBarType val="both"/>
            <c:errValType val="cust"/>
            <c:noEndCap val="0"/>
            <c:plus>
              <c:numLit>
                <c:formatCode>General</c:formatCode>
                <c:ptCount val="1"/>
                <c:pt idx="0">
                  <c:v>1</c:v>
                </c:pt>
              </c:numLit>
            </c:plus>
            <c:minus>
              <c:numRef>
                <c:f>(Sheet2!$Q$2:$Q$5,Sheet2!$Q$7:$Q$14)</c:f>
                <c:numCache>
                  <c:formatCode>General</c:formatCode>
                  <c:ptCount val="12"/>
                  <c:pt idx="0">
                    <c:v>0.06</c:v>
                  </c:pt>
                  <c:pt idx="1">
                    <c:v>0.15</c:v>
                  </c:pt>
                  <c:pt idx="2">
                    <c:v>0.01</c:v>
                  </c:pt>
                  <c:pt idx="3">
                    <c:v>0.39</c:v>
                  </c:pt>
                  <c:pt idx="4">
                    <c:v>0.56999999999999995</c:v>
                  </c:pt>
                  <c:pt idx="5">
                    <c:v>0.86</c:v>
                  </c:pt>
                  <c:pt idx="6">
                    <c:v>0.28999999999999998</c:v>
                  </c:pt>
                  <c:pt idx="7">
                    <c:v>0.36</c:v>
                  </c:pt>
                  <c:pt idx="8">
                    <c:v>3.63</c:v>
                  </c:pt>
                  <c:pt idx="9">
                    <c:v>1.25</c:v>
                  </c:pt>
                  <c:pt idx="10">
                    <c:v>2.65</c:v>
                  </c:pt>
                  <c:pt idx="11">
                    <c:v>0.69</c:v>
                  </c:pt>
                </c:numCache>
              </c:numRef>
            </c:minus>
            <c:spPr>
              <a:noFill/>
              <a:ln w="9525" cap="flat" cmpd="sng" algn="ctr">
                <a:solidFill>
                  <a:schemeClr val="accent1">
                    <a:alpha val="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(Sheet2!$P$2:$P$5,Sheet2!$P$7:$P$14)</c:f>
              <c:numCache>
                <c:formatCode>General</c:formatCode>
                <c:ptCount val="12"/>
                <c:pt idx="0">
                  <c:v>0.25</c:v>
                </c:pt>
                <c:pt idx="1">
                  <c:v>1.31</c:v>
                </c:pt>
                <c:pt idx="2">
                  <c:v>0.03</c:v>
                </c:pt>
                <c:pt idx="3">
                  <c:v>2.15</c:v>
                </c:pt>
                <c:pt idx="4">
                  <c:v>3.89</c:v>
                </c:pt>
                <c:pt idx="5">
                  <c:v>5.1899999999999986</c:v>
                </c:pt>
                <c:pt idx="6">
                  <c:v>2.08</c:v>
                </c:pt>
                <c:pt idx="7">
                  <c:v>3.86</c:v>
                </c:pt>
                <c:pt idx="8">
                  <c:v>104.74</c:v>
                </c:pt>
                <c:pt idx="9">
                  <c:v>16.43</c:v>
                </c:pt>
                <c:pt idx="10">
                  <c:v>49.09</c:v>
                </c:pt>
                <c:pt idx="11">
                  <c:v>31.12</c:v>
                </c:pt>
              </c:numCache>
            </c:numRef>
          </c:val>
          <c:extLst>
            <c:ext xmlns:c16="http://schemas.microsoft.com/office/drawing/2014/chart" uri="{C3380CC4-5D6E-409C-BE32-E72D297353CC}">
              <c16:uniqueId val="{00000001-BD85-4A79-AEAD-8E3A364565C4}"/>
            </c:ext>
          </c:extLst>
        </c:ser>
        <c:ser>
          <c:idx val="1"/>
          <c:order val="2"/>
          <c:tx>
            <c:strRef>
              <c:f>Sheet2!$N$1</c:f>
              <c:strCache>
                <c:ptCount val="1"/>
                <c:pt idx="0">
                  <c:v>t1Weighted Mean</c:v>
                </c:pt>
              </c:strCache>
            </c:strRef>
          </c:tx>
          <c:spPr>
            <a:solidFill>
              <a:srgbClr val="FBD9C2">
                <a:alpha val="0"/>
              </a:srgbClr>
            </a:solidFill>
            <a:ln>
              <a:noFill/>
            </a:ln>
            <a:effectLst/>
          </c:spPr>
          <c:invertIfNegative val="0"/>
          <c:errBars>
            <c:errBarType val="both"/>
            <c:errValType val="cust"/>
            <c:noEndCap val="0"/>
            <c:plus>
              <c:numRef>
                <c:f>(Sheet2!$O$2:$O$5,Sheet2!$O$7:$O$14)</c:f>
                <c:numCache>
                  <c:formatCode>General</c:formatCode>
                  <c:ptCount val="12"/>
                  <c:pt idx="0">
                    <c:v>0.06</c:v>
                  </c:pt>
                  <c:pt idx="1">
                    <c:v>0.15</c:v>
                  </c:pt>
                  <c:pt idx="2">
                    <c:v>0.01</c:v>
                  </c:pt>
                  <c:pt idx="3">
                    <c:v>0.39</c:v>
                  </c:pt>
                  <c:pt idx="4">
                    <c:v>0.56999999999999995</c:v>
                  </c:pt>
                  <c:pt idx="5">
                    <c:v>0.87</c:v>
                  </c:pt>
                  <c:pt idx="6">
                    <c:v>0.21</c:v>
                  </c:pt>
                  <c:pt idx="7">
                    <c:v>0.43</c:v>
                  </c:pt>
                  <c:pt idx="8">
                    <c:v>3.63</c:v>
                  </c:pt>
                  <c:pt idx="9">
                    <c:v>1.25</c:v>
                  </c:pt>
                  <c:pt idx="10">
                    <c:v>2.65</c:v>
                  </c:pt>
                  <c:pt idx="11">
                    <c:v>0.73</c:v>
                  </c:pt>
                </c:numCache>
              </c:numRef>
            </c:plus>
            <c:minus>
              <c:numRef>
                <c:f>(Sheet2!$O$2:$O$5,Sheet2!$O$7:$O$14)</c:f>
                <c:numCache>
                  <c:formatCode>General</c:formatCode>
                  <c:ptCount val="12"/>
                  <c:pt idx="0">
                    <c:v>0.06</c:v>
                  </c:pt>
                  <c:pt idx="1">
                    <c:v>0.15</c:v>
                  </c:pt>
                  <c:pt idx="2">
                    <c:v>0.01</c:v>
                  </c:pt>
                  <c:pt idx="3">
                    <c:v>0.39</c:v>
                  </c:pt>
                  <c:pt idx="4">
                    <c:v>0.56999999999999995</c:v>
                  </c:pt>
                  <c:pt idx="5">
                    <c:v>0.87</c:v>
                  </c:pt>
                  <c:pt idx="6">
                    <c:v>0.21</c:v>
                  </c:pt>
                  <c:pt idx="7">
                    <c:v>0.43</c:v>
                  </c:pt>
                  <c:pt idx="8">
                    <c:v>3.63</c:v>
                  </c:pt>
                  <c:pt idx="9">
                    <c:v>1.25</c:v>
                  </c:pt>
                  <c:pt idx="10">
                    <c:v>2.65</c:v>
                  </c:pt>
                  <c:pt idx="11">
                    <c:v>0.73</c:v>
                  </c:pt>
                </c:numCache>
              </c:numRef>
            </c:minus>
            <c:spPr>
              <a:noFill/>
              <a:ln w="9525" cap="flat" cmpd="sng" algn="ctr">
                <a:solidFill>
                  <a:schemeClr val="accent1">
                    <a:alpha val="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(Sheet2!$N$2:$N$5,Sheet2!$N$7:$N$14)</c:f>
              <c:numCache>
                <c:formatCode>General</c:formatCode>
                <c:ptCount val="12"/>
                <c:pt idx="0">
                  <c:v>0.25</c:v>
                </c:pt>
                <c:pt idx="1">
                  <c:v>1.25</c:v>
                </c:pt>
                <c:pt idx="2">
                  <c:v>0.03</c:v>
                </c:pt>
                <c:pt idx="3">
                  <c:v>2.15</c:v>
                </c:pt>
                <c:pt idx="4">
                  <c:v>3.89</c:v>
                </c:pt>
                <c:pt idx="5">
                  <c:v>5.3199999999999976</c:v>
                </c:pt>
                <c:pt idx="6">
                  <c:v>1.27</c:v>
                </c:pt>
                <c:pt idx="7">
                  <c:v>2.76</c:v>
                </c:pt>
                <c:pt idx="8">
                  <c:v>104.74</c:v>
                </c:pt>
                <c:pt idx="9">
                  <c:v>16.43</c:v>
                </c:pt>
                <c:pt idx="10">
                  <c:v>49.09</c:v>
                </c:pt>
                <c:pt idx="11">
                  <c:v>32.1</c:v>
                </c:pt>
              </c:numCache>
            </c:numRef>
          </c:val>
          <c:extLst>
            <c:ext xmlns:c16="http://schemas.microsoft.com/office/drawing/2014/chart" uri="{C3380CC4-5D6E-409C-BE32-E72D297353CC}">
              <c16:uniqueId val="{00000002-BD85-4A79-AEAD-8E3A364565C4}"/>
            </c:ext>
          </c:extLst>
        </c:ser>
        <c:dLbls>
          <c:showLegendKey val="0"/>
          <c:showVal val="0"/>
          <c:showCatName val="0"/>
          <c:showSerName val="0"/>
          <c:showPercent val="0"/>
          <c:showBubbleSize val="0"/>
        </c:dLbls>
        <c:gapWidth val="182"/>
        <c:axId val="43361168"/>
        <c:axId val="638192576"/>
      </c:barChart>
      <c:barChart>
        <c:barDir val="bar"/>
        <c:grouping val="stacked"/>
        <c:varyColors val="0"/>
        <c:ser>
          <c:idx val="0"/>
          <c:order val="3"/>
          <c:tx>
            <c:v>2012WeightMeanSELow</c:v>
          </c:tx>
          <c:spPr>
            <a:solidFill>
              <a:srgbClr val="009797">
                <a:alpha val="0"/>
              </a:srgbClr>
            </a:solidFill>
            <a:ln>
              <a:noFill/>
            </a:ln>
            <a:effectLst/>
          </c:spPr>
          <c:invertIfNegative val="0"/>
          <c:cat>
            <c:strRef>
              <c:f>Sheet2!$B$2:$B$14</c:f>
              <c:strCache>
                <c:ptCount val="13"/>
                <c:pt idx="0">
                  <c:v>   OTHER PUBLIC      </c:v>
                </c:pt>
                <c:pt idx="1">
                  <c:v>   STATE &amp; LOCAL GOV</c:v>
                </c:pt>
                <c:pt idx="2">
                  <c:v>   OTHER FEDERAL  </c:v>
                </c:pt>
                <c:pt idx="3">
                  <c:v>   TRICARE        </c:v>
                </c:pt>
                <c:pt idx="4">
                  <c:v>   OTHER PAYMENTS</c:v>
                </c:pt>
                <c:pt idx="5">
                  <c:v>   OTHER INSURANCE   </c:v>
                </c:pt>
                <c:pt idx="6">
                  <c:v>   OTHER PRIVATE     </c:v>
                </c:pt>
                <c:pt idx="7">
                  <c:v>   WORKERS COMP     </c:v>
                </c:pt>
                <c:pt idx="8">
                  <c:v>    VETERANS/CHAMPVA </c:v>
                </c:pt>
                <c:pt idx="9">
                  <c:v>   PRIVATE INSURANCE</c:v>
                </c:pt>
                <c:pt idx="10">
                  <c:v>   MEDICAID         </c:v>
                </c:pt>
                <c:pt idx="11">
                  <c:v>   MEDICARE        </c:v>
                </c:pt>
                <c:pt idx="12">
                  <c:v>   FAMILY          </c:v>
                </c:pt>
              </c:strCache>
            </c:strRef>
          </c:cat>
          <c:val>
            <c:numRef>
              <c:f>(Sheet2!$E$2:$E$5,Sheet2!$E$7:$E$14)</c:f>
              <c:numCache>
                <c:formatCode>General</c:formatCode>
                <c:ptCount val="12"/>
                <c:pt idx="0">
                  <c:v>0.43</c:v>
                </c:pt>
                <c:pt idx="1">
                  <c:v>1.56</c:v>
                </c:pt>
                <c:pt idx="2">
                  <c:v>0.25</c:v>
                </c:pt>
                <c:pt idx="3">
                  <c:v>2.0499999999999998</c:v>
                </c:pt>
                <c:pt idx="4">
                  <c:v>3.71</c:v>
                </c:pt>
                <c:pt idx="5">
                  <c:v>4.33</c:v>
                </c:pt>
                <c:pt idx="6">
                  <c:v>2.74</c:v>
                </c:pt>
                <c:pt idx="7">
                  <c:v>5.8</c:v>
                </c:pt>
                <c:pt idx="8">
                  <c:v>100.3</c:v>
                </c:pt>
                <c:pt idx="9">
                  <c:v>14.48</c:v>
                </c:pt>
                <c:pt idx="10">
                  <c:v>46.35</c:v>
                </c:pt>
                <c:pt idx="11">
                  <c:v>25.04</c:v>
                </c:pt>
              </c:numCache>
            </c:numRef>
          </c:val>
          <c:extLst>
            <c:ext xmlns:c16="http://schemas.microsoft.com/office/drawing/2014/chart" uri="{C3380CC4-5D6E-409C-BE32-E72D297353CC}">
              <c16:uniqueId val="{00000003-BD85-4A79-AEAD-8E3A364565C4}"/>
            </c:ext>
          </c:extLst>
        </c:ser>
        <c:ser>
          <c:idx val="6"/>
          <c:order val="4"/>
          <c:tx>
            <c:v>setophalf</c:v>
          </c:tx>
          <c:spPr>
            <a:solidFill>
              <a:srgbClr val="009797">
                <a:alpha val="0"/>
              </a:srgbClr>
            </a:solidFill>
            <a:ln>
              <a:noFill/>
            </a:ln>
            <a:effectLst/>
          </c:spPr>
          <c:invertIfNegative val="0"/>
          <c:val>
            <c:numRef>
              <c:f>(Sheet2!$L$2:$L$5,Sheet2!$L$7:$L$14)</c:f>
              <c:numCache>
                <c:formatCode>General</c:formatCode>
                <c:ptCount val="12"/>
                <c:pt idx="0">
                  <c:v>0.16</c:v>
                </c:pt>
                <c:pt idx="1">
                  <c:v>0.21</c:v>
                </c:pt>
                <c:pt idx="2">
                  <c:v>0.08</c:v>
                </c:pt>
                <c:pt idx="3">
                  <c:v>0.46</c:v>
                </c:pt>
                <c:pt idx="4">
                  <c:v>0.56000000000000005</c:v>
                </c:pt>
                <c:pt idx="5">
                  <c:v>1.1599999999999999</c:v>
                </c:pt>
                <c:pt idx="6">
                  <c:v>0.71</c:v>
                </c:pt>
                <c:pt idx="7">
                  <c:v>0.66</c:v>
                </c:pt>
                <c:pt idx="8">
                  <c:v>3.64</c:v>
                </c:pt>
                <c:pt idx="9">
                  <c:v>1.24</c:v>
                </c:pt>
                <c:pt idx="10">
                  <c:v>2.86</c:v>
                </c:pt>
                <c:pt idx="11">
                  <c:v>0.69</c:v>
                </c:pt>
              </c:numCache>
            </c:numRef>
          </c:val>
          <c:extLst>
            <c:ext xmlns:c16="http://schemas.microsoft.com/office/drawing/2014/chart" uri="{C3380CC4-5D6E-409C-BE32-E72D297353CC}">
              <c16:uniqueId val="{00000004-BD85-4A79-AEAD-8E3A364565C4}"/>
            </c:ext>
          </c:extLst>
        </c:ser>
        <c:ser>
          <c:idx val="5"/>
          <c:order val="5"/>
          <c:tx>
            <c:v>midline</c:v>
          </c:tx>
          <c:spPr>
            <a:solidFill>
              <a:srgbClr val="009797">
                <a:alpha val="0"/>
              </a:srgbClr>
            </a:solidFill>
            <a:ln>
              <a:solidFill>
                <a:srgbClr val="009797">
                  <a:alpha val="0"/>
                </a:srgbClr>
              </a:solidFill>
            </a:ln>
            <a:effectLst/>
          </c:spPr>
          <c:invertIfNegative val="0"/>
          <c:val>
            <c:numRef>
              <c:f>(Sheet2!$J$2:$J$5,Sheet2!$J$7:$J$14)</c:f>
              <c:numCache>
                <c:formatCode>General</c:formatCode>
                <c:ptCount val="12"/>
                <c:pt idx="0">
                  <c:v>1E-3</c:v>
                </c:pt>
                <c:pt idx="1">
                  <c:v>1E-3</c:v>
                </c:pt>
                <c:pt idx="2">
                  <c:v>1E-3</c:v>
                </c:pt>
                <c:pt idx="3">
                  <c:v>1E-3</c:v>
                </c:pt>
                <c:pt idx="4">
                  <c:v>1E-3</c:v>
                </c:pt>
                <c:pt idx="5">
                  <c:v>1E-3</c:v>
                </c:pt>
                <c:pt idx="6">
                  <c:v>1E-3</c:v>
                </c:pt>
                <c:pt idx="7">
                  <c:v>1E-3</c:v>
                </c:pt>
                <c:pt idx="8">
                  <c:v>1E-3</c:v>
                </c:pt>
                <c:pt idx="9">
                  <c:v>1E-3</c:v>
                </c:pt>
                <c:pt idx="10">
                  <c:v>1E-3</c:v>
                </c:pt>
                <c:pt idx="11">
                  <c:v>1E-3</c:v>
                </c:pt>
              </c:numCache>
            </c:numRef>
          </c:val>
          <c:extLst>
            <c:ext xmlns:c16="http://schemas.microsoft.com/office/drawing/2014/chart" uri="{C3380CC4-5D6E-409C-BE32-E72D297353CC}">
              <c16:uniqueId val="{00000005-BD85-4A79-AEAD-8E3A364565C4}"/>
            </c:ext>
          </c:extLst>
        </c:ser>
        <c:ser>
          <c:idx val="4"/>
          <c:order val="6"/>
          <c:tx>
            <c:v>se_bottomhalf</c:v>
          </c:tx>
          <c:spPr>
            <a:solidFill>
              <a:srgbClr val="009797">
                <a:alpha val="0"/>
              </a:srgbClr>
            </a:solidFill>
            <a:ln w="3175">
              <a:noFill/>
            </a:ln>
            <a:effectLst/>
          </c:spPr>
          <c:invertIfNegative val="0"/>
          <c:val>
            <c:numRef>
              <c:f>(Sheet2!$K$2:$K$5,Sheet2!$K$7:$K$14)</c:f>
              <c:numCache>
                <c:formatCode>General</c:formatCode>
                <c:ptCount val="12"/>
                <c:pt idx="0">
                  <c:v>0.16</c:v>
                </c:pt>
                <c:pt idx="1">
                  <c:v>0.21</c:v>
                </c:pt>
                <c:pt idx="2">
                  <c:v>0.08</c:v>
                </c:pt>
                <c:pt idx="3">
                  <c:v>0.46</c:v>
                </c:pt>
                <c:pt idx="4">
                  <c:v>0.56000000000000005</c:v>
                </c:pt>
                <c:pt idx="5">
                  <c:v>1.1599999999999999</c:v>
                </c:pt>
                <c:pt idx="6">
                  <c:v>0.71</c:v>
                </c:pt>
                <c:pt idx="7">
                  <c:v>0.66</c:v>
                </c:pt>
                <c:pt idx="8">
                  <c:v>3.64</c:v>
                </c:pt>
                <c:pt idx="9">
                  <c:v>1.24</c:v>
                </c:pt>
                <c:pt idx="10">
                  <c:v>2.86</c:v>
                </c:pt>
                <c:pt idx="11">
                  <c:v>0.69</c:v>
                </c:pt>
              </c:numCache>
            </c:numRef>
          </c:val>
          <c:extLst>
            <c:ext xmlns:c16="http://schemas.microsoft.com/office/drawing/2014/chart" uri="{C3380CC4-5D6E-409C-BE32-E72D297353CC}">
              <c16:uniqueId val="{00000006-BD85-4A79-AEAD-8E3A364565C4}"/>
            </c:ext>
          </c:extLst>
        </c:ser>
        <c:dLbls>
          <c:showLegendKey val="0"/>
          <c:showVal val="0"/>
          <c:showCatName val="0"/>
          <c:showSerName val="0"/>
          <c:showPercent val="0"/>
          <c:showBubbleSize val="0"/>
        </c:dLbls>
        <c:gapWidth val="30"/>
        <c:overlap val="100"/>
        <c:axId val="108449488"/>
        <c:axId val="277362416"/>
      </c:barChart>
      <c:catAx>
        <c:axId val="43361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8192576"/>
        <c:crosses val="autoZero"/>
        <c:auto val="1"/>
        <c:lblAlgn val="r"/>
        <c:lblOffset val="100"/>
        <c:noMultiLvlLbl val="0"/>
      </c:catAx>
      <c:valAx>
        <c:axId val="6381925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361168"/>
        <c:crosses val="autoZero"/>
        <c:crossBetween val="between"/>
        <c:majorUnit val="10"/>
      </c:valAx>
      <c:valAx>
        <c:axId val="277362416"/>
        <c:scaling>
          <c:orientation val="minMax"/>
        </c:scaling>
        <c:delete val="0"/>
        <c:axPos val="t"/>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449488"/>
        <c:crosses val="max"/>
        <c:crossBetween val="between"/>
        <c:majorUnit val="10"/>
      </c:valAx>
      <c:catAx>
        <c:axId val="108449488"/>
        <c:scaling>
          <c:orientation val="minMax"/>
        </c:scaling>
        <c:delete val="1"/>
        <c:axPos val="l"/>
        <c:numFmt formatCode="General" sourceLinked="1"/>
        <c:majorTickMark val="out"/>
        <c:minorTickMark val="none"/>
        <c:tickLblPos val="nextTo"/>
        <c:crossAx val="277362416"/>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3"/>
          <c:order val="3"/>
          <c:tx>
            <c:strRef>
              <c:f>Sheet2!$R$1</c:f>
              <c:strCache>
                <c:ptCount val="1"/>
                <c:pt idx="0">
                  <c:v>t3Weighted Mean</c:v>
                </c:pt>
              </c:strCache>
            </c:strRef>
          </c:tx>
          <c:spPr>
            <a:solidFill>
              <a:schemeClr val="accent2">
                <a:lumMod val="75000"/>
                <a:alpha val="0"/>
              </a:schemeClr>
            </a:solidFill>
            <a:ln>
              <a:noFill/>
            </a:ln>
            <a:effectLst/>
          </c:spPr>
          <c:invertIfNegative val="0"/>
          <c:errBars>
            <c:errBarType val="both"/>
            <c:errValType val="cust"/>
            <c:noEndCap val="0"/>
            <c:plus>
              <c:numRef>
                <c:f>Sheet2!$S$18:$S$19</c:f>
                <c:numCache>
                  <c:formatCode>General</c:formatCode>
                  <c:ptCount val="2"/>
                  <c:pt idx="0">
                    <c:v>4.29</c:v>
                  </c:pt>
                  <c:pt idx="1">
                    <c:v>15.85</c:v>
                  </c:pt>
                </c:numCache>
              </c:numRef>
            </c:plus>
            <c:minus>
              <c:numRef>
                <c:f>Sheet2!$S$18:$S$19</c:f>
                <c:numCache>
                  <c:formatCode>General</c:formatCode>
                  <c:ptCount val="2"/>
                  <c:pt idx="0">
                    <c:v>4.29</c:v>
                  </c:pt>
                  <c:pt idx="1">
                    <c:v>15.85</c:v>
                  </c:pt>
                </c:numCache>
              </c:numRef>
            </c:minus>
            <c:spPr>
              <a:noFill/>
              <a:ln w="9525" cap="flat" cmpd="sng" algn="ctr">
                <a:solidFill>
                  <a:srgbClr val="009797">
                    <a:alpha val="0"/>
                  </a:srgbClr>
                </a:solidFill>
                <a:round/>
              </a:ln>
              <a:effectLst/>
            </c:spPr>
          </c:errBars>
          <c:cat>
            <c:strRef>
              <c:f>Sheet2!$B$18:$B$19</c:f>
              <c:strCache>
                <c:ptCount val="2"/>
                <c:pt idx="0">
                  <c:v>TOTAL PAID</c:v>
                </c:pt>
                <c:pt idx="1">
                  <c:v>HHLD REPORTED TOTAL CHARGE</c:v>
                </c:pt>
              </c:strCache>
            </c:strRef>
          </c:cat>
          <c:val>
            <c:numRef>
              <c:f>Sheet2!$R$18:$R$19</c:f>
              <c:numCache>
                <c:formatCode>General</c:formatCode>
                <c:ptCount val="2"/>
                <c:pt idx="0">
                  <c:v>220.67</c:v>
                </c:pt>
                <c:pt idx="1">
                  <c:v>539.79999999999995</c:v>
                </c:pt>
              </c:numCache>
            </c:numRef>
          </c:val>
          <c:extLst>
            <c:ext xmlns:c16="http://schemas.microsoft.com/office/drawing/2014/chart" uri="{C3380CC4-5D6E-409C-BE32-E72D297353CC}">
              <c16:uniqueId val="{00000000-0DB1-4576-9A51-BA7A5AD3CAA0}"/>
            </c:ext>
          </c:extLst>
        </c:ser>
        <c:ser>
          <c:idx val="2"/>
          <c:order val="5"/>
          <c:tx>
            <c:strRef>
              <c:f>Sheet2!$P$1</c:f>
              <c:strCache>
                <c:ptCount val="1"/>
                <c:pt idx="0">
                  <c:v>t2Weighted Mean</c:v>
                </c:pt>
              </c:strCache>
            </c:strRef>
          </c:tx>
          <c:spPr>
            <a:solidFill>
              <a:schemeClr val="accent2">
                <a:lumMod val="60000"/>
                <a:lumOff val="40000"/>
                <a:alpha val="0"/>
              </a:schemeClr>
            </a:solidFill>
            <a:ln>
              <a:noFill/>
            </a:ln>
            <a:effectLst/>
          </c:spPr>
          <c:invertIfNegative val="0"/>
          <c:errBars>
            <c:errBarType val="both"/>
            <c:errValType val="cust"/>
            <c:noEndCap val="0"/>
            <c:plus>
              <c:numRef>
                <c:f>Sheet2!$Q$18:$Q$19</c:f>
                <c:numCache>
                  <c:formatCode>General</c:formatCode>
                  <c:ptCount val="2"/>
                  <c:pt idx="0">
                    <c:v>4.34</c:v>
                  </c:pt>
                  <c:pt idx="1">
                    <c:v>15.85</c:v>
                  </c:pt>
                </c:numCache>
              </c:numRef>
            </c:plus>
            <c:minus>
              <c:numRef>
                <c:f>Sheet2!$Q$18:$Q$19</c:f>
                <c:numCache>
                  <c:formatCode>General</c:formatCode>
                  <c:ptCount val="2"/>
                  <c:pt idx="0">
                    <c:v>4.34</c:v>
                  </c:pt>
                  <c:pt idx="1">
                    <c:v>15.85</c:v>
                  </c:pt>
                </c:numCache>
              </c:numRef>
            </c:minus>
            <c:spPr>
              <a:noFill/>
              <a:ln w="9525" cap="flat" cmpd="sng" algn="ctr">
                <a:solidFill>
                  <a:srgbClr val="009797">
                    <a:alpha val="0"/>
                  </a:srgbClr>
                </a:solidFill>
                <a:round/>
              </a:ln>
              <a:effectLst/>
            </c:spPr>
          </c:errBars>
          <c:cat>
            <c:strRef>
              <c:f>Sheet2!$B$18:$B$19</c:f>
              <c:strCache>
                <c:ptCount val="2"/>
                <c:pt idx="0">
                  <c:v>TOTAL PAID</c:v>
                </c:pt>
                <c:pt idx="1">
                  <c:v>HHLD REPORTED TOTAL CHARGE</c:v>
                </c:pt>
              </c:strCache>
            </c:strRef>
          </c:cat>
          <c:val>
            <c:numRef>
              <c:f>Sheet2!$P$18:$P$19</c:f>
              <c:numCache>
                <c:formatCode>General</c:formatCode>
                <c:ptCount val="2"/>
                <c:pt idx="0">
                  <c:v>220.14</c:v>
                </c:pt>
                <c:pt idx="1">
                  <c:v>537.76</c:v>
                </c:pt>
              </c:numCache>
            </c:numRef>
          </c:val>
          <c:extLst>
            <c:ext xmlns:c16="http://schemas.microsoft.com/office/drawing/2014/chart" uri="{C3380CC4-5D6E-409C-BE32-E72D297353CC}">
              <c16:uniqueId val="{00000001-0DB1-4576-9A51-BA7A5AD3CAA0}"/>
            </c:ext>
          </c:extLst>
        </c:ser>
        <c:ser>
          <c:idx val="1"/>
          <c:order val="6"/>
          <c:tx>
            <c:strRef>
              <c:f>Sheet2!$N$1</c:f>
              <c:strCache>
                <c:ptCount val="1"/>
                <c:pt idx="0">
                  <c:v>t1Weighted Mean</c:v>
                </c:pt>
              </c:strCache>
            </c:strRef>
          </c:tx>
          <c:spPr>
            <a:solidFill>
              <a:srgbClr val="FBD9C2">
                <a:alpha val="0"/>
              </a:srgbClr>
            </a:solidFill>
            <a:ln>
              <a:noFill/>
            </a:ln>
            <a:effectLst/>
          </c:spPr>
          <c:invertIfNegative val="0"/>
          <c:errBars>
            <c:errBarType val="both"/>
            <c:errValType val="cust"/>
            <c:noEndCap val="0"/>
            <c:plus>
              <c:numRef>
                <c:f>Sheet2!$O$18:$O$19</c:f>
                <c:numCache>
                  <c:formatCode>General</c:formatCode>
                  <c:ptCount val="2"/>
                  <c:pt idx="0">
                    <c:v>4.3599999999999977</c:v>
                  </c:pt>
                  <c:pt idx="1">
                    <c:v>15.85</c:v>
                  </c:pt>
                </c:numCache>
              </c:numRef>
            </c:plus>
            <c:minus>
              <c:numRef>
                <c:f>Sheet2!$O$18:$O$19</c:f>
                <c:numCache>
                  <c:formatCode>General</c:formatCode>
                  <c:ptCount val="2"/>
                  <c:pt idx="0">
                    <c:v>4.3599999999999977</c:v>
                  </c:pt>
                  <c:pt idx="1">
                    <c:v>15.85</c:v>
                  </c:pt>
                </c:numCache>
              </c:numRef>
            </c:minus>
            <c:spPr>
              <a:noFill/>
              <a:ln w="9525" cap="flat" cmpd="sng" algn="ctr">
                <a:solidFill>
                  <a:srgbClr val="009797">
                    <a:alpha val="0"/>
                  </a:srgbClr>
                </a:solidFill>
                <a:round/>
              </a:ln>
              <a:effectLst/>
            </c:spPr>
          </c:errBars>
          <c:cat>
            <c:strRef>
              <c:f>Sheet2!$B$18:$B$19</c:f>
              <c:strCache>
                <c:ptCount val="2"/>
                <c:pt idx="0">
                  <c:v>TOTAL PAID</c:v>
                </c:pt>
                <c:pt idx="1">
                  <c:v>HHLD REPORTED TOTAL CHARGE</c:v>
                </c:pt>
              </c:strCache>
            </c:strRef>
          </c:cat>
          <c:val>
            <c:numRef>
              <c:f>Sheet2!$N$18:$N$19</c:f>
              <c:numCache>
                <c:formatCode>General</c:formatCode>
                <c:ptCount val="2"/>
                <c:pt idx="0">
                  <c:v>219.27</c:v>
                </c:pt>
                <c:pt idx="1">
                  <c:v>537.76</c:v>
                </c:pt>
              </c:numCache>
            </c:numRef>
          </c:val>
          <c:extLst>
            <c:ext xmlns:c16="http://schemas.microsoft.com/office/drawing/2014/chart" uri="{C3380CC4-5D6E-409C-BE32-E72D297353CC}">
              <c16:uniqueId val="{00000002-0DB1-4576-9A51-BA7A5AD3CAA0}"/>
            </c:ext>
          </c:extLst>
        </c:ser>
        <c:dLbls>
          <c:showLegendKey val="0"/>
          <c:showVal val="0"/>
          <c:showCatName val="0"/>
          <c:showSerName val="0"/>
          <c:showPercent val="0"/>
          <c:showBubbleSize val="0"/>
        </c:dLbls>
        <c:gapWidth val="182"/>
        <c:axId val="140697824"/>
        <c:axId val="107094688"/>
      </c:barChart>
      <c:barChart>
        <c:barDir val="bar"/>
        <c:grouping val="stacked"/>
        <c:varyColors val="0"/>
        <c:ser>
          <c:idx val="0"/>
          <c:order val="0"/>
          <c:tx>
            <c:v>2012WeightMeanSELow</c:v>
          </c:tx>
          <c:spPr>
            <a:solidFill>
              <a:srgbClr val="009797"/>
            </a:solidFill>
            <a:ln>
              <a:noFill/>
            </a:ln>
            <a:effectLst/>
          </c:spPr>
          <c:invertIfNegative val="0"/>
          <c:cat>
            <c:strRef>
              <c:f>Sheet2!$B$2:$B$14</c:f>
              <c:strCache>
                <c:ptCount val="13"/>
                <c:pt idx="0">
                  <c:v>   OTHER PUBLIC      </c:v>
                </c:pt>
                <c:pt idx="1">
                  <c:v>   STATE &amp; LOCAL GOV</c:v>
                </c:pt>
                <c:pt idx="2">
                  <c:v>   OTHER FEDERAL  </c:v>
                </c:pt>
                <c:pt idx="3">
                  <c:v>   TRICARE        </c:v>
                </c:pt>
                <c:pt idx="4">
                  <c:v>   OTHER PAYMENTS</c:v>
                </c:pt>
                <c:pt idx="5">
                  <c:v>   OTHER INSURANCE   </c:v>
                </c:pt>
                <c:pt idx="6">
                  <c:v>   OTHER PRIVATE     </c:v>
                </c:pt>
                <c:pt idx="7">
                  <c:v>   WORKERS COMP     </c:v>
                </c:pt>
                <c:pt idx="8">
                  <c:v>    VETERANS/CHAMPVA </c:v>
                </c:pt>
                <c:pt idx="9">
                  <c:v>   PRIVATE INSURANCE</c:v>
                </c:pt>
                <c:pt idx="10">
                  <c:v>   MEDICAID         </c:v>
                </c:pt>
                <c:pt idx="11">
                  <c:v>   MEDICARE        </c:v>
                </c:pt>
                <c:pt idx="12">
                  <c:v>   FAMILY          </c:v>
                </c:pt>
              </c:strCache>
            </c:strRef>
          </c:cat>
          <c:val>
            <c:numRef>
              <c:f>Sheet2!$E$18:$E$19</c:f>
              <c:numCache>
                <c:formatCode>General</c:formatCode>
                <c:ptCount val="2"/>
                <c:pt idx="0">
                  <c:v>215.03</c:v>
                </c:pt>
                <c:pt idx="1">
                  <c:v>525.5</c:v>
                </c:pt>
              </c:numCache>
            </c:numRef>
          </c:val>
          <c:extLst>
            <c:ext xmlns:c16="http://schemas.microsoft.com/office/drawing/2014/chart" uri="{C3380CC4-5D6E-409C-BE32-E72D297353CC}">
              <c16:uniqueId val="{00000003-0DB1-4576-9A51-BA7A5AD3CAA0}"/>
            </c:ext>
          </c:extLst>
        </c:ser>
        <c:ser>
          <c:idx val="6"/>
          <c:order val="1"/>
          <c:tx>
            <c:v>setophalf</c:v>
          </c:tx>
          <c:spPr>
            <a:solidFill>
              <a:srgbClr val="009797"/>
            </a:solidFill>
            <a:ln>
              <a:noFill/>
            </a:ln>
            <a:effectLst/>
          </c:spPr>
          <c:invertIfNegative val="0"/>
          <c:val>
            <c:numRef>
              <c:f>Sheet2!$L$18:$L$19</c:f>
              <c:numCache>
                <c:formatCode>General</c:formatCode>
                <c:ptCount val="2"/>
                <c:pt idx="0">
                  <c:v>4.43</c:v>
                </c:pt>
                <c:pt idx="1">
                  <c:v>15.86</c:v>
                </c:pt>
              </c:numCache>
            </c:numRef>
          </c:val>
          <c:extLst>
            <c:ext xmlns:c16="http://schemas.microsoft.com/office/drawing/2014/chart" uri="{C3380CC4-5D6E-409C-BE32-E72D297353CC}">
              <c16:uniqueId val="{00000004-0DB1-4576-9A51-BA7A5AD3CAA0}"/>
            </c:ext>
          </c:extLst>
        </c:ser>
        <c:ser>
          <c:idx val="5"/>
          <c:order val="2"/>
          <c:tx>
            <c:v>midline</c:v>
          </c:tx>
          <c:spPr>
            <a:solidFill>
              <a:srgbClr val="009797">
                <a:alpha val="0"/>
              </a:srgbClr>
            </a:solidFill>
            <a:ln>
              <a:solidFill>
                <a:srgbClr val="009797">
                  <a:alpha val="0"/>
                </a:srgbClr>
              </a:solidFill>
            </a:ln>
            <a:effectLst/>
          </c:spPr>
          <c:invertIfNegative val="0"/>
          <c:val>
            <c:numRef>
              <c:f>Sheet2!$J$18:$J$19</c:f>
              <c:numCache>
                <c:formatCode>General</c:formatCode>
                <c:ptCount val="2"/>
                <c:pt idx="0">
                  <c:v>1E-3</c:v>
                </c:pt>
                <c:pt idx="1">
                  <c:v>1E-3</c:v>
                </c:pt>
              </c:numCache>
            </c:numRef>
          </c:val>
          <c:extLst>
            <c:ext xmlns:c16="http://schemas.microsoft.com/office/drawing/2014/chart" uri="{C3380CC4-5D6E-409C-BE32-E72D297353CC}">
              <c16:uniqueId val="{00000005-0DB1-4576-9A51-BA7A5AD3CAA0}"/>
            </c:ext>
          </c:extLst>
        </c:ser>
        <c:ser>
          <c:idx val="4"/>
          <c:order val="4"/>
          <c:tx>
            <c:v>se_bottomhalf</c:v>
          </c:tx>
          <c:spPr>
            <a:solidFill>
              <a:srgbClr val="009797">
                <a:alpha val="0"/>
              </a:srgbClr>
            </a:solidFill>
            <a:ln>
              <a:noFill/>
            </a:ln>
            <a:effectLst/>
          </c:spPr>
          <c:invertIfNegative val="0"/>
          <c:val>
            <c:numRef>
              <c:f>Sheet2!$K$18:$K$19</c:f>
              <c:numCache>
                <c:formatCode>General</c:formatCode>
                <c:ptCount val="2"/>
                <c:pt idx="0">
                  <c:v>4.43</c:v>
                </c:pt>
                <c:pt idx="1">
                  <c:v>15.86</c:v>
                </c:pt>
              </c:numCache>
            </c:numRef>
          </c:val>
          <c:extLst>
            <c:ext xmlns:c16="http://schemas.microsoft.com/office/drawing/2014/chart" uri="{C3380CC4-5D6E-409C-BE32-E72D297353CC}">
              <c16:uniqueId val="{00000006-0DB1-4576-9A51-BA7A5AD3CAA0}"/>
            </c:ext>
          </c:extLst>
        </c:ser>
        <c:dLbls>
          <c:showLegendKey val="0"/>
          <c:showVal val="0"/>
          <c:showCatName val="0"/>
          <c:showSerName val="0"/>
          <c:showPercent val="0"/>
          <c:showBubbleSize val="0"/>
        </c:dLbls>
        <c:gapWidth val="30"/>
        <c:overlap val="100"/>
        <c:axId val="612104320"/>
        <c:axId val="108023040"/>
      </c:barChart>
      <c:catAx>
        <c:axId val="140697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7094688"/>
        <c:crosses val="autoZero"/>
        <c:auto val="1"/>
        <c:lblAlgn val="r"/>
        <c:lblOffset val="100"/>
        <c:noMultiLvlLbl val="0"/>
      </c:catAx>
      <c:valAx>
        <c:axId val="1070946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0697824"/>
        <c:crosses val="autoZero"/>
        <c:crossBetween val="between"/>
        <c:majorUnit val="50"/>
      </c:valAx>
      <c:valAx>
        <c:axId val="108023040"/>
        <c:scaling>
          <c:orientation val="minMax"/>
        </c:scaling>
        <c:delete val="0"/>
        <c:axPos val="t"/>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2104320"/>
        <c:crosses val="max"/>
        <c:crossBetween val="between"/>
        <c:majorUnit val="50"/>
      </c:valAx>
      <c:catAx>
        <c:axId val="612104320"/>
        <c:scaling>
          <c:orientation val="minMax"/>
        </c:scaling>
        <c:delete val="1"/>
        <c:axPos val="l"/>
        <c:numFmt formatCode="General" sourceLinked="1"/>
        <c:majorTickMark val="out"/>
        <c:minorTickMark val="none"/>
        <c:tickLblPos val="nextTo"/>
        <c:crossAx val="10802304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468391071760096E-2"/>
          <c:y val="0.187679201650293"/>
          <c:w val="0.90678894180605296"/>
          <c:h val="0.72520789650871698"/>
        </c:manualLayout>
      </c:layout>
      <c:barChart>
        <c:barDir val="bar"/>
        <c:grouping val="clustered"/>
        <c:varyColors val="0"/>
        <c:ser>
          <c:idx val="3"/>
          <c:order val="0"/>
          <c:tx>
            <c:strRef>
              <c:f>Sheet2!$R$1</c:f>
              <c:strCache>
                <c:ptCount val="1"/>
                <c:pt idx="0">
                  <c:v>t3Weighted Mean</c:v>
                </c:pt>
              </c:strCache>
            </c:strRef>
          </c:tx>
          <c:spPr>
            <a:solidFill>
              <a:schemeClr val="accent2">
                <a:lumMod val="75000"/>
                <a:alpha val="0"/>
              </a:schemeClr>
            </a:solidFill>
            <a:ln>
              <a:noFill/>
            </a:ln>
            <a:effectLst/>
          </c:spPr>
          <c:invertIfNegative val="0"/>
          <c:errBars>
            <c:errBarType val="both"/>
            <c:errValType val="cust"/>
            <c:noEndCap val="0"/>
            <c:plus>
              <c:numRef>
                <c:f>(Sheet2!$S$2:$S$5,Sheet2!$S$7:$S$14)</c:f>
                <c:numCache>
                  <c:formatCode>General</c:formatCode>
                  <c:ptCount val="12"/>
                  <c:pt idx="0">
                    <c:v>0.05</c:v>
                  </c:pt>
                  <c:pt idx="1">
                    <c:v>0.15</c:v>
                  </c:pt>
                  <c:pt idx="2">
                    <c:v>0.02</c:v>
                  </c:pt>
                  <c:pt idx="3">
                    <c:v>0.41</c:v>
                  </c:pt>
                  <c:pt idx="4">
                    <c:v>0.57999999999999996</c:v>
                  </c:pt>
                  <c:pt idx="5">
                    <c:v>0.87</c:v>
                  </c:pt>
                  <c:pt idx="6">
                    <c:v>0.3</c:v>
                  </c:pt>
                  <c:pt idx="7">
                    <c:v>0.42</c:v>
                  </c:pt>
                  <c:pt idx="8">
                    <c:v>3.62</c:v>
                  </c:pt>
                  <c:pt idx="9">
                    <c:v>1.24</c:v>
                  </c:pt>
                  <c:pt idx="10">
                    <c:v>2.72</c:v>
                  </c:pt>
                  <c:pt idx="11">
                    <c:v>0.65</c:v>
                  </c:pt>
                </c:numCache>
              </c:numRef>
            </c:plus>
            <c:minus>
              <c:numRef>
                <c:f>(Sheet2!$S$2:$S$5,Sheet2!$S$7:$S$14)</c:f>
                <c:numCache>
                  <c:formatCode>General</c:formatCode>
                  <c:ptCount val="12"/>
                  <c:pt idx="0">
                    <c:v>0.05</c:v>
                  </c:pt>
                  <c:pt idx="1">
                    <c:v>0.15</c:v>
                  </c:pt>
                  <c:pt idx="2">
                    <c:v>0.02</c:v>
                  </c:pt>
                  <c:pt idx="3">
                    <c:v>0.41</c:v>
                  </c:pt>
                  <c:pt idx="4">
                    <c:v>0.57999999999999996</c:v>
                  </c:pt>
                  <c:pt idx="5">
                    <c:v>0.87</c:v>
                  </c:pt>
                  <c:pt idx="6">
                    <c:v>0.3</c:v>
                  </c:pt>
                  <c:pt idx="7">
                    <c:v>0.42</c:v>
                  </c:pt>
                  <c:pt idx="8">
                    <c:v>3.62</c:v>
                  </c:pt>
                  <c:pt idx="9">
                    <c:v>1.24</c:v>
                  </c:pt>
                  <c:pt idx="10">
                    <c:v>2.72</c:v>
                  </c:pt>
                  <c:pt idx="11">
                    <c:v>0.65</c:v>
                  </c:pt>
                </c:numCache>
              </c:numRef>
            </c:minus>
            <c:spPr>
              <a:noFill/>
              <a:ln w="9525" cap="flat" cmpd="sng" algn="ctr">
                <a:solidFill>
                  <a:schemeClr val="accent1">
                    <a:alpha val="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(Sheet2!$R$2:$R$5,Sheet2!$R$7:$R$14)</c:f>
              <c:numCache>
                <c:formatCode>General</c:formatCode>
                <c:ptCount val="12"/>
                <c:pt idx="0">
                  <c:v>0.3</c:v>
                </c:pt>
                <c:pt idx="1">
                  <c:v>1.45</c:v>
                </c:pt>
                <c:pt idx="2">
                  <c:v>0.13</c:v>
                </c:pt>
                <c:pt idx="3">
                  <c:v>2.8</c:v>
                </c:pt>
                <c:pt idx="4">
                  <c:v>4.34</c:v>
                </c:pt>
                <c:pt idx="5">
                  <c:v>5.1899999999999986</c:v>
                </c:pt>
                <c:pt idx="6">
                  <c:v>2.76</c:v>
                </c:pt>
                <c:pt idx="7">
                  <c:v>4.47</c:v>
                </c:pt>
                <c:pt idx="8">
                  <c:v>106.52</c:v>
                </c:pt>
                <c:pt idx="9">
                  <c:v>16.59</c:v>
                </c:pt>
                <c:pt idx="10">
                  <c:v>49.92</c:v>
                </c:pt>
                <c:pt idx="11">
                  <c:v>26.21</c:v>
                </c:pt>
              </c:numCache>
            </c:numRef>
          </c:val>
          <c:extLst>
            <c:ext xmlns:c16="http://schemas.microsoft.com/office/drawing/2014/chart" uri="{C3380CC4-5D6E-409C-BE32-E72D297353CC}">
              <c16:uniqueId val="{00000000-324F-4D2B-8A44-2555EF8B72C5}"/>
            </c:ext>
          </c:extLst>
        </c:ser>
        <c:ser>
          <c:idx val="2"/>
          <c:order val="1"/>
          <c:tx>
            <c:strRef>
              <c:f>Sheet2!$P$1</c:f>
              <c:strCache>
                <c:ptCount val="1"/>
                <c:pt idx="0">
                  <c:v>t2Weighted Mean</c:v>
                </c:pt>
              </c:strCache>
            </c:strRef>
          </c:tx>
          <c:spPr>
            <a:solidFill>
              <a:schemeClr val="accent2">
                <a:lumMod val="60000"/>
                <a:lumOff val="40000"/>
                <a:alpha val="0"/>
              </a:schemeClr>
            </a:solidFill>
            <a:ln>
              <a:noFill/>
            </a:ln>
            <a:effectLst/>
          </c:spPr>
          <c:invertIfNegative val="0"/>
          <c:errBars>
            <c:errBarType val="both"/>
            <c:errValType val="cust"/>
            <c:noEndCap val="0"/>
            <c:plus>
              <c:numLit>
                <c:formatCode>General</c:formatCode>
                <c:ptCount val="1"/>
                <c:pt idx="0">
                  <c:v>1</c:v>
                </c:pt>
              </c:numLit>
            </c:plus>
            <c:minus>
              <c:numRef>
                <c:f>(Sheet2!$Q$2:$Q$5,Sheet2!$Q$7:$Q$14)</c:f>
                <c:numCache>
                  <c:formatCode>General</c:formatCode>
                  <c:ptCount val="12"/>
                  <c:pt idx="0">
                    <c:v>0.06</c:v>
                  </c:pt>
                  <c:pt idx="1">
                    <c:v>0.15</c:v>
                  </c:pt>
                  <c:pt idx="2">
                    <c:v>0.01</c:v>
                  </c:pt>
                  <c:pt idx="3">
                    <c:v>0.39</c:v>
                  </c:pt>
                  <c:pt idx="4">
                    <c:v>0.56999999999999995</c:v>
                  </c:pt>
                  <c:pt idx="5">
                    <c:v>0.86</c:v>
                  </c:pt>
                  <c:pt idx="6">
                    <c:v>0.28999999999999998</c:v>
                  </c:pt>
                  <c:pt idx="7">
                    <c:v>0.36</c:v>
                  </c:pt>
                  <c:pt idx="8">
                    <c:v>3.63</c:v>
                  </c:pt>
                  <c:pt idx="9">
                    <c:v>1.25</c:v>
                  </c:pt>
                  <c:pt idx="10">
                    <c:v>2.65</c:v>
                  </c:pt>
                  <c:pt idx="11">
                    <c:v>0.69</c:v>
                  </c:pt>
                </c:numCache>
              </c:numRef>
            </c:minus>
            <c:spPr>
              <a:noFill/>
              <a:ln w="9525" cap="flat" cmpd="sng" algn="ctr">
                <a:solidFill>
                  <a:schemeClr val="accent1">
                    <a:alpha val="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(Sheet2!$P$2:$P$5,Sheet2!$P$7:$P$14)</c:f>
              <c:numCache>
                <c:formatCode>General</c:formatCode>
                <c:ptCount val="12"/>
                <c:pt idx="0">
                  <c:v>0.25</c:v>
                </c:pt>
                <c:pt idx="1">
                  <c:v>1.31</c:v>
                </c:pt>
                <c:pt idx="2">
                  <c:v>0.03</c:v>
                </c:pt>
                <c:pt idx="3">
                  <c:v>2.15</c:v>
                </c:pt>
                <c:pt idx="4">
                  <c:v>3.89</c:v>
                </c:pt>
                <c:pt idx="5">
                  <c:v>5.1899999999999986</c:v>
                </c:pt>
                <c:pt idx="6">
                  <c:v>2.08</c:v>
                </c:pt>
                <c:pt idx="7">
                  <c:v>3.86</c:v>
                </c:pt>
                <c:pt idx="8">
                  <c:v>104.74</c:v>
                </c:pt>
                <c:pt idx="9">
                  <c:v>16.43</c:v>
                </c:pt>
                <c:pt idx="10">
                  <c:v>49.09</c:v>
                </c:pt>
                <c:pt idx="11">
                  <c:v>31.12</c:v>
                </c:pt>
              </c:numCache>
            </c:numRef>
          </c:val>
          <c:extLst>
            <c:ext xmlns:c16="http://schemas.microsoft.com/office/drawing/2014/chart" uri="{C3380CC4-5D6E-409C-BE32-E72D297353CC}">
              <c16:uniqueId val="{00000001-324F-4D2B-8A44-2555EF8B72C5}"/>
            </c:ext>
          </c:extLst>
        </c:ser>
        <c:ser>
          <c:idx val="1"/>
          <c:order val="2"/>
          <c:tx>
            <c:strRef>
              <c:f>Sheet2!$N$1</c:f>
              <c:strCache>
                <c:ptCount val="1"/>
                <c:pt idx="0">
                  <c:v>t1Weighted Mean</c:v>
                </c:pt>
              </c:strCache>
            </c:strRef>
          </c:tx>
          <c:spPr>
            <a:solidFill>
              <a:srgbClr val="FBD9C2">
                <a:alpha val="0"/>
              </a:srgbClr>
            </a:solidFill>
            <a:ln>
              <a:noFill/>
            </a:ln>
            <a:effectLst/>
          </c:spPr>
          <c:invertIfNegative val="0"/>
          <c:errBars>
            <c:errBarType val="both"/>
            <c:errValType val="cust"/>
            <c:noEndCap val="0"/>
            <c:plus>
              <c:numRef>
                <c:f>(Sheet2!$O$2:$O$5,Sheet2!$O$7:$O$14)</c:f>
                <c:numCache>
                  <c:formatCode>General</c:formatCode>
                  <c:ptCount val="12"/>
                  <c:pt idx="0">
                    <c:v>0.06</c:v>
                  </c:pt>
                  <c:pt idx="1">
                    <c:v>0.15</c:v>
                  </c:pt>
                  <c:pt idx="2">
                    <c:v>0.01</c:v>
                  </c:pt>
                  <c:pt idx="3">
                    <c:v>0.39</c:v>
                  </c:pt>
                  <c:pt idx="4">
                    <c:v>0.56999999999999995</c:v>
                  </c:pt>
                  <c:pt idx="5">
                    <c:v>0.87</c:v>
                  </c:pt>
                  <c:pt idx="6">
                    <c:v>0.21</c:v>
                  </c:pt>
                  <c:pt idx="7">
                    <c:v>0.43</c:v>
                  </c:pt>
                  <c:pt idx="8">
                    <c:v>3.63</c:v>
                  </c:pt>
                  <c:pt idx="9">
                    <c:v>1.25</c:v>
                  </c:pt>
                  <c:pt idx="10">
                    <c:v>2.65</c:v>
                  </c:pt>
                  <c:pt idx="11">
                    <c:v>0.73</c:v>
                  </c:pt>
                </c:numCache>
              </c:numRef>
            </c:plus>
            <c:minus>
              <c:numRef>
                <c:f>(Sheet2!$O$2:$O$5,Sheet2!$O$7:$O$14)</c:f>
                <c:numCache>
                  <c:formatCode>General</c:formatCode>
                  <c:ptCount val="12"/>
                  <c:pt idx="0">
                    <c:v>0.06</c:v>
                  </c:pt>
                  <c:pt idx="1">
                    <c:v>0.15</c:v>
                  </c:pt>
                  <c:pt idx="2">
                    <c:v>0.01</c:v>
                  </c:pt>
                  <c:pt idx="3">
                    <c:v>0.39</c:v>
                  </c:pt>
                  <c:pt idx="4">
                    <c:v>0.56999999999999995</c:v>
                  </c:pt>
                  <c:pt idx="5">
                    <c:v>0.87</c:v>
                  </c:pt>
                  <c:pt idx="6">
                    <c:v>0.21</c:v>
                  </c:pt>
                  <c:pt idx="7">
                    <c:v>0.43</c:v>
                  </c:pt>
                  <c:pt idx="8">
                    <c:v>3.63</c:v>
                  </c:pt>
                  <c:pt idx="9">
                    <c:v>1.25</c:v>
                  </c:pt>
                  <c:pt idx="10">
                    <c:v>2.65</c:v>
                  </c:pt>
                  <c:pt idx="11">
                    <c:v>0.73</c:v>
                  </c:pt>
                </c:numCache>
              </c:numRef>
            </c:minus>
            <c:spPr>
              <a:noFill/>
              <a:ln w="9525" cap="flat" cmpd="sng" algn="ctr">
                <a:solidFill>
                  <a:schemeClr val="accent1">
                    <a:alpha val="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(Sheet2!$N$2:$N$5,Sheet2!$N$7:$N$14)</c:f>
              <c:numCache>
                <c:formatCode>General</c:formatCode>
                <c:ptCount val="12"/>
                <c:pt idx="0">
                  <c:v>0.25</c:v>
                </c:pt>
                <c:pt idx="1">
                  <c:v>1.25</c:v>
                </c:pt>
                <c:pt idx="2">
                  <c:v>0.03</c:v>
                </c:pt>
                <c:pt idx="3">
                  <c:v>2.15</c:v>
                </c:pt>
                <c:pt idx="4">
                  <c:v>3.89</c:v>
                </c:pt>
                <c:pt idx="5">
                  <c:v>5.3199999999999976</c:v>
                </c:pt>
                <c:pt idx="6">
                  <c:v>1.27</c:v>
                </c:pt>
                <c:pt idx="7">
                  <c:v>2.76</c:v>
                </c:pt>
                <c:pt idx="8">
                  <c:v>104.74</c:v>
                </c:pt>
                <c:pt idx="9">
                  <c:v>16.43</c:v>
                </c:pt>
                <c:pt idx="10">
                  <c:v>49.09</c:v>
                </c:pt>
                <c:pt idx="11">
                  <c:v>32.1</c:v>
                </c:pt>
              </c:numCache>
            </c:numRef>
          </c:val>
          <c:extLst>
            <c:ext xmlns:c16="http://schemas.microsoft.com/office/drawing/2014/chart" uri="{C3380CC4-5D6E-409C-BE32-E72D297353CC}">
              <c16:uniqueId val="{00000002-324F-4D2B-8A44-2555EF8B72C5}"/>
            </c:ext>
          </c:extLst>
        </c:ser>
        <c:dLbls>
          <c:showLegendKey val="0"/>
          <c:showVal val="0"/>
          <c:showCatName val="0"/>
          <c:showSerName val="0"/>
          <c:showPercent val="0"/>
          <c:showBubbleSize val="0"/>
        </c:dLbls>
        <c:gapWidth val="182"/>
        <c:axId val="108499856"/>
        <c:axId val="247007040"/>
      </c:barChart>
      <c:barChart>
        <c:barDir val="bar"/>
        <c:grouping val="stacked"/>
        <c:varyColors val="0"/>
        <c:ser>
          <c:idx val="0"/>
          <c:order val="3"/>
          <c:tx>
            <c:v>2012WeightMeanSELow</c:v>
          </c:tx>
          <c:spPr>
            <a:solidFill>
              <a:srgbClr val="009797"/>
            </a:solidFill>
            <a:ln>
              <a:noFill/>
            </a:ln>
            <a:effectLst/>
          </c:spPr>
          <c:invertIfNegative val="0"/>
          <c:cat>
            <c:strRef>
              <c:f>Sheet2!$B$2:$B$14</c:f>
              <c:strCache>
                <c:ptCount val="13"/>
                <c:pt idx="0">
                  <c:v>   OTHER PUBLIC      </c:v>
                </c:pt>
                <c:pt idx="1">
                  <c:v>   STATE &amp; LOCAL GOV</c:v>
                </c:pt>
                <c:pt idx="2">
                  <c:v>   OTHER FEDERAL  </c:v>
                </c:pt>
                <c:pt idx="3">
                  <c:v>   TRICARE        </c:v>
                </c:pt>
                <c:pt idx="4">
                  <c:v>   OTHER PAYMENTS</c:v>
                </c:pt>
                <c:pt idx="5">
                  <c:v>   OTHER INSURANCE   </c:v>
                </c:pt>
                <c:pt idx="6">
                  <c:v>   OTHER PRIVATE     </c:v>
                </c:pt>
                <c:pt idx="7">
                  <c:v>   WORKERS COMP     </c:v>
                </c:pt>
                <c:pt idx="8">
                  <c:v>    VETERANS/CHAMPVA </c:v>
                </c:pt>
                <c:pt idx="9">
                  <c:v>   PRIVATE INSURANCE</c:v>
                </c:pt>
                <c:pt idx="10">
                  <c:v>   MEDICAID         </c:v>
                </c:pt>
                <c:pt idx="11">
                  <c:v>   MEDICARE        </c:v>
                </c:pt>
                <c:pt idx="12">
                  <c:v>   FAMILY          </c:v>
                </c:pt>
              </c:strCache>
            </c:strRef>
          </c:cat>
          <c:val>
            <c:numRef>
              <c:f>(Sheet2!$E$2:$E$5,Sheet2!$E$7:$E$14)</c:f>
              <c:numCache>
                <c:formatCode>General</c:formatCode>
                <c:ptCount val="12"/>
                <c:pt idx="0">
                  <c:v>0.43</c:v>
                </c:pt>
                <c:pt idx="1">
                  <c:v>1.56</c:v>
                </c:pt>
                <c:pt idx="2">
                  <c:v>0.25</c:v>
                </c:pt>
                <c:pt idx="3">
                  <c:v>2.0499999999999998</c:v>
                </c:pt>
                <c:pt idx="4">
                  <c:v>3.71</c:v>
                </c:pt>
                <c:pt idx="5">
                  <c:v>4.33</c:v>
                </c:pt>
                <c:pt idx="6">
                  <c:v>2.74</c:v>
                </c:pt>
                <c:pt idx="7">
                  <c:v>5.8</c:v>
                </c:pt>
                <c:pt idx="8">
                  <c:v>100.3</c:v>
                </c:pt>
                <c:pt idx="9">
                  <c:v>14.48</c:v>
                </c:pt>
                <c:pt idx="10">
                  <c:v>46.35</c:v>
                </c:pt>
                <c:pt idx="11">
                  <c:v>25.04</c:v>
                </c:pt>
              </c:numCache>
            </c:numRef>
          </c:val>
          <c:extLst>
            <c:ext xmlns:c16="http://schemas.microsoft.com/office/drawing/2014/chart" uri="{C3380CC4-5D6E-409C-BE32-E72D297353CC}">
              <c16:uniqueId val="{00000003-324F-4D2B-8A44-2555EF8B72C5}"/>
            </c:ext>
          </c:extLst>
        </c:ser>
        <c:ser>
          <c:idx val="6"/>
          <c:order val="4"/>
          <c:tx>
            <c:v>setophalf</c:v>
          </c:tx>
          <c:spPr>
            <a:solidFill>
              <a:srgbClr val="009797"/>
            </a:solidFill>
            <a:ln>
              <a:noFill/>
            </a:ln>
            <a:effectLst/>
          </c:spPr>
          <c:invertIfNegative val="0"/>
          <c:val>
            <c:numRef>
              <c:f>(Sheet2!$L$2:$L$5,Sheet2!$L$7:$L$14)</c:f>
              <c:numCache>
                <c:formatCode>General</c:formatCode>
                <c:ptCount val="12"/>
                <c:pt idx="0">
                  <c:v>0.16</c:v>
                </c:pt>
                <c:pt idx="1">
                  <c:v>0.21</c:v>
                </c:pt>
                <c:pt idx="2">
                  <c:v>0.08</c:v>
                </c:pt>
                <c:pt idx="3">
                  <c:v>0.46</c:v>
                </c:pt>
                <c:pt idx="4">
                  <c:v>0.56000000000000005</c:v>
                </c:pt>
                <c:pt idx="5">
                  <c:v>1.1599999999999999</c:v>
                </c:pt>
                <c:pt idx="6">
                  <c:v>0.71</c:v>
                </c:pt>
                <c:pt idx="7">
                  <c:v>0.66</c:v>
                </c:pt>
                <c:pt idx="8">
                  <c:v>3.64</c:v>
                </c:pt>
                <c:pt idx="9">
                  <c:v>1.24</c:v>
                </c:pt>
                <c:pt idx="10">
                  <c:v>2.86</c:v>
                </c:pt>
                <c:pt idx="11">
                  <c:v>0.69</c:v>
                </c:pt>
              </c:numCache>
            </c:numRef>
          </c:val>
          <c:extLst>
            <c:ext xmlns:c16="http://schemas.microsoft.com/office/drawing/2014/chart" uri="{C3380CC4-5D6E-409C-BE32-E72D297353CC}">
              <c16:uniqueId val="{00000004-324F-4D2B-8A44-2555EF8B72C5}"/>
            </c:ext>
          </c:extLst>
        </c:ser>
        <c:ser>
          <c:idx val="5"/>
          <c:order val="5"/>
          <c:tx>
            <c:v>midline</c:v>
          </c:tx>
          <c:spPr>
            <a:solidFill>
              <a:srgbClr val="009797">
                <a:alpha val="0"/>
              </a:srgbClr>
            </a:solidFill>
            <a:ln>
              <a:solidFill>
                <a:srgbClr val="009797">
                  <a:alpha val="0"/>
                </a:srgbClr>
              </a:solidFill>
            </a:ln>
            <a:effectLst/>
          </c:spPr>
          <c:invertIfNegative val="0"/>
          <c:val>
            <c:numRef>
              <c:f>(Sheet2!$J$2:$J$5,Sheet2!$J$7:$J$14)</c:f>
              <c:numCache>
                <c:formatCode>General</c:formatCode>
                <c:ptCount val="12"/>
                <c:pt idx="0">
                  <c:v>1E-3</c:v>
                </c:pt>
                <c:pt idx="1">
                  <c:v>1E-3</c:v>
                </c:pt>
                <c:pt idx="2">
                  <c:v>1E-3</c:v>
                </c:pt>
                <c:pt idx="3">
                  <c:v>1E-3</c:v>
                </c:pt>
                <c:pt idx="4">
                  <c:v>1E-3</c:v>
                </c:pt>
                <c:pt idx="5">
                  <c:v>1E-3</c:v>
                </c:pt>
                <c:pt idx="6">
                  <c:v>1E-3</c:v>
                </c:pt>
                <c:pt idx="7">
                  <c:v>1E-3</c:v>
                </c:pt>
                <c:pt idx="8">
                  <c:v>1E-3</c:v>
                </c:pt>
                <c:pt idx="9">
                  <c:v>1E-3</c:v>
                </c:pt>
                <c:pt idx="10">
                  <c:v>1E-3</c:v>
                </c:pt>
                <c:pt idx="11">
                  <c:v>1E-3</c:v>
                </c:pt>
              </c:numCache>
            </c:numRef>
          </c:val>
          <c:extLst>
            <c:ext xmlns:c16="http://schemas.microsoft.com/office/drawing/2014/chart" uri="{C3380CC4-5D6E-409C-BE32-E72D297353CC}">
              <c16:uniqueId val="{00000005-324F-4D2B-8A44-2555EF8B72C5}"/>
            </c:ext>
          </c:extLst>
        </c:ser>
        <c:ser>
          <c:idx val="4"/>
          <c:order val="6"/>
          <c:tx>
            <c:v>se_bottomhalf</c:v>
          </c:tx>
          <c:spPr>
            <a:solidFill>
              <a:srgbClr val="009797">
                <a:alpha val="0"/>
              </a:srgbClr>
            </a:solidFill>
            <a:ln w="3175">
              <a:noFill/>
            </a:ln>
            <a:effectLst/>
          </c:spPr>
          <c:invertIfNegative val="0"/>
          <c:val>
            <c:numRef>
              <c:f>(Sheet2!$K$2:$K$5,Sheet2!$K$7:$K$14)</c:f>
              <c:numCache>
                <c:formatCode>General</c:formatCode>
                <c:ptCount val="12"/>
                <c:pt idx="0">
                  <c:v>0.16</c:v>
                </c:pt>
                <c:pt idx="1">
                  <c:v>0.21</c:v>
                </c:pt>
                <c:pt idx="2">
                  <c:v>0.08</c:v>
                </c:pt>
                <c:pt idx="3">
                  <c:v>0.46</c:v>
                </c:pt>
                <c:pt idx="4">
                  <c:v>0.56000000000000005</c:v>
                </c:pt>
                <c:pt idx="5">
                  <c:v>1.1599999999999999</c:v>
                </c:pt>
                <c:pt idx="6">
                  <c:v>0.71</c:v>
                </c:pt>
                <c:pt idx="7">
                  <c:v>0.66</c:v>
                </c:pt>
                <c:pt idx="8">
                  <c:v>3.64</c:v>
                </c:pt>
                <c:pt idx="9">
                  <c:v>1.24</c:v>
                </c:pt>
                <c:pt idx="10">
                  <c:v>2.86</c:v>
                </c:pt>
                <c:pt idx="11">
                  <c:v>0.69</c:v>
                </c:pt>
              </c:numCache>
            </c:numRef>
          </c:val>
          <c:extLst>
            <c:ext xmlns:c16="http://schemas.microsoft.com/office/drawing/2014/chart" uri="{C3380CC4-5D6E-409C-BE32-E72D297353CC}">
              <c16:uniqueId val="{00000006-324F-4D2B-8A44-2555EF8B72C5}"/>
            </c:ext>
          </c:extLst>
        </c:ser>
        <c:dLbls>
          <c:showLegendKey val="0"/>
          <c:showVal val="0"/>
          <c:showCatName val="0"/>
          <c:showSerName val="0"/>
          <c:showPercent val="0"/>
          <c:showBubbleSize val="0"/>
        </c:dLbls>
        <c:gapWidth val="30"/>
        <c:overlap val="100"/>
        <c:axId val="281736064"/>
        <c:axId val="14595424"/>
      </c:barChart>
      <c:catAx>
        <c:axId val="1084998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7007040"/>
        <c:crosses val="autoZero"/>
        <c:auto val="1"/>
        <c:lblAlgn val="r"/>
        <c:lblOffset val="100"/>
        <c:noMultiLvlLbl val="0"/>
      </c:catAx>
      <c:valAx>
        <c:axId val="2470070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499856"/>
        <c:crosses val="autoZero"/>
        <c:crossBetween val="between"/>
        <c:majorUnit val="10"/>
      </c:valAx>
      <c:valAx>
        <c:axId val="14595424"/>
        <c:scaling>
          <c:orientation val="minMax"/>
        </c:scaling>
        <c:delete val="0"/>
        <c:axPos val="t"/>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1736064"/>
        <c:crosses val="max"/>
        <c:crossBetween val="between"/>
        <c:majorUnit val="10"/>
      </c:valAx>
      <c:catAx>
        <c:axId val="281736064"/>
        <c:scaling>
          <c:orientation val="minMax"/>
        </c:scaling>
        <c:delete val="1"/>
        <c:axPos val="l"/>
        <c:numFmt formatCode="General" sourceLinked="1"/>
        <c:majorTickMark val="out"/>
        <c:minorTickMark val="none"/>
        <c:tickLblPos val="nextTo"/>
        <c:crossAx val="145954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3"/>
          <c:order val="3"/>
          <c:tx>
            <c:strRef>
              <c:f>Sheet2!$R$1</c:f>
              <c:strCache>
                <c:ptCount val="1"/>
                <c:pt idx="0">
                  <c:v>t3Weighted Mean</c:v>
                </c:pt>
              </c:strCache>
            </c:strRef>
          </c:tx>
          <c:spPr>
            <a:solidFill>
              <a:schemeClr val="accent2">
                <a:lumMod val="75000"/>
                <a:alpha val="0"/>
              </a:schemeClr>
            </a:solidFill>
            <a:ln>
              <a:noFill/>
            </a:ln>
            <a:effectLst/>
          </c:spPr>
          <c:invertIfNegative val="0"/>
          <c:errBars>
            <c:errBarType val="both"/>
            <c:errValType val="cust"/>
            <c:noEndCap val="0"/>
            <c:plus>
              <c:numRef>
                <c:f>Sheet2!$S$18:$S$19</c:f>
                <c:numCache>
                  <c:formatCode>General</c:formatCode>
                  <c:ptCount val="2"/>
                  <c:pt idx="0">
                    <c:v>4.29</c:v>
                  </c:pt>
                  <c:pt idx="1">
                    <c:v>15.85</c:v>
                  </c:pt>
                </c:numCache>
              </c:numRef>
            </c:plus>
            <c:minus>
              <c:numRef>
                <c:f>Sheet2!$S$18:$S$19</c:f>
                <c:numCache>
                  <c:formatCode>General</c:formatCode>
                  <c:ptCount val="2"/>
                  <c:pt idx="0">
                    <c:v>4.29</c:v>
                  </c:pt>
                  <c:pt idx="1">
                    <c:v>15.85</c:v>
                  </c:pt>
                </c:numCache>
              </c:numRef>
            </c:minus>
            <c:spPr>
              <a:noFill/>
              <a:ln w="9525" cap="flat" cmpd="sng" algn="ctr">
                <a:solidFill>
                  <a:srgbClr val="009797">
                    <a:alpha val="0"/>
                  </a:srgbClr>
                </a:solidFill>
                <a:round/>
              </a:ln>
              <a:effectLst/>
            </c:spPr>
          </c:errBars>
          <c:cat>
            <c:strRef>
              <c:f>Sheet2!$B$18:$B$19</c:f>
              <c:strCache>
                <c:ptCount val="2"/>
                <c:pt idx="0">
                  <c:v>TOTAL PAID</c:v>
                </c:pt>
                <c:pt idx="1">
                  <c:v>HHLD REPORTED TOTAL CHARGE</c:v>
                </c:pt>
              </c:strCache>
            </c:strRef>
          </c:cat>
          <c:val>
            <c:numRef>
              <c:f>Sheet2!$R$18:$R$19</c:f>
              <c:numCache>
                <c:formatCode>General</c:formatCode>
                <c:ptCount val="2"/>
                <c:pt idx="0">
                  <c:v>220.67</c:v>
                </c:pt>
                <c:pt idx="1">
                  <c:v>539.79999999999995</c:v>
                </c:pt>
              </c:numCache>
            </c:numRef>
          </c:val>
          <c:extLst>
            <c:ext xmlns:c16="http://schemas.microsoft.com/office/drawing/2014/chart" uri="{C3380CC4-5D6E-409C-BE32-E72D297353CC}">
              <c16:uniqueId val="{00000000-C067-423B-82ED-10EE8710C684}"/>
            </c:ext>
          </c:extLst>
        </c:ser>
        <c:ser>
          <c:idx val="2"/>
          <c:order val="5"/>
          <c:tx>
            <c:strRef>
              <c:f>Sheet2!$P$1</c:f>
              <c:strCache>
                <c:ptCount val="1"/>
                <c:pt idx="0">
                  <c:v>t2Weighted Mean</c:v>
                </c:pt>
              </c:strCache>
            </c:strRef>
          </c:tx>
          <c:spPr>
            <a:solidFill>
              <a:schemeClr val="accent2">
                <a:lumMod val="60000"/>
                <a:lumOff val="40000"/>
                <a:alpha val="0"/>
              </a:schemeClr>
            </a:solidFill>
            <a:ln>
              <a:noFill/>
            </a:ln>
            <a:effectLst/>
          </c:spPr>
          <c:invertIfNegative val="0"/>
          <c:errBars>
            <c:errBarType val="both"/>
            <c:errValType val="cust"/>
            <c:noEndCap val="0"/>
            <c:plus>
              <c:numRef>
                <c:f>Sheet2!$Q$18:$Q$19</c:f>
                <c:numCache>
                  <c:formatCode>General</c:formatCode>
                  <c:ptCount val="2"/>
                  <c:pt idx="0">
                    <c:v>4.34</c:v>
                  </c:pt>
                  <c:pt idx="1">
                    <c:v>15.85</c:v>
                  </c:pt>
                </c:numCache>
              </c:numRef>
            </c:plus>
            <c:minus>
              <c:numRef>
                <c:f>Sheet2!$Q$18:$Q$19</c:f>
                <c:numCache>
                  <c:formatCode>General</c:formatCode>
                  <c:ptCount val="2"/>
                  <c:pt idx="0">
                    <c:v>4.34</c:v>
                  </c:pt>
                  <c:pt idx="1">
                    <c:v>15.85</c:v>
                  </c:pt>
                </c:numCache>
              </c:numRef>
            </c:minus>
            <c:spPr>
              <a:noFill/>
              <a:ln w="9525" cap="flat" cmpd="sng" algn="ctr">
                <a:solidFill>
                  <a:srgbClr val="009797">
                    <a:alpha val="0"/>
                  </a:srgbClr>
                </a:solidFill>
                <a:round/>
              </a:ln>
              <a:effectLst/>
            </c:spPr>
          </c:errBars>
          <c:cat>
            <c:strRef>
              <c:f>Sheet2!$B$18:$B$19</c:f>
              <c:strCache>
                <c:ptCount val="2"/>
                <c:pt idx="0">
                  <c:v>TOTAL PAID</c:v>
                </c:pt>
                <c:pt idx="1">
                  <c:v>HHLD REPORTED TOTAL CHARGE</c:v>
                </c:pt>
              </c:strCache>
            </c:strRef>
          </c:cat>
          <c:val>
            <c:numRef>
              <c:f>Sheet2!$P$18:$P$19</c:f>
              <c:numCache>
                <c:formatCode>General</c:formatCode>
                <c:ptCount val="2"/>
                <c:pt idx="0">
                  <c:v>220.14</c:v>
                </c:pt>
                <c:pt idx="1">
                  <c:v>537.76</c:v>
                </c:pt>
              </c:numCache>
            </c:numRef>
          </c:val>
          <c:extLst>
            <c:ext xmlns:c16="http://schemas.microsoft.com/office/drawing/2014/chart" uri="{C3380CC4-5D6E-409C-BE32-E72D297353CC}">
              <c16:uniqueId val="{00000001-C067-423B-82ED-10EE8710C684}"/>
            </c:ext>
          </c:extLst>
        </c:ser>
        <c:ser>
          <c:idx val="1"/>
          <c:order val="6"/>
          <c:tx>
            <c:strRef>
              <c:f>Sheet2!$N$1</c:f>
              <c:strCache>
                <c:ptCount val="1"/>
                <c:pt idx="0">
                  <c:v>t1Weighted Mean</c:v>
                </c:pt>
              </c:strCache>
            </c:strRef>
          </c:tx>
          <c:spPr>
            <a:solidFill>
              <a:srgbClr val="FBD9C2">
                <a:alpha val="0"/>
              </a:srgbClr>
            </a:solidFill>
            <a:ln>
              <a:noFill/>
            </a:ln>
            <a:effectLst/>
          </c:spPr>
          <c:invertIfNegative val="0"/>
          <c:errBars>
            <c:errBarType val="both"/>
            <c:errValType val="cust"/>
            <c:noEndCap val="0"/>
            <c:plus>
              <c:numRef>
                <c:f>Sheet2!$O$18:$O$19</c:f>
                <c:numCache>
                  <c:formatCode>General</c:formatCode>
                  <c:ptCount val="2"/>
                  <c:pt idx="0">
                    <c:v>4.3599999999999977</c:v>
                  </c:pt>
                  <c:pt idx="1">
                    <c:v>15.85</c:v>
                  </c:pt>
                </c:numCache>
              </c:numRef>
            </c:plus>
            <c:minus>
              <c:numRef>
                <c:f>Sheet2!$O$18:$O$19</c:f>
                <c:numCache>
                  <c:formatCode>General</c:formatCode>
                  <c:ptCount val="2"/>
                  <c:pt idx="0">
                    <c:v>4.3599999999999977</c:v>
                  </c:pt>
                  <c:pt idx="1">
                    <c:v>15.85</c:v>
                  </c:pt>
                </c:numCache>
              </c:numRef>
            </c:minus>
            <c:spPr>
              <a:noFill/>
              <a:ln w="9525" cap="flat" cmpd="sng" algn="ctr">
                <a:solidFill>
                  <a:srgbClr val="009797">
                    <a:alpha val="0"/>
                  </a:srgbClr>
                </a:solidFill>
                <a:round/>
              </a:ln>
              <a:effectLst/>
            </c:spPr>
          </c:errBars>
          <c:cat>
            <c:strRef>
              <c:f>Sheet2!$B$18:$B$19</c:f>
              <c:strCache>
                <c:ptCount val="2"/>
                <c:pt idx="0">
                  <c:v>TOTAL PAID</c:v>
                </c:pt>
                <c:pt idx="1">
                  <c:v>HHLD REPORTED TOTAL CHARGE</c:v>
                </c:pt>
              </c:strCache>
            </c:strRef>
          </c:cat>
          <c:val>
            <c:numRef>
              <c:f>Sheet2!$N$18:$N$19</c:f>
              <c:numCache>
                <c:formatCode>General</c:formatCode>
                <c:ptCount val="2"/>
                <c:pt idx="0">
                  <c:v>219.27</c:v>
                </c:pt>
                <c:pt idx="1">
                  <c:v>537.76</c:v>
                </c:pt>
              </c:numCache>
            </c:numRef>
          </c:val>
          <c:extLst>
            <c:ext xmlns:c16="http://schemas.microsoft.com/office/drawing/2014/chart" uri="{C3380CC4-5D6E-409C-BE32-E72D297353CC}">
              <c16:uniqueId val="{00000002-C067-423B-82ED-10EE8710C684}"/>
            </c:ext>
          </c:extLst>
        </c:ser>
        <c:dLbls>
          <c:showLegendKey val="0"/>
          <c:showVal val="0"/>
          <c:showCatName val="0"/>
          <c:showSerName val="0"/>
          <c:showPercent val="0"/>
          <c:showBubbleSize val="0"/>
        </c:dLbls>
        <c:gapWidth val="182"/>
        <c:axId val="246659584"/>
        <c:axId val="282412944"/>
      </c:barChart>
      <c:barChart>
        <c:barDir val="bar"/>
        <c:grouping val="stacked"/>
        <c:varyColors val="0"/>
        <c:ser>
          <c:idx val="0"/>
          <c:order val="0"/>
          <c:tx>
            <c:v>2012WeightMeanSELow</c:v>
          </c:tx>
          <c:spPr>
            <a:solidFill>
              <a:srgbClr val="009797">
                <a:alpha val="0"/>
              </a:srgbClr>
            </a:solidFill>
            <a:ln>
              <a:noFill/>
            </a:ln>
            <a:effectLst/>
          </c:spPr>
          <c:invertIfNegative val="0"/>
          <c:cat>
            <c:strRef>
              <c:f>Sheet2!$B$2:$B$14</c:f>
              <c:strCache>
                <c:ptCount val="13"/>
                <c:pt idx="0">
                  <c:v>   OTHER PUBLIC      </c:v>
                </c:pt>
                <c:pt idx="1">
                  <c:v>   STATE &amp; LOCAL GOV</c:v>
                </c:pt>
                <c:pt idx="2">
                  <c:v>   OTHER FEDERAL  </c:v>
                </c:pt>
                <c:pt idx="3">
                  <c:v>   TRICARE        </c:v>
                </c:pt>
                <c:pt idx="4">
                  <c:v>   OTHER PAYMENTS</c:v>
                </c:pt>
                <c:pt idx="5">
                  <c:v>   OTHER INSURANCE   </c:v>
                </c:pt>
                <c:pt idx="6">
                  <c:v>   OTHER PRIVATE     </c:v>
                </c:pt>
                <c:pt idx="7">
                  <c:v>   WORKERS COMP     </c:v>
                </c:pt>
                <c:pt idx="8">
                  <c:v>    VETERANS/CHAMPVA </c:v>
                </c:pt>
                <c:pt idx="9">
                  <c:v>   PRIVATE INSURANCE</c:v>
                </c:pt>
                <c:pt idx="10">
                  <c:v>   MEDICAID         </c:v>
                </c:pt>
                <c:pt idx="11">
                  <c:v>   MEDICARE        </c:v>
                </c:pt>
                <c:pt idx="12">
                  <c:v>   FAMILY          </c:v>
                </c:pt>
              </c:strCache>
            </c:strRef>
          </c:cat>
          <c:val>
            <c:numRef>
              <c:f>Sheet2!$E$18:$E$19</c:f>
              <c:numCache>
                <c:formatCode>General</c:formatCode>
                <c:ptCount val="2"/>
                <c:pt idx="0">
                  <c:v>215.03</c:v>
                </c:pt>
                <c:pt idx="1">
                  <c:v>525.5</c:v>
                </c:pt>
              </c:numCache>
            </c:numRef>
          </c:val>
          <c:extLst>
            <c:ext xmlns:c16="http://schemas.microsoft.com/office/drawing/2014/chart" uri="{C3380CC4-5D6E-409C-BE32-E72D297353CC}">
              <c16:uniqueId val="{00000003-C067-423B-82ED-10EE8710C684}"/>
            </c:ext>
          </c:extLst>
        </c:ser>
        <c:ser>
          <c:idx val="6"/>
          <c:order val="1"/>
          <c:tx>
            <c:v>setophalf</c:v>
          </c:tx>
          <c:spPr>
            <a:solidFill>
              <a:srgbClr val="009797">
                <a:alpha val="25000"/>
              </a:srgbClr>
            </a:solidFill>
            <a:ln>
              <a:noFill/>
            </a:ln>
            <a:effectLst/>
          </c:spPr>
          <c:invertIfNegative val="0"/>
          <c:val>
            <c:numRef>
              <c:f>Sheet2!$L$18:$L$19</c:f>
              <c:numCache>
                <c:formatCode>General</c:formatCode>
                <c:ptCount val="2"/>
                <c:pt idx="0">
                  <c:v>4.43</c:v>
                </c:pt>
                <c:pt idx="1">
                  <c:v>15.86</c:v>
                </c:pt>
              </c:numCache>
            </c:numRef>
          </c:val>
          <c:extLst>
            <c:ext xmlns:c16="http://schemas.microsoft.com/office/drawing/2014/chart" uri="{C3380CC4-5D6E-409C-BE32-E72D297353CC}">
              <c16:uniqueId val="{00000004-C067-423B-82ED-10EE8710C684}"/>
            </c:ext>
          </c:extLst>
        </c:ser>
        <c:ser>
          <c:idx val="5"/>
          <c:order val="2"/>
          <c:tx>
            <c:v>midline</c:v>
          </c:tx>
          <c:spPr>
            <a:solidFill>
              <a:srgbClr val="009797"/>
            </a:solidFill>
            <a:ln>
              <a:solidFill>
                <a:srgbClr val="009797"/>
              </a:solidFill>
            </a:ln>
            <a:effectLst/>
          </c:spPr>
          <c:invertIfNegative val="0"/>
          <c:val>
            <c:numRef>
              <c:f>Sheet2!$J$18:$J$19</c:f>
              <c:numCache>
                <c:formatCode>General</c:formatCode>
                <c:ptCount val="2"/>
                <c:pt idx="0">
                  <c:v>1E-3</c:v>
                </c:pt>
                <c:pt idx="1">
                  <c:v>1E-3</c:v>
                </c:pt>
              </c:numCache>
            </c:numRef>
          </c:val>
          <c:extLst>
            <c:ext xmlns:c16="http://schemas.microsoft.com/office/drawing/2014/chart" uri="{C3380CC4-5D6E-409C-BE32-E72D297353CC}">
              <c16:uniqueId val="{00000005-C067-423B-82ED-10EE8710C684}"/>
            </c:ext>
          </c:extLst>
        </c:ser>
        <c:ser>
          <c:idx val="4"/>
          <c:order val="4"/>
          <c:tx>
            <c:v>se_bottomhalf</c:v>
          </c:tx>
          <c:spPr>
            <a:solidFill>
              <a:srgbClr val="009797">
                <a:alpha val="25000"/>
              </a:srgbClr>
            </a:solidFill>
            <a:ln>
              <a:noFill/>
            </a:ln>
            <a:effectLst/>
          </c:spPr>
          <c:invertIfNegative val="0"/>
          <c:val>
            <c:numRef>
              <c:f>Sheet2!$K$18:$K$19</c:f>
              <c:numCache>
                <c:formatCode>General</c:formatCode>
                <c:ptCount val="2"/>
                <c:pt idx="0">
                  <c:v>4.43</c:v>
                </c:pt>
                <c:pt idx="1">
                  <c:v>15.86</c:v>
                </c:pt>
              </c:numCache>
            </c:numRef>
          </c:val>
          <c:extLst>
            <c:ext xmlns:c16="http://schemas.microsoft.com/office/drawing/2014/chart" uri="{C3380CC4-5D6E-409C-BE32-E72D297353CC}">
              <c16:uniqueId val="{00000006-C067-423B-82ED-10EE8710C684}"/>
            </c:ext>
          </c:extLst>
        </c:ser>
        <c:dLbls>
          <c:showLegendKey val="0"/>
          <c:showVal val="0"/>
          <c:showCatName val="0"/>
          <c:showSerName val="0"/>
          <c:showPercent val="0"/>
          <c:showBubbleSize val="0"/>
        </c:dLbls>
        <c:gapWidth val="30"/>
        <c:overlap val="100"/>
        <c:axId val="244769680"/>
        <c:axId val="139435376"/>
      </c:barChart>
      <c:catAx>
        <c:axId val="246659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2412944"/>
        <c:crosses val="autoZero"/>
        <c:auto val="1"/>
        <c:lblAlgn val="r"/>
        <c:lblOffset val="100"/>
        <c:noMultiLvlLbl val="0"/>
      </c:catAx>
      <c:valAx>
        <c:axId val="2824129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6659584"/>
        <c:crosses val="autoZero"/>
        <c:crossBetween val="between"/>
        <c:majorUnit val="50"/>
      </c:valAx>
      <c:valAx>
        <c:axId val="139435376"/>
        <c:scaling>
          <c:orientation val="minMax"/>
        </c:scaling>
        <c:delete val="0"/>
        <c:axPos val="t"/>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4769680"/>
        <c:crosses val="max"/>
        <c:crossBetween val="between"/>
        <c:majorUnit val="50"/>
      </c:valAx>
      <c:catAx>
        <c:axId val="244769680"/>
        <c:scaling>
          <c:orientation val="minMax"/>
        </c:scaling>
        <c:delete val="1"/>
        <c:axPos val="l"/>
        <c:numFmt formatCode="General" sourceLinked="1"/>
        <c:majorTickMark val="out"/>
        <c:minorTickMark val="none"/>
        <c:tickLblPos val="nextTo"/>
        <c:crossAx val="13943537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468391071760096E-2"/>
          <c:y val="0.187679201650293"/>
          <c:w val="0.90678894180605296"/>
          <c:h val="0.72520789650871698"/>
        </c:manualLayout>
      </c:layout>
      <c:barChart>
        <c:barDir val="bar"/>
        <c:grouping val="clustered"/>
        <c:varyColors val="0"/>
        <c:ser>
          <c:idx val="3"/>
          <c:order val="0"/>
          <c:tx>
            <c:strRef>
              <c:f>Sheet2!$R$1</c:f>
              <c:strCache>
                <c:ptCount val="1"/>
                <c:pt idx="0">
                  <c:v>t3Weighted Mean</c:v>
                </c:pt>
              </c:strCache>
            </c:strRef>
          </c:tx>
          <c:spPr>
            <a:solidFill>
              <a:schemeClr val="accent2">
                <a:lumMod val="75000"/>
                <a:alpha val="0"/>
              </a:schemeClr>
            </a:solidFill>
            <a:ln>
              <a:noFill/>
            </a:ln>
            <a:effectLst/>
          </c:spPr>
          <c:invertIfNegative val="0"/>
          <c:errBars>
            <c:errBarType val="both"/>
            <c:errValType val="cust"/>
            <c:noEndCap val="0"/>
            <c:plus>
              <c:numRef>
                <c:f>(Sheet2!$S$2:$S$5,Sheet2!$S$7:$S$14)</c:f>
                <c:numCache>
                  <c:formatCode>General</c:formatCode>
                  <c:ptCount val="12"/>
                  <c:pt idx="0">
                    <c:v>0.05</c:v>
                  </c:pt>
                  <c:pt idx="1">
                    <c:v>0.15</c:v>
                  </c:pt>
                  <c:pt idx="2">
                    <c:v>0.02</c:v>
                  </c:pt>
                  <c:pt idx="3">
                    <c:v>0.41</c:v>
                  </c:pt>
                  <c:pt idx="4">
                    <c:v>0.57999999999999996</c:v>
                  </c:pt>
                  <c:pt idx="5">
                    <c:v>0.87</c:v>
                  </c:pt>
                  <c:pt idx="6">
                    <c:v>0.3</c:v>
                  </c:pt>
                  <c:pt idx="7">
                    <c:v>0.42</c:v>
                  </c:pt>
                  <c:pt idx="8">
                    <c:v>3.62</c:v>
                  </c:pt>
                  <c:pt idx="9">
                    <c:v>1.24</c:v>
                  </c:pt>
                  <c:pt idx="10">
                    <c:v>2.72</c:v>
                  </c:pt>
                  <c:pt idx="11">
                    <c:v>0.65</c:v>
                  </c:pt>
                </c:numCache>
              </c:numRef>
            </c:plus>
            <c:minus>
              <c:numRef>
                <c:f>(Sheet2!$S$2:$S$5,Sheet2!$S$7:$S$14)</c:f>
                <c:numCache>
                  <c:formatCode>General</c:formatCode>
                  <c:ptCount val="12"/>
                  <c:pt idx="0">
                    <c:v>0.05</c:v>
                  </c:pt>
                  <c:pt idx="1">
                    <c:v>0.15</c:v>
                  </c:pt>
                  <c:pt idx="2">
                    <c:v>0.02</c:v>
                  </c:pt>
                  <c:pt idx="3">
                    <c:v>0.41</c:v>
                  </c:pt>
                  <c:pt idx="4">
                    <c:v>0.57999999999999996</c:v>
                  </c:pt>
                  <c:pt idx="5">
                    <c:v>0.87</c:v>
                  </c:pt>
                  <c:pt idx="6">
                    <c:v>0.3</c:v>
                  </c:pt>
                  <c:pt idx="7">
                    <c:v>0.42</c:v>
                  </c:pt>
                  <c:pt idx="8">
                    <c:v>3.62</c:v>
                  </c:pt>
                  <c:pt idx="9">
                    <c:v>1.24</c:v>
                  </c:pt>
                  <c:pt idx="10">
                    <c:v>2.72</c:v>
                  </c:pt>
                  <c:pt idx="11">
                    <c:v>0.65</c:v>
                  </c:pt>
                </c:numCache>
              </c:numRef>
            </c:minus>
            <c:spPr>
              <a:noFill/>
              <a:ln w="9525" cap="flat" cmpd="sng" algn="ctr">
                <a:solidFill>
                  <a:schemeClr val="accent1">
                    <a:alpha val="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(Sheet2!$R$2:$R$5,Sheet2!$R$7:$R$14)</c:f>
              <c:numCache>
                <c:formatCode>General</c:formatCode>
                <c:ptCount val="12"/>
                <c:pt idx="0">
                  <c:v>0.3</c:v>
                </c:pt>
                <c:pt idx="1">
                  <c:v>1.45</c:v>
                </c:pt>
                <c:pt idx="2">
                  <c:v>0.13</c:v>
                </c:pt>
                <c:pt idx="3">
                  <c:v>2.8</c:v>
                </c:pt>
                <c:pt idx="4">
                  <c:v>4.34</c:v>
                </c:pt>
                <c:pt idx="5">
                  <c:v>5.1899999999999986</c:v>
                </c:pt>
                <c:pt idx="6">
                  <c:v>2.76</c:v>
                </c:pt>
                <c:pt idx="7">
                  <c:v>4.47</c:v>
                </c:pt>
                <c:pt idx="8">
                  <c:v>106.52</c:v>
                </c:pt>
                <c:pt idx="9">
                  <c:v>16.59</c:v>
                </c:pt>
                <c:pt idx="10">
                  <c:v>49.92</c:v>
                </c:pt>
                <c:pt idx="11">
                  <c:v>26.21</c:v>
                </c:pt>
              </c:numCache>
            </c:numRef>
          </c:val>
          <c:extLst>
            <c:ext xmlns:c16="http://schemas.microsoft.com/office/drawing/2014/chart" uri="{C3380CC4-5D6E-409C-BE32-E72D297353CC}">
              <c16:uniqueId val="{00000000-127B-4BB0-9B02-06F91230CEB2}"/>
            </c:ext>
          </c:extLst>
        </c:ser>
        <c:ser>
          <c:idx val="2"/>
          <c:order val="1"/>
          <c:tx>
            <c:strRef>
              <c:f>Sheet2!$P$1</c:f>
              <c:strCache>
                <c:ptCount val="1"/>
                <c:pt idx="0">
                  <c:v>t2Weighted Mean</c:v>
                </c:pt>
              </c:strCache>
            </c:strRef>
          </c:tx>
          <c:spPr>
            <a:solidFill>
              <a:schemeClr val="accent2">
                <a:lumMod val="60000"/>
                <a:lumOff val="40000"/>
                <a:alpha val="0"/>
              </a:schemeClr>
            </a:solidFill>
            <a:ln>
              <a:noFill/>
            </a:ln>
            <a:effectLst/>
          </c:spPr>
          <c:invertIfNegative val="0"/>
          <c:errBars>
            <c:errBarType val="both"/>
            <c:errValType val="cust"/>
            <c:noEndCap val="0"/>
            <c:plus>
              <c:numLit>
                <c:formatCode>General</c:formatCode>
                <c:ptCount val="1"/>
                <c:pt idx="0">
                  <c:v>1</c:v>
                </c:pt>
              </c:numLit>
            </c:plus>
            <c:minus>
              <c:numRef>
                <c:f>(Sheet2!$Q$2:$Q$5,Sheet2!$Q$7:$Q$14)</c:f>
                <c:numCache>
                  <c:formatCode>General</c:formatCode>
                  <c:ptCount val="12"/>
                  <c:pt idx="0">
                    <c:v>0.06</c:v>
                  </c:pt>
                  <c:pt idx="1">
                    <c:v>0.15</c:v>
                  </c:pt>
                  <c:pt idx="2">
                    <c:v>0.01</c:v>
                  </c:pt>
                  <c:pt idx="3">
                    <c:v>0.39</c:v>
                  </c:pt>
                  <c:pt idx="4">
                    <c:v>0.56999999999999995</c:v>
                  </c:pt>
                  <c:pt idx="5">
                    <c:v>0.86</c:v>
                  </c:pt>
                  <c:pt idx="6">
                    <c:v>0.28999999999999998</c:v>
                  </c:pt>
                  <c:pt idx="7">
                    <c:v>0.36</c:v>
                  </c:pt>
                  <c:pt idx="8">
                    <c:v>3.63</c:v>
                  </c:pt>
                  <c:pt idx="9">
                    <c:v>1.25</c:v>
                  </c:pt>
                  <c:pt idx="10">
                    <c:v>2.65</c:v>
                  </c:pt>
                  <c:pt idx="11">
                    <c:v>0.69</c:v>
                  </c:pt>
                </c:numCache>
              </c:numRef>
            </c:minus>
            <c:spPr>
              <a:noFill/>
              <a:ln w="9525" cap="flat" cmpd="sng" algn="ctr">
                <a:solidFill>
                  <a:schemeClr val="accent1">
                    <a:alpha val="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(Sheet2!$P$2:$P$5,Sheet2!$P$7:$P$14)</c:f>
              <c:numCache>
                <c:formatCode>General</c:formatCode>
                <c:ptCount val="12"/>
                <c:pt idx="0">
                  <c:v>0.25</c:v>
                </c:pt>
                <c:pt idx="1">
                  <c:v>1.31</c:v>
                </c:pt>
                <c:pt idx="2">
                  <c:v>0.03</c:v>
                </c:pt>
                <c:pt idx="3">
                  <c:v>2.15</c:v>
                </c:pt>
                <c:pt idx="4">
                  <c:v>3.89</c:v>
                </c:pt>
                <c:pt idx="5">
                  <c:v>5.1899999999999986</c:v>
                </c:pt>
                <c:pt idx="6">
                  <c:v>2.08</c:v>
                </c:pt>
                <c:pt idx="7">
                  <c:v>3.86</c:v>
                </c:pt>
                <c:pt idx="8">
                  <c:v>104.74</c:v>
                </c:pt>
                <c:pt idx="9">
                  <c:v>16.43</c:v>
                </c:pt>
                <c:pt idx="10">
                  <c:v>49.09</c:v>
                </c:pt>
                <c:pt idx="11">
                  <c:v>31.12</c:v>
                </c:pt>
              </c:numCache>
            </c:numRef>
          </c:val>
          <c:extLst>
            <c:ext xmlns:c16="http://schemas.microsoft.com/office/drawing/2014/chart" uri="{C3380CC4-5D6E-409C-BE32-E72D297353CC}">
              <c16:uniqueId val="{00000001-127B-4BB0-9B02-06F91230CEB2}"/>
            </c:ext>
          </c:extLst>
        </c:ser>
        <c:ser>
          <c:idx val="1"/>
          <c:order val="2"/>
          <c:tx>
            <c:strRef>
              <c:f>Sheet2!$N$1</c:f>
              <c:strCache>
                <c:ptCount val="1"/>
                <c:pt idx="0">
                  <c:v>t1Weighted Mean</c:v>
                </c:pt>
              </c:strCache>
            </c:strRef>
          </c:tx>
          <c:spPr>
            <a:solidFill>
              <a:srgbClr val="FBD9C2">
                <a:alpha val="0"/>
              </a:srgbClr>
            </a:solidFill>
            <a:ln>
              <a:noFill/>
            </a:ln>
            <a:effectLst/>
          </c:spPr>
          <c:invertIfNegative val="0"/>
          <c:errBars>
            <c:errBarType val="both"/>
            <c:errValType val="cust"/>
            <c:noEndCap val="0"/>
            <c:plus>
              <c:numRef>
                <c:f>(Sheet2!$O$2:$O$5,Sheet2!$O$7:$O$14)</c:f>
                <c:numCache>
                  <c:formatCode>General</c:formatCode>
                  <c:ptCount val="12"/>
                  <c:pt idx="0">
                    <c:v>0.06</c:v>
                  </c:pt>
                  <c:pt idx="1">
                    <c:v>0.15</c:v>
                  </c:pt>
                  <c:pt idx="2">
                    <c:v>0.01</c:v>
                  </c:pt>
                  <c:pt idx="3">
                    <c:v>0.39</c:v>
                  </c:pt>
                  <c:pt idx="4">
                    <c:v>0.56999999999999995</c:v>
                  </c:pt>
                  <c:pt idx="5">
                    <c:v>0.87</c:v>
                  </c:pt>
                  <c:pt idx="6">
                    <c:v>0.21</c:v>
                  </c:pt>
                  <c:pt idx="7">
                    <c:v>0.43</c:v>
                  </c:pt>
                  <c:pt idx="8">
                    <c:v>3.63</c:v>
                  </c:pt>
                  <c:pt idx="9">
                    <c:v>1.25</c:v>
                  </c:pt>
                  <c:pt idx="10">
                    <c:v>2.65</c:v>
                  </c:pt>
                  <c:pt idx="11">
                    <c:v>0.73</c:v>
                  </c:pt>
                </c:numCache>
              </c:numRef>
            </c:plus>
            <c:minus>
              <c:numRef>
                <c:f>(Sheet2!$O$2:$O$5,Sheet2!$O$7:$O$14)</c:f>
                <c:numCache>
                  <c:formatCode>General</c:formatCode>
                  <c:ptCount val="12"/>
                  <c:pt idx="0">
                    <c:v>0.06</c:v>
                  </c:pt>
                  <c:pt idx="1">
                    <c:v>0.15</c:v>
                  </c:pt>
                  <c:pt idx="2">
                    <c:v>0.01</c:v>
                  </c:pt>
                  <c:pt idx="3">
                    <c:v>0.39</c:v>
                  </c:pt>
                  <c:pt idx="4">
                    <c:v>0.56999999999999995</c:v>
                  </c:pt>
                  <c:pt idx="5">
                    <c:v>0.87</c:v>
                  </c:pt>
                  <c:pt idx="6">
                    <c:v>0.21</c:v>
                  </c:pt>
                  <c:pt idx="7">
                    <c:v>0.43</c:v>
                  </c:pt>
                  <c:pt idx="8">
                    <c:v>3.63</c:v>
                  </c:pt>
                  <c:pt idx="9">
                    <c:v>1.25</c:v>
                  </c:pt>
                  <c:pt idx="10">
                    <c:v>2.65</c:v>
                  </c:pt>
                  <c:pt idx="11">
                    <c:v>0.73</c:v>
                  </c:pt>
                </c:numCache>
              </c:numRef>
            </c:minus>
            <c:spPr>
              <a:noFill/>
              <a:ln w="9525" cap="flat" cmpd="sng" algn="ctr">
                <a:solidFill>
                  <a:schemeClr val="accent1">
                    <a:alpha val="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(Sheet2!$N$2:$N$5,Sheet2!$N$7:$N$14)</c:f>
              <c:numCache>
                <c:formatCode>General</c:formatCode>
                <c:ptCount val="12"/>
                <c:pt idx="0">
                  <c:v>0.25</c:v>
                </c:pt>
                <c:pt idx="1">
                  <c:v>1.25</c:v>
                </c:pt>
                <c:pt idx="2">
                  <c:v>0.03</c:v>
                </c:pt>
                <c:pt idx="3">
                  <c:v>2.15</c:v>
                </c:pt>
                <c:pt idx="4">
                  <c:v>3.89</c:v>
                </c:pt>
                <c:pt idx="5">
                  <c:v>5.3199999999999976</c:v>
                </c:pt>
                <c:pt idx="6">
                  <c:v>1.27</c:v>
                </c:pt>
                <c:pt idx="7">
                  <c:v>2.76</c:v>
                </c:pt>
                <c:pt idx="8">
                  <c:v>104.74</c:v>
                </c:pt>
                <c:pt idx="9">
                  <c:v>16.43</c:v>
                </c:pt>
                <c:pt idx="10">
                  <c:v>49.09</c:v>
                </c:pt>
                <c:pt idx="11">
                  <c:v>32.1</c:v>
                </c:pt>
              </c:numCache>
            </c:numRef>
          </c:val>
          <c:extLst>
            <c:ext xmlns:c16="http://schemas.microsoft.com/office/drawing/2014/chart" uri="{C3380CC4-5D6E-409C-BE32-E72D297353CC}">
              <c16:uniqueId val="{00000002-127B-4BB0-9B02-06F91230CEB2}"/>
            </c:ext>
          </c:extLst>
        </c:ser>
        <c:dLbls>
          <c:showLegendKey val="0"/>
          <c:showVal val="0"/>
          <c:showCatName val="0"/>
          <c:showSerName val="0"/>
          <c:showPercent val="0"/>
          <c:showBubbleSize val="0"/>
        </c:dLbls>
        <c:gapWidth val="182"/>
        <c:axId val="638904640"/>
        <c:axId val="640085808"/>
      </c:barChart>
      <c:barChart>
        <c:barDir val="bar"/>
        <c:grouping val="stacked"/>
        <c:varyColors val="0"/>
        <c:ser>
          <c:idx val="0"/>
          <c:order val="3"/>
          <c:tx>
            <c:v>2012WeightMeanSELow</c:v>
          </c:tx>
          <c:spPr>
            <a:solidFill>
              <a:srgbClr val="009797">
                <a:alpha val="0"/>
              </a:srgbClr>
            </a:solidFill>
            <a:ln>
              <a:noFill/>
            </a:ln>
            <a:effectLst/>
          </c:spPr>
          <c:invertIfNegative val="0"/>
          <c:cat>
            <c:strRef>
              <c:f>Sheet2!$B$2:$B$14</c:f>
              <c:strCache>
                <c:ptCount val="13"/>
                <c:pt idx="0">
                  <c:v>   OTHER PUBLIC      </c:v>
                </c:pt>
                <c:pt idx="1">
                  <c:v>   STATE &amp; LOCAL GOV</c:v>
                </c:pt>
                <c:pt idx="2">
                  <c:v>   OTHER FEDERAL  </c:v>
                </c:pt>
                <c:pt idx="3">
                  <c:v>   TRICARE        </c:v>
                </c:pt>
                <c:pt idx="4">
                  <c:v>   OTHER PAYMENTS</c:v>
                </c:pt>
                <c:pt idx="5">
                  <c:v>   OTHER INSURANCE   </c:v>
                </c:pt>
                <c:pt idx="6">
                  <c:v>   OTHER PRIVATE     </c:v>
                </c:pt>
                <c:pt idx="7">
                  <c:v>   WORKERS COMP     </c:v>
                </c:pt>
                <c:pt idx="8">
                  <c:v>    VETERANS/CHAMPVA </c:v>
                </c:pt>
                <c:pt idx="9">
                  <c:v>   PRIVATE INSURANCE</c:v>
                </c:pt>
                <c:pt idx="10">
                  <c:v>   MEDICAID         </c:v>
                </c:pt>
                <c:pt idx="11">
                  <c:v>   MEDICARE        </c:v>
                </c:pt>
                <c:pt idx="12">
                  <c:v>   FAMILY          </c:v>
                </c:pt>
              </c:strCache>
            </c:strRef>
          </c:cat>
          <c:val>
            <c:numRef>
              <c:f>(Sheet2!$E$2:$E$5,Sheet2!$E$7:$E$14)</c:f>
              <c:numCache>
                <c:formatCode>General</c:formatCode>
                <c:ptCount val="12"/>
                <c:pt idx="0">
                  <c:v>0.43</c:v>
                </c:pt>
                <c:pt idx="1">
                  <c:v>1.56</c:v>
                </c:pt>
                <c:pt idx="2">
                  <c:v>0.25</c:v>
                </c:pt>
                <c:pt idx="3">
                  <c:v>2.0499999999999998</c:v>
                </c:pt>
                <c:pt idx="4">
                  <c:v>3.71</c:v>
                </c:pt>
                <c:pt idx="5">
                  <c:v>4.33</c:v>
                </c:pt>
                <c:pt idx="6">
                  <c:v>2.74</c:v>
                </c:pt>
                <c:pt idx="7">
                  <c:v>5.8</c:v>
                </c:pt>
                <c:pt idx="8">
                  <c:v>100.3</c:v>
                </c:pt>
                <c:pt idx="9">
                  <c:v>14.48</c:v>
                </c:pt>
                <c:pt idx="10">
                  <c:v>46.35</c:v>
                </c:pt>
                <c:pt idx="11">
                  <c:v>25.04</c:v>
                </c:pt>
              </c:numCache>
            </c:numRef>
          </c:val>
          <c:extLst>
            <c:ext xmlns:c16="http://schemas.microsoft.com/office/drawing/2014/chart" uri="{C3380CC4-5D6E-409C-BE32-E72D297353CC}">
              <c16:uniqueId val="{00000003-127B-4BB0-9B02-06F91230CEB2}"/>
            </c:ext>
          </c:extLst>
        </c:ser>
        <c:ser>
          <c:idx val="6"/>
          <c:order val="4"/>
          <c:tx>
            <c:v>setophalf</c:v>
          </c:tx>
          <c:spPr>
            <a:solidFill>
              <a:srgbClr val="009797">
                <a:alpha val="25000"/>
              </a:srgbClr>
            </a:solidFill>
            <a:ln>
              <a:noFill/>
            </a:ln>
            <a:effectLst/>
          </c:spPr>
          <c:invertIfNegative val="0"/>
          <c:val>
            <c:numRef>
              <c:f>(Sheet2!$L$2:$L$5,Sheet2!$L$7:$L$14)</c:f>
              <c:numCache>
                <c:formatCode>General</c:formatCode>
                <c:ptCount val="12"/>
                <c:pt idx="0">
                  <c:v>0.16</c:v>
                </c:pt>
                <c:pt idx="1">
                  <c:v>0.21</c:v>
                </c:pt>
                <c:pt idx="2">
                  <c:v>0.08</c:v>
                </c:pt>
                <c:pt idx="3">
                  <c:v>0.46</c:v>
                </c:pt>
                <c:pt idx="4">
                  <c:v>0.56000000000000005</c:v>
                </c:pt>
                <c:pt idx="5">
                  <c:v>1.1599999999999999</c:v>
                </c:pt>
                <c:pt idx="6">
                  <c:v>0.71</c:v>
                </c:pt>
                <c:pt idx="7">
                  <c:v>0.66</c:v>
                </c:pt>
                <c:pt idx="8">
                  <c:v>3.64</c:v>
                </c:pt>
                <c:pt idx="9">
                  <c:v>1.24</c:v>
                </c:pt>
                <c:pt idx="10">
                  <c:v>2.86</c:v>
                </c:pt>
                <c:pt idx="11">
                  <c:v>0.69</c:v>
                </c:pt>
              </c:numCache>
            </c:numRef>
          </c:val>
          <c:extLst>
            <c:ext xmlns:c16="http://schemas.microsoft.com/office/drawing/2014/chart" uri="{C3380CC4-5D6E-409C-BE32-E72D297353CC}">
              <c16:uniqueId val="{00000004-127B-4BB0-9B02-06F91230CEB2}"/>
            </c:ext>
          </c:extLst>
        </c:ser>
        <c:ser>
          <c:idx val="5"/>
          <c:order val="5"/>
          <c:tx>
            <c:v>midline</c:v>
          </c:tx>
          <c:spPr>
            <a:solidFill>
              <a:srgbClr val="009797"/>
            </a:solidFill>
            <a:ln>
              <a:solidFill>
                <a:srgbClr val="009797"/>
              </a:solidFill>
            </a:ln>
            <a:effectLst/>
          </c:spPr>
          <c:invertIfNegative val="0"/>
          <c:val>
            <c:numRef>
              <c:f>(Sheet2!$J$2:$J$5,Sheet2!$J$7:$J$14)</c:f>
              <c:numCache>
                <c:formatCode>General</c:formatCode>
                <c:ptCount val="12"/>
                <c:pt idx="0">
                  <c:v>1E-3</c:v>
                </c:pt>
                <c:pt idx="1">
                  <c:v>1E-3</c:v>
                </c:pt>
                <c:pt idx="2">
                  <c:v>1E-3</c:v>
                </c:pt>
                <c:pt idx="3">
                  <c:v>1E-3</c:v>
                </c:pt>
                <c:pt idx="4">
                  <c:v>1E-3</c:v>
                </c:pt>
                <c:pt idx="5">
                  <c:v>1E-3</c:v>
                </c:pt>
                <c:pt idx="6">
                  <c:v>1E-3</c:v>
                </c:pt>
                <c:pt idx="7">
                  <c:v>1E-3</c:v>
                </c:pt>
                <c:pt idx="8">
                  <c:v>1E-3</c:v>
                </c:pt>
                <c:pt idx="9">
                  <c:v>1E-3</c:v>
                </c:pt>
                <c:pt idx="10">
                  <c:v>1E-3</c:v>
                </c:pt>
                <c:pt idx="11">
                  <c:v>1E-3</c:v>
                </c:pt>
              </c:numCache>
            </c:numRef>
          </c:val>
          <c:extLst>
            <c:ext xmlns:c16="http://schemas.microsoft.com/office/drawing/2014/chart" uri="{C3380CC4-5D6E-409C-BE32-E72D297353CC}">
              <c16:uniqueId val="{00000005-127B-4BB0-9B02-06F91230CEB2}"/>
            </c:ext>
          </c:extLst>
        </c:ser>
        <c:ser>
          <c:idx val="4"/>
          <c:order val="6"/>
          <c:tx>
            <c:v>se_bottomhalf</c:v>
          </c:tx>
          <c:spPr>
            <a:solidFill>
              <a:srgbClr val="009797">
                <a:alpha val="25000"/>
              </a:srgbClr>
            </a:solidFill>
            <a:ln w="3175">
              <a:noFill/>
            </a:ln>
            <a:effectLst/>
          </c:spPr>
          <c:invertIfNegative val="0"/>
          <c:val>
            <c:numRef>
              <c:f>(Sheet2!$K$2:$K$5,Sheet2!$K$7:$K$14)</c:f>
              <c:numCache>
                <c:formatCode>General</c:formatCode>
                <c:ptCount val="12"/>
                <c:pt idx="0">
                  <c:v>0.16</c:v>
                </c:pt>
                <c:pt idx="1">
                  <c:v>0.21</c:v>
                </c:pt>
                <c:pt idx="2">
                  <c:v>0.08</c:v>
                </c:pt>
                <c:pt idx="3">
                  <c:v>0.46</c:v>
                </c:pt>
                <c:pt idx="4">
                  <c:v>0.56000000000000005</c:v>
                </c:pt>
                <c:pt idx="5">
                  <c:v>1.1599999999999999</c:v>
                </c:pt>
                <c:pt idx="6">
                  <c:v>0.71</c:v>
                </c:pt>
                <c:pt idx="7">
                  <c:v>0.66</c:v>
                </c:pt>
                <c:pt idx="8">
                  <c:v>3.64</c:v>
                </c:pt>
                <c:pt idx="9">
                  <c:v>1.24</c:v>
                </c:pt>
                <c:pt idx="10">
                  <c:v>2.86</c:v>
                </c:pt>
                <c:pt idx="11">
                  <c:v>0.69</c:v>
                </c:pt>
              </c:numCache>
            </c:numRef>
          </c:val>
          <c:extLst>
            <c:ext xmlns:c16="http://schemas.microsoft.com/office/drawing/2014/chart" uri="{C3380CC4-5D6E-409C-BE32-E72D297353CC}">
              <c16:uniqueId val="{00000006-127B-4BB0-9B02-06F91230CEB2}"/>
            </c:ext>
          </c:extLst>
        </c:ser>
        <c:dLbls>
          <c:showLegendKey val="0"/>
          <c:showVal val="0"/>
          <c:showCatName val="0"/>
          <c:showSerName val="0"/>
          <c:showPercent val="0"/>
          <c:showBubbleSize val="0"/>
        </c:dLbls>
        <c:gapWidth val="30"/>
        <c:overlap val="100"/>
        <c:axId val="-364564272"/>
        <c:axId val="708188592"/>
      </c:barChart>
      <c:catAx>
        <c:axId val="638904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0085808"/>
        <c:crosses val="autoZero"/>
        <c:auto val="1"/>
        <c:lblAlgn val="r"/>
        <c:lblOffset val="100"/>
        <c:noMultiLvlLbl val="0"/>
      </c:catAx>
      <c:valAx>
        <c:axId val="6400858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8904640"/>
        <c:crosses val="autoZero"/>
        <c:crossBetween val="between"/>
        <c:majorUnit val="10"/>
      </c:valAx>
      <c:valAx>
        <c:axId val="708188592"/>
        <c:scaling>
          <c:orientation val="minMax"/>
        </c:scaling>
        <c:delete val="0"/>
        <c:axPos val="t"/>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4564272"/>
        <c:crosses val="max"/>
        <c:crossBetween val="between"/>
        <c:majorUnit val="10"/>
      </c:valAx>
      <c:catAx>
        <c:axId val="-364564272"/>
        <c:scaling>
          <c:orientation val="minMax"/>
        </c:scaling>
        <c:delete val="1"/>
        <c:axPos val="l"/>
        <c:numFmt formatCode="General" sourceLinked="1"/>
        <c:majorTickMark val="out"/>
        <c:minorTickMark val="none"/>
        <c:tickLblPos val="nextTo"/>
        <c:crossAx val="708188592"/>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468391071760096E-2"/>
          <c:y val="0.187679201650293"/>
          <c:w val="0.90678894180605296"/>
          <c:h val="0.72520789650871698"/>
        </c:manualLayout>
      </c:layout>
      <c:barChart>
        <c:barDir val="bar"/>
        <c:grouping val="clustered"/>
        <c:varyColors val="0"/>
        <c:ser>
          <c:idx val="3"/>
          <c:order val="0"/>
          <c:tx>
            <c:strRef>
              <c:f>Sheet2!$R$1</c:f>
              <c:strCache>
                <c:ptCount val="1"/>
                <c:pt idx="0">
                  <c:v>t3Weighted Mean</c:v>
                </c:pt>
              </c:strCache>
            </c:strRef>
          </c:tx>
          <c:spPr>
            <a:solidFill>
              <a:schemeClr val="accent2">
                <a:lumMod val="75000"/>
                <a:alpha val="0"/>
              </a:schemeClr>
            </a:solidFill>
            <a:ln>
              <a:noFill/>
            </a:ln>
            <a:effectLst/>
          </c:spPr>
          <c:invertIfNegative val="0"/>
          <c:errBars>
            <c:errBarType val="both"/>
            <c:errValType val="cust"/>
            <c:noEndCap val="0"/>
            <c:plus>
              <c:numRef>
                <c:f>(Sheet2!$S$2:$S$5,Sheet2!$S$7:$S$14)</c:f>
                <c:numCache>
                  <c:formatCode>General</c:formatCode>
                  <c:ptCount val="12"/>
                  <c:pt idx="0">
                    <c:v>0.05</c:v>
                  </c:pt>
                  <c:pt idx="1">
                    <c:v>0.15</c:v>
                  </c:pt>
                  <c:pt idx="2">
                    <c:v>0.02</c:v>
                  </c:pt>
                  <c:pt idx="3">
                    <c:v>0.41</c:v>
                  </c:pt>
                  <c:pt idx="4">
                    <c:v>0.57999999999999996</c:v>
                  </c:pt>
                  <c:pt idx="5">
                    <c:v>0.87</c:v>
                  </c:pt>
                  <c:pt idx="6">
                    <c:v>0.3</c:v>
                  </c:pt>
                  <c:pt idx="7">
                    <c:v>0.42</c:v>
                  </c:pt>
                  <c:pt idx="8">
                    <c:v>3.62</c:v>
                  </c:pt>
                  <c:pt idx="9">
                    <c:v>1.24</c:v>
                  </c:pt>
                  <c:pt idx="10">
                    <c:v>2.72</c:v>
                  </c:pt>
                  <c:pt idx="11">
                    <c:v>0.65</c:v>
                  </c:pt>
                </c:numCache>
              </c:numRef>
            </c:plus>
            <c:minus>
              <c:numRef>
                <c:f>(Sheet2!$S$2:$S$5,Sheet2!$S$7:$S$14)</c:f>
                <c:numCache>
                  <c:formatCode>General</c:formatCode>
                  <c:ptCount val="12"/>
                  <c:pt idx="0">
                    <c:v>0.05</c:v>
                  </c:pt>
                  <c:pt idx="1">
                    <c:v>0.15</c:v>
                  </c:pt>
                  <c:pt idx="2">
                    <c:v>0.02</c:v>
                  </c:pt>
                  <c:pt idx="3">
                    <c:v>0.41</c:v>
                  </c:pt>
                  <c:pt idx="4">
                    <c:v>0.57999999999999996</c:v>
                  </c:pt>
                  <c:pt idx="5">
                    <c:v>0.87</c:v>
                  </c:pt>
                  <c:pt idx="6">
                    <c:v>0.3</c:v>
                  </c:pt>
                  <c:pt idx="7">
                    <c:v>0.42</c:v>
                  </c:pt>
                  <c:pt idx="8">
                    <c:v>3.62</c:v>
                  </c:pt>
                  <c:pt idx="9">
                    <c:v>1.24</c:v>
                  </c:pt>
                  <c:pt idx="10">
                    <c:v>2.72</c:v>
                  </c:pt>
                  <c:pt idx="11">
                    <c:v>0.65</c:v>
                  </c:pt>
                </c:numCache>
              </c:numRef>
            </c:minus>
            <c:spPr>
              <a:noFill/>
              <a:ln w="9525" cap="flat" cmpd="sng" algn="ctr">
                <a:solidFill>
                  <a:schemeClr val="accent1">
                    <a:alpha val="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(Sheet2!$R$2:$R$5,Sheet2!$R$7:$R$14)</c:f>
              <c:numCache>
                <c:formatCode>General</c:formatCode>
                <c:ptCount val="12"/>
                <c:pt idx="0">
                  <c:v>0.3</c:v>
                </c:pt>
                <c:pt idx="1">
                  <c:v>1.45</c:v>
                </c:pt>
                <c:pt idx="2">
                  <c:v>0.13</c:v>
                </c:pt>
                <c:pt idx="3">
                  <c:v>2.8</c:v>
                </c:pt>
                <c:pt idx="4">
                  <c:v>4.34</c:v>
                </c:pt>
                <c:pt idx="5">
                  <c:v>5.1899999999999986</c:v>
                </c:pt>
                <c:pt idx="6">
                  <c:v>2.76</c:v>
                </c:pt>
                <c:pt idx="7">
                  <c:v>4.47</c:v>
                </c:pt>
                <c:pt idx="8">
                  <c:v>106.52</c:v>
                </c:pt>
                <c:pt idx="9">
                  <c:v>16.59</c:v>
                </c:pt>
                <c:pt idx="10">
                  <c:v>49.92</c:v>
                </c:pt>
                <c:pt idx="11">
                  <c:v>26.21</c:v>
                </c:pt>
              </c:numCache>
            </c:numRef>
          </c:val>
          <c:extLst>
            <c:ext xmlns:c16="http://schemas.microsoft.com/office/drawing/2014/chart" uri="{C3380CC4-5D6E-409C-BE32-E72D297353CC}">
              <c16:uniqueId val="{00000000-76B5-4D89-A966-5B2FEE850936}"/>
            </c:ext>
          </c:extLst>
        </c:ser>
        <c:ser>
          <c:idx val="2"/>
          <c:order val="1"/>
          <c:tx>
            <c:strRef>
              <c:f>Sheet2!$P$1</c:f>
              <c:strCache>
                <c:ptCount val="1"/>
                <c:pt idx="0">
                  <c:v>t2Weighted Mean</c:v>
                </c:pt>
              </c:strCache>
            </c:strRef>
          </c:tx>
          <c:spPr>
            <a:solidFill>
              <a:schemeClr val="accent2">
                <a:lumMod val="60000"/>
                <a:lumOff val="40000"/>
                <a:alpha val="0"/>
              </a:schemeClr>
            </a:solidFill>
            <a:ln>
              <a:noFill/>
            </a:ln>
            <a:effectLst/>
          </c:spPr>
          <c:invertIfNegative val="0"/>
          <c:errBars>
            <c:errBarType val="both"/>
            <c:errValType val="cust"/>
            <c:noEndCap val="0"/>
            <c:plus>
              <c:numLit>
                <c:formatCode>General</c:formatCode>
                <c:ptCount val="1"/>
                <c:pt idx="0">
                  <c:v>1</c:v>
                </c:pt>
              </c:numLit>
            </c:plus>
            <c:minus>
              <c:numRef>
                <c:f>(Sheet2!$Q$2:$Q$5,Sheet2!$Q$7:$Q$14)</c:f>
                <c:numCache>
                  <c:formatCode>General</c:formatCode>
                  <c:ptCount val="12"/>
                  <c:pt idx="0">
                    <c:v>0.06</c:v>
                  </c:pt>
                  <c:pt idx="1">
                    <c:v>0.15</c:v>
                  </c:pt>
                  <c:pt idx="2">
                    <c:v>0.01</c:v>
                  </c:pt>
                  <c:pt idx="3">
                    <c:v>0.39</c:v>
                  </c:pt>
                  <c:pt idx="4">
                    <c:v>0.56999999999999995</c:v>
                  </c:pt>
                  <c:pt idx="5">
                    <c:v>0.86</c:v>
                  </c:pt>
                  <c:pt idx="6">
                    <c:v>0.28999999999999998</c:v>
                  </c:pt>
                  <c:pt idx="7">
                    <c:v>0.36</c:v>
                  </c:pt>
                  <c:pt idx="8">
                    <c:v>3.63</c:v>
                  </c:pt>
                  <c:pt idx="9">
                    <c:v>1.25</c:v>
                  </c:pt>
                  <c:pt idx="10">
                    <c:v>2.65</c:v>
                  </c:pt>
                  <c:pt idx="11">
                    <c:v>0.69</c:v>
                  </c:pt>
                </c:numCache>
              </c:numRef>
            </c:minus>
            <c:spPr>
              <a:noFill/>
              <a:ln w="9525" cap="flat" cmpd="sng" algn="ctr">
                <a:solidFill>
                  <a:schemeClr val="accent1">
                    <a:alpha val="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(Sheet2!$P$2:$P$5,Sheet2!$P$7:$P$14)</c:f>
              <c:numCache>
                <c:formatCode>General</c:formatCode>
                <c:ptCount val="12"/>
                <c:pt idx="0">
                  <c:v>0.25</c:v>
                </c:pt>
                <c:pt idx="1">
                  <c:v>1.31</c:v>
                </c:pt>
                <c:pt idx="2">
                  <c:v>0.03</c:v>
                </c:pt>
                <c:pt idx="3">
                  <c:v>2.15</c:v>
                </c:pt>
                <c:pt idx="4">
                  <c:v>3.89</c:v>
                </c:pt>
                <c:pt idx="5">
                  <c:v>5.1899999999999986</c:v>
                </c:pt>
                <c:pt idx="6">
                  <c:v>2.08</c:v>
                </c:pt>
                <c:pt idx="7">
                  <c:v>3.86</c:v>
                </c:pt>
                <c:pt idx="8">
                  <c:v>104.74</c:v>
                </c:pt>
                <c:pt idx="9">
                  <c:v>16.43</c:v>
                </c:pt>
                <c:pt idx="10">
                  <c:v>49.09</c:v>
                </c:pt>
                <c:pt idx="11">
                  <c:v>31.12</c:v>
                </c:pt>
              </c:numCache>
            </c:numRef>
          </c:val>
          <c:extLst>
            <c:ext xmlns:c16="http://schemas.microsoft.com/office/drawing/2014/chart" uri="{C3380CC4-5D6E-409C-BE32-E72D297353CC}">
              <c16:uniqueId val="{00000001-76B5-4D89-A966-5B2FEE850936}"/>
            </c:ext>
          </c:extLst>
        </c:ser>
        <c:ser>
          <c:idx val="1"/>
          <c:order val="2"/>
          <c:tx>
            <c:strRef>
              <c:f>Sheet2!$N$1</c:f>
              <c:strCache>
                <c:ptCount val="1"/>
                <c:pt idx="0">
                  <c:v>t1Weighted Mean</c:v>
                </c:pt>
              </c:strCache>
            </c:strRef>
          </c:tx>
          <c:spPr>
            <a:solidFill>
              <a:srgbClr val="FBD9C2"/>
            </a:solidFill>
            <a:ln>
              <a:noFill/>
            </a:ln>
            <a:effectLst/>
          </c:spPr>
          <c:invertIfNegative val="0"/>
          <c:errBars>
            <c:errBarType val="both"/>
            <c:errValType val="cust"/>
            <c:noEndCap val="0"/>
            <c:plus>
              <c:numRef>
                <c:f>(Sheet2!$O$2:$O$5,Sheet2!$O$7:$O$14)</c:f>
                <c:numCache>
                  <c:formatCode>General</c:formatCode>
                  <c:ptCount val="12"/>
                  <c:pt idx="0">
                    <c:v>0.06</c:v>
                  </c:pt>
                  <c:pt idx="1">
                    <c:v>0.15</c:v>
                  </c:pt>
                  <c:pt idx="2">
                    <c:v>0.01</c:v>
                  </c:pt>
                  <c:pt idx="3">
                    <c:v>0.39</c:v>
                  </c:pt>
                  <c:pt idx="4">
                    <c:v>0.56999999999999995</c:v>
                  </c:pt>
                  <c:pt idx="5">
                    <c:v>0.87</c:v>
                  </c:pt>
                  <c:pt idx="6">
                    <c:v>0.21</c:v>
                  </c:pt>
                  <c:pt idx="7">
                    <c:v>0.43</c:v>
                  </c:pt>
                  <c:pt idx="8">
                    <c:v>3.63</c:v>
                  </c:pt>
                  <c:pt idx="9">
                    <c:v>1.25</c:v>
                  </c:pt>
                  <c:pt idx="10">
                    <c:v>2.65</c:v>
                  </c:pt>
                  <c:pt idx="11">
                    <c:v>0.73</c:v>
                  </c:pt>
                </c:numCache>
              </c:numRef>
            </c:plus>
            <c:minus>
              <c:numRef>
                <c:f>(Sheet2!$O$2:$O$5,Sheet2!$O$7:$O$14)</c:f>
                <c:numCache>
                  <c:formatCode>General</c:formatCode>
                  <c:ptCount val="12"/>
                  <c:pt idx="0">
                    <c:v>0.06</c:v>
                  </c:pt>
                  <c:pt idx="1">
                    <c:v>0.15</c:v>
                  </c:pt>
                  <c:pt idx="2">
                    <c:v>0.01</c:v>
                  </c:pt>
                  <c:pt idx="3">
                    <c:v>0.39</c:v>
                  </c:pt>
                  <c:pt idx="4">
                    <c:v>0.56999999999999995</c:v>
                  </c:pt>
                  <c:pt idx="5">
                    <c:v>0.87</c:v>
                  </c:pt>
                  <c:pt idx="6">
                    <c:v>0.21</c:v>
                  </c:pt>
                  <c:pt idx="7">
                    <c:v>0.43</c:v>
                  </c:pt>
                  <c:pt idx="8">
                    <c:v>3.63</c:v>
                  </c:pt>
                  <c:pt idx="9">
                    <c:v>1.25</c:v>
                  </c:pt>
                  <c:pt idx="10">
                    <c:v>2.65</c:v>
                  </c:pt>
                  <c:pt idx="11">
                    <c:v>0.73</c:v>
                  </c:pt>
                </c:numCache>
              </c:numRef>
            </c:minus>
            <c:spPr>
              <a:noFill/>
              <a:ln w="9525" cap="flat" cmpd="sng" algn="ctr">
                <a:solidFill>
                  <a:schemeClr val="tx1">
                    <a:lumMod val="65000"/>
                    <a:lumOff val="3500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(Sheet2!$N$2:$N$5,Sheet2!$N$7:$N$14)</c:f>
              <c:numCache>
                <c:formatCode>General</c:formatCode>
                <c:ptCount val="12"/>
                <c:pt idx="0">
                  <c:v>0.25</c:v>
                </c:pt>
                <c:pt idx="1">
                  <c:v>1.25</c:v>
                </c:pt>
                <c:pt idx="2">
                  <c:v>0.03</c:v>
                </c:pt>
                <c:pt idx="3">
                  <c:v>2.15</c:v>
                </c:pt>
                <c:pt idx="4">
                  <c:v>3.89</c:v>
                </c:pt>
                <c:pt idx="5">
                  <c:v>5.3199999999999976</c:v>
                </c:pt>
                <c:pt idx="6">
                  <c:v>1.27</c:v>
                </c:pt>
                <c:pt idx="7">
                  <c:v>2.76</c:v>
                </c:pt>
                <c:pt idx="8">
                  <c:v>104.74</c:v>
                </c:pt>
                <c:pt idx="9">
                  <c:v>16.43</c:v>
                </c:pt>
                <c:pt idx="10">
                  <c:v>49.09</c:v>
                </c:pt>
                <c:pt idx="11">
                  <c:v>32.1</c:v>
                </c:pt>
              </c:numCache>
            </c:numRef>
          </c:val>
          <c:extLst>
            <c:ext xmlns:c16="http://schemas.microsoft.com/office/drawing/2014/chart" uri="{C3380CC4-5D6E-409C-BE32-E72D297353CC}">
              <c16:uniqueId val="{00000002-76B5-4D89-A966-5B2FEE850936}"/>
            </c:ext>
          </c:extLst>
        </c:ser>
        <c:dLbls>
          <c:showLegendKey val="0"/>
          <c:showVal val="0"/>
          <c:showCatName val="0"/>
          <c:showSerName val="0"/>
          <c:showPercent val="0"/>
          <c:showBubbleSize val="0"/>
        </c:dLbls>
        <c:gapWidth val="182"/>
        <c:axId val="244378416"/>
        <c:axId val="108885872"/>
      </c:barChart>
      <c:barChart>
        <c:barDir val="bar"/>
        <c:grouping val="stacked"/>
        <c:varyColors val="0"/>
        <c:ser>
          <c:idx val="0"/>
          <c:order val="3"/>
          <c:tx>
            <c:v>2012WeightMeanSELow</c:v>
          </c:tx>
          <c:spPr>
            <a:solidFill>
              <a:srgbClr val="009797">
                <a:alpha val="0"/>
              </a:srgbClr>
            </a:solidFill>
            <a:ln>
              <a:noFill/>
            </a:ln>
            <a:effectLst/>
          </c:spPr>
          <c:invertIfNegative val="0"/>
          <c:cat>
            <c:strRef>
              <c:f>Sheet2!$B$2:$B$14</c:f>
              <c:strCache>
                <c:ptCount val="13"/>
                <c:pt idx="0">
                  <c:v>   OTHER PUBLIC      </c:v>
                </c:pt>
                <c:pt idx="1">
                  <c:v>   STATE &amp; LOCAL GOV</c:v>
                </c:pt>
                <c:pt idx="2">
                  <c:v>   OTHER FEDERAL  </c:v>
                </c:pt>
                <c:pt idx="3">
                  <c:v>   TRICARE        </c:v>
                </c:pt>
                <c:pt idx="4">
                  <c:v>   OTHER PAYMENTS</c:v>
                </c:pt>
                <c:pt idx="5">
                  <c:v>   OTHER INSURANCE   </c:v>
                </c:pt>
                <c:pt idx="6">
                  <c:v>   OTHER PRIVATE     </c:v>
                </c:pt>
                <c:pt idx="7">
                  <c:v>   WORKERS COMP     </c:v>
                </c:pt>
                <c:pt idx="8">
                  <c:v>    VETERANS/CHAMPVA </c:v>
                </c:pt>
                <c:pt idx="9">
                  <c:v>   PRIVATE INSURANCE</c:v>
                </c:pt>
                <c:pt idx="10">
                  <c:v>   MEDICAID         </c:v>
                </c:pt>
                <c:pt idx="11">
                  <c:v>   MEDICARE        </c:v>
                </c:pt>
                <c:pt idx="12">
                  <c:v>   FAMILY          </c:v>
                </c:pt>
              </c:strCache>
            </c:strRef>
          </c:cat>
          <c:val>
            <c:numRef>
              <c:f>(Sheet2!$E$2:$E$5,Sheet2!$E$7:$E$14)</c:f>
              <c:numCache>
                <c:formatCode>General</c:formatCode>
                <c:ptCount val="12"/>
                <c:pt idx="0">
                  <c:v>0.43</c:v>
                </c:pt>
                <c:pt idx="1">
                  <c:v>1.56</c:v>
                </c:pt>
                <c:pt idx="2">
                  <c:v>0.25</c:v>
                </c:pt>
                <c:pt idx="3">
                  <c:v>2.0499999999999998</c:v>
                </c:pt>
                <c:pt idx="4">
                  <c:v>3.71</c:v>
                </c:pt>
                <c:pt idx="5">
                  <c:v>4.33</c:v>
                </c:pt>
                <c:pt idx="6">
                  <c:v>2.74</c:v>
                </c:pt>
                <c:pt idx="7">
                  <c:v>5.8</c:v>
                </c:pt>
                <c:pt idx="8">
                  <c:v>100.3</c:v>
                </c:pt>
                <c:pt idx="9">
                  <c:v>14.48</c:v>
                </c:pt>
                <c:pt idx="10">
                  <c:v>46.35</c:v>
                </c:pt>
                <c:pt idx="11">
                  <c:v>25.04</c:v>
                </c:pt>
              </c:numCache>
            </c:numRef>
          </c:val>
          <c:extLst>
            <c:ext xmlns:c16="http://schemas.microsoft.com/office/drawing/2014/chart" uri="{C3380CC4-5D6E-409C-BE32-E72D297353CC}">
              <c16:uniqueId val="{00000003-76B5-4D89-A966-5B2FEE850936}"/>
            </c:ext>
          </c:extLst>
        </c:ser>
        <c:ser>
          <c:idx val="6"/>
          <c:order val="4"/>
          <c:tx>
            <c:v>setophalf</c:v>
          </c:tx>
          <c:spPr>
            <a:solidFill>
              <a:srgbClr val="009797">
                <a:alpha val="25000"/>
              </a:srgbClr>
            </a:solidFill>
            <a:ln>
              <a:noFill/>
            </a:ln>
            <a:effectLst/>
          </c:spPr>
          <c:invertIfNegative val="0"/>
          <c:val>
            <c:numRef>
              <c:f>(Sheet2!$L$2:$L$5,Sheet2!$L$7:$L$14)</c:f>
              <c:numCache>
                <c:formatCode>General</c:formatCode>
                <c:ptCount val="12"/>
                <c:pt idx="0">
                  <c:v>0.16</c:v>
                </c:pt>
                <c:pt idx="1">
                  <c:v>0.21</c:v>
                </c:pt>
                <c:pt idx="2">
                  <c:v>0.08</c:v>
                </c:pt>
                <c:pt idx="3">
                  <c:v>0.46</c:v>
                </c:pt>
                <c:pt idx="4">
                  <c:v>0.56000000000000005</c:v>
                </c:pt>
                <c:pt idx="5">
                  <c:v>1.1599999999999999</c:v>
                </c:pt>
                <c:pt idx="6">
                  <c:v>0.71</c:v>
                </c:pt>
                <c:pt idx="7">
                  <c:v>0.66</c:v>
                </c:pt>
                <c:pt idx="8">
                  <c:v>3.64</c:v>
                </c:pt>
                <c:pt idx="9">
                  <c:v>1.24</c:v>
                </c:pt>
                <c:pt idx="10">
                  <c:v>2.86</c:v>
                </c:pt>
                <c:pt idx="11">
                  <c:v>0.69</c:v>
                </c:pt>
              </c:numCache>
            </c:numRef>
          </c:val>
          <c:extLst>
            <c:ext xmlns:c16="http://schemas.microsoft.com/office/drawing/2014/chart" uri="{C3380CC4-5D6E-409C-BE32-E72D297353CC}">
              <c16:uniqueId val="{00000004-76B5-4D89-A966-5B2FEE850936}"/>
            </c:ext>
          </c:extLst>
        </c:ser>
        <c:ser>
          <c:idx val="5"/>
          <c:order val="5"/>
          <c:tx>
            <c:v>midline</c:v>
          </c:tx>
          <c:spPr>
            <a:solidFill>
              <a:srgbClr val="009797"/>
            </a:solidFill>
            <a:ln>
              <a:solidFill>
                <a:srgbClr val="009797"/>
              </a:solidFill>
            </a:ln>
            <a:effectLst/>
          </c:spPr>
          <c:invertIfNegative val="0"/>
          <c:val>
            <c:numRef>
              <c:f>(Sheet2!$J$2:$J$5,Sheet2!$J$7:$J$14)</c:f>
              <c:numCache>
                <c:formatCode>General</c:formatCode>
                <c:ptCount val="12"/>
                <c:pt idx="0">
                  <c:v>1E-3</c:v>
                </c:pt>
                <c:pt idx="1">
                  <c:v>1E-3</c:v>
                </c:pt>
                <c:pt idx="2">
                  <c:v>1E-3</c:v>
                </c:pt>
                <c:pt idx="3">
                  <c:v>1E-3</c:v>
                </c:pt>
                <c:pt idx="4">
                  <c:v>1E-3</c:v>
                </c:pt>
                <c:pt idx="5">
                  <c:v>1E-3</c:v>
                </c:pt>
                <c:pt idx="6">
                  <c:v>1E-3</c:v>
                </c:pt>
                <c:pt idx="7">
                  <c:v>1E-3</c:v>
                </c:pt>
                <c:pt idx="8">
                  <c:v>1E-3</c:v>
                </c:pt>
                <c:pt idx="9">
                  <c:v>1E-3</c:v>
                </c:pt>
                <c:pt idx="10">
                  <c:v>1E-3</c:v>
                </c:pt>
                <c:pt idx="11">
                  <c:v>1E-3</c:v>
                </c:pt>
              </c:numCache>
            </c:numRef>
          </c:val>
          <c:extLst>
            <c:ext xmlns:c16="http://schemas.microsoft.com/office/drawing/2014/chart" uri="{C3380CC4-5D6E-409C-BE32-E72D297353CC}">
              <c16:uniqueId val="{00000005-76B5-4D89-A966-5B2FEE850936}"/>
            </c:ext>
          </c:extLst>
        </c:ser>
        <c:ser>
          <c:idx val="4"/>
          <c:order val="6"/>
          <c:tx>
            <c:v>se_bottomhalf</c:v>
          </c:tx>
          <c:spPr>
            <a:solidFill>
              <a:srgbClr val="009797">
                <a:alpha val="25000"/>
              </a:srgbClr>
            </a:solidFill>
            <a:ln w="3175">
              <a:noFill/>
            </a:ln>
            <a:effectLst/>
          </c:spPr>
          <c:invertIfNegative val="0"/>
          <c:val>
            <c:numRef>
              <c:f>(Sheet2!$K$2:$K$5,Sheet2!$K$7:$K$14)</c:f>
              <c:numCache>
                <c:formatCode>General</c:formatCode>
                <c:ptCount val="12"/>
                <c:pt idx="0">
                  <c:v>0.16</c:v>
                </c:pt>
                <c:pt idx="1">
                  <c:v>0.21</c:v>
                </c:pt>
                <c:pt idx="2">
                  <c:v>0.08</c:v>
                </c:pt>
                <c:pt idx="3">
                  <c:v>0.46</c:v>
                </c:pt>
                <c:pt idx="4">
                  <c:v>0.56000000000000005</c:v>
                </c:pt>
                <c:pt idx="5">
                  <c:v>1.1599999999999999</c:v>
                </c:pt>
                <c:pt idx="6">
                  <c:v>0.71</c:v>
                </c:pt>
                <c:pt idx="7">
                  <c:v>0.66</c:v>
                </c:pt>
                <c:pt idx="8">
                  <c:v>3.64</c:v>
                </c:pt>
                <c:pt idx="9">
                  <c:v>1.24</c:v>
                </c:pt>
                <c:pt idx="10">
                  <c:v>2.86</c:v>
                </c:pt>
                <c:pt idx="11">
                  <c:v>0.69</c:v>
                </c:pt>
              </c:numCache>
            </c:numRef>
          </c:val>
          <c:extLst>
            <c:ext xmlns:c16="http://schemas.microsoft.com/office/drawing/2014/chart" uri="{C3380CC4-5D6E-409C-BE32-E72D297353CC}">
              <c16:uniqueId val="{00000006-76B5-4D89-A966-5B2FEE850936}"/>
            </c:ext>
          </c:extLst>
        </c:ser>
        <c:dLbls>
          <c:showLegendKey val="0"/>
          <c:showVal val="0"/>
          <c:showCatName val="0"/>
          <c:showSerName val="0"/>
          <c:showPercent val="0"/>
          <c:showBubbleSize val="0"/>
        </c:dLbls>
        <c:gapWidth val="30"/>
        <c:overlap val="100"/>
        <c:axId val="43944656"/>
        <c:axId val="141495088"/>
      </c:barChart>
      <c:catAx>
        <c:axId val="2443784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885872"/>
        <c:crosses val="autoZero"/>
        <c:auto val="1"/>
        <c:lblAlgn val="r"/>
        <c:lblOffset val="100"/>
        <c:noMultiLvlLbl val="0"/>
      </c:catAx>
      <c:valAx>
        <c:axId val="1088858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4378416"/>
        <c:crosses val="autoZero"/>
        <c:crossBetween val="between"/>
        <c:majorUnit val="10"/>
      </c:valAx>
      <c:valAx>
        <c:axId val="141495088"/>
        <c:scaling>
          <c:orientation val="minMax"/>
        </c:scaling>
        <c:delete val="0"/>
        <c:axPos val="t"/>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944656"/>
        <c:crosses val="max"/>
        <c:crossBetween val="between"/>
        <c:majorUnit val="10"/>
      </c:valAx>
      <c:catAx>
        <c:axId val="43944656"/>
        <c:scaling>
          <c:orientation val="minMax"/>
        </c:scaling>
        <c:delete val="1"/>
        <c:axPos val="l"/>
        <c:numFmt formatCode="General" sourceLinked="1"/>
        <c:majorTickMark val="out"/>
        <c:minorTickMark val="none"/>
        <c:tickLblPos val="nextTo"/>
        <c:crossAx val="141495088"/>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3"/>
          <c:order val="3"/>
          <c:tx>
            <c:strRef>
              <c:f>Sheet2!$R$1</c:f>
              <c:strCache>
                <c:ptCount val="1"/>
                <c:pt idx="0">
                  <c:v>t3Weighted Mean</c:v>
                </c:pt>
              </c:strCache>
            </c:strRef>
          </c:tx>
          <c:spPr>
            <a:solidFill>
              <a:schemeClr val="accent2">
                <a:lumMod val="75000"/>
                <a:alpha val="0"/>
              </a:schemeClr>
            </a:solidFill>
            <a:ln>
              <a:noFill/>
            </a:ln>
            <a:effectLst/>
          </c:spPr>
          <c:invertIfNegative val="0"/>
          <c:errBars>
            <c:errBarType val="both"/>
            <c:errValType val="cust"/>
            <c:noEndCap val="0"/>
            <c:plus>
              <c:numRef>
                <c:f>Sheet2!$S$18:$S$19</c:f>
                <c:numCache>
                  <c:formatCode>General</c:formatCode>
                  <c:ptCount val="2"/>
                  <c:pt idx="0">
                    <c:v>4.29</c:v>
                  </c:pt>
                  <c:pt idx="1">
                    <c:v>15.85</c:v>
                  </c:pt>
                </c:numCache>
              </c:numRef>
            </c:plus>
            <c:minus>
              <c:numRef>
                <c:f>Sheet2!$S$18:$S$19</c:f>
                <c:numCache>
                  <c:formatCode>General</c:formatCode>
                  <c:ptCount val="2"/>
                  <c:pt idx="0">
                    <c:v>4.29</c:v>
                  </c:pt>
                  <c:pt idx="1">
                    <c:v>15.85</c:v>
                  </c:pt>
                </c:numCache>
              </c:numRef>
            </c:minus>
            <c:spPr>
              <a:noFill/>
              <a:ln w="9525" cap="flat" cmpd="sng" algn="ctr">
                <a:solidFill>
                  <a:srgbClr val="009797">
                    <a:alpha val="0"/>
                  </a:srgbClr>
                </a:solidFill>
                <a:round/>
              </a:ln>
              <a:effectLst/>
            </c:spPr>
          </c:errBars>
          <c:cat>
            <c:strRef>
              <c:f>Sheet2!$B$18:$B$19</c:f>
              <c:strCache>
                <c:ptCount val="2"/>
                <c:pt idx="0">
                  <c:v>TOTAL PAID</c:v>
                </c:pt>
                <c:pt idx="1">
                  <c:v>HHLD REPORTED TOTAL CHARGE</c:v>
                </c:pt>
              </c:strCache>
            </c:strRef>
          </c:cat>
          <c:val>
            <c:numRef>
              <c:f>Sheet2!$R$18:$R$19</c:f>
              <c:numCache>
                <c:formatCode>General</c:formatCode>
                <c:ptCount val="2"/>
                <c:pt idx="0">
                  <c:v>220.67</c:v>
                </c:pt>
                <c:pt idx="1">
                  <c:v>539.79999999999995</c:v>
                </c:pt>
              </c:numCache>
            </c:numRef>
          </c:val>
          <c:extLst>
            <c:ext xmlns:c16="http://schemas.microsoft.com/office/drawing/2014/chart" uri="{C3380CC4-5D6E-409C-BE32-E72D297353CC}">
              <c16:uniqueId val="{00000000-35D9-4F5B-BF15-D5D71750C66F}"/>
            </c:ext>
          </c:extLst>
        </c:ser>
        <c:ser>
          <c:idx val="2"/>
          <c:order val="5"/>
          <c:tx>
            <c:strRef>
              <c:f>Sheet2!$P$1</c:f>
              <c:strCache>
                <c:ptCount val="1"/>
                <c:pt idx="0">
                  <c:v>t2Weighted Mean</c:v>
                </c:pt>
              </c:strCache>
            </c:strRef>
          </c:tx>
          <c:spPr>
            <a:solidFill>
              <a:schemeClr val="accent2">
                <a:lumMod val="60000"/>
                <a:lumOff val="40000"/>
                <a:alpha val="0"/>
              </a:schemeClr>
            </a:solidFill>
            <a:ln>
              <a:noFill/>
            </a:ln>
            <a:effectLst/>
          </c:spPr>
          <c:invertIfNegative val="0"/>
          <c:errBars>
            <c:errBarType val="both"/>
            <c:errValType val="cust"/>
            <c:noEndCap val="0"/>
            <c:plus>
              <c:numRef>
                <c:f>Sheet2!$Q$18:$Q$19</c:f>
                <c:numCache>
                  <c:formatCode>General</c:formatCode>
                  <c:ptCount val="2"/>
                  <c:pt idx="0">
                    <c:v>4.34</c:v>
                  </c:pt>
                  <c:pt idx="1">
                    <c:v>15.85</c:v>
                  </c:pt>
                </c:numCache>
              </c:numRef>
            </c:plus>
            <c:minus>
              <c:numRef>
                <c:f>Sheet2!$Q$18:$Q$19</c:f>
                <c:numCache>
                  <c:formatCode>General</c:formatCode>
                  <c:ptCount val="2"/>
                  <c:pt idx="0">
                    <c:v>4.34</c:v>
                  </c:pt>
                  <c:pt idx="1">
                    <c:v>15.85</c:v>
                  </c:pt>
                </c:numCache>
              </c:numRef>
            </c:minus>
            <c:spPr>
              <a:noFill/>
              <a:ln w="9525" cap="flat" cmpd="sng" algn="ctr">
                <a:solidFill>
                  <a:srgbClr val="009797">
                    <a:alpha val="0"/>
                  </a:srgbClr>
                </a:solidFill>
                <a:round/>
              </a:ln>
              <a:effectLst/>
            </c:spPr>
          </c:errBars>
          <c:cat>
            <c:strRef>
              <c:f>Sheet2!$B$18:$B$19</c:f>
              <c:strCache>
                <c:ptCount val="2"/>
                <c:pt idx="0">
                  <c:v>TOTAL PAID</c:v>
                </c:pt>
                <c:pt idx="1">
                  <c:v>HHLD REPORTED TOTAL CHARGE</c:v>
                </c:pt>
              </c:strCache>
            </c:strRef>
          </c:cat>
          <c:val>
            <c:numRef>
              <c:f>Sheet2!$P$18:$P$19</c:f>
              <c:numCache>
                <c:formatCode>General</c:formatCode>
                <c:ptCount val="2"/>
                <c:pt idx="0">
                  <c:v>220.14</c:v>
                </c:pt>
                <c:pt idx="1">
                  <c:v>537.76</c:v>
                </c:pt>
              </c:numCache>
            </c:numRef>
          </c:val>
          <c:extLst>
            <c:ext xmlns:c16="http://schemas.microsoft.com/office/drawing/2014/chart" uri="{C3380CC4-5D6E-409C-BE32-E72D297353CC}">
              <c16:uniqueId val="{00000001-35D9-4F5B-BF15-D5D71750C66F}"/>
            </c:ext>
          </c:extLst>
        </c:ser>
        <c:ser>
          <c:idx val="1"/>
          <c:order val="6"/>
          <c:tx>
            <c:strRef>
              <c:f>Sheet2!$N$1</c:f>
              <c:strCache>
                <c:ptCount val="1"/>
                <c:pt idx="0">
                  <c:v>t1Weighted Mean</c:v>
                </c:pt>
              </c:strCache>
            </c:strRef>
          </c:tx>
          <c:spPr>
            <a:solidFill>
              <a:srgbClr val="FBD9C2"/>
            </a:solidFill>
            <a:ln>
              <a:noFill/>
            </a:ln>
            <a:effectLst/>
          </c:spPr>
          <c:invertIfNegative val="0"/>
          <c:errBars>
            <c:errBarType val="both"/>
            <c:errValType val="cust"/>
            <c:noEndCap val="0"/>
            <c:plus>
              <c:numRef>
                <c:f>Sheet2!$O$18:$O$19</c:f>
                <c:numCache>
                  <c:formatCode>General</c:formatCode>
                  <c:ptCount val="2"/>
                  <c:pt idx="0">
                    <c:v>4.3599999999999977</c:v>
                  </c:pt>
                  <c:pt idx="1">
                    <c:v>15.85</c:v>
                  </c:pt>
                </c:numCache>
              </c:numRef>
            </c:plus>
            <c:minus>
              <c:numRef>
                <c:f>Sheet2!$O$18:$O$19</c:f>
                <c:numCache>
                  <c:formatCode>General</c:formatCode>
                  <c:ptCount val="2"/>
                  <c:pt idx="0">
                    <c:v>4.3599999999999977</c:v>
                  </c:pt>
                  <c:pt idx="1">
                    <c:v>15.85</c:v>
                  </c:pt>
                </c:numCache>
              </c:numRef>
            </c:minus>
            <c:spPr>
              <a:noFill/>
              <a:ln w="9525" cap="flat" cmpd="sng" algn="ctr">
                <a:solidFill>
                  <a:schemeClr val="tx1">
                    <a:lumMod val="65000"/>
                    <a:lumOff val="35000"/>
                  </a:schemeClr>
                </a:solidFill>
                <a:round/>
              </a:ln>
              <a:effectLst/>
            </c:spPr>
          </c:errBars>
          <c:cat>
            <c:strRef>
              <c:f>Sheet2!$B$18:$B$19</c:f>
              <c:strCache>
                <c:ptCount val="2"/>
                <c:pt idx="0">
                  <c:v>TOTAL PAID</c:v>
                </c:pt>
                <c:pt idx="1">
                  <c:v>HHLD REPORTED TOTAL CHARGE</c:v>
                </c:pt>
              </c:strCache>
            </c:strRef>
          </c:cat>
          <c:val>
            <c:numRef>
              <c:f>Sheet2!$N$18:$N$19</c:f>
              <c:numCache>
                <c:formatCode>General</c:formatCode>
                <c:ptCount val="2"/>
                <c:pt idx="0">
                  <c:v>219.27</c:v>
                </c:pt>
                <c:pt idx="1">
                  <c:v>537.76</c:v>
                </c:pt>
              </c:numCache>
            </c:numRef>
          </c:val>
          <c:extLst>
            <c:ext xmlns:c16="http://schemas.microsoft.com/office/drawing/2014/chart" uri="{C3380CC4-5D6E-409C-BE32-E72D297353CC}">
              <c16:uniqueId val="{00000002-35D9-4F5B-BF15-D5D71750C66F}"/>
            </c:ext>
          </c:extLst>
        </c:ser>
        <c:dLbls>
          <c:showLegendKey val="0"/>
          <c:showVal val="0"/>
          <c:showCatName val="0"/>
          <c:showSerName val="0"/>
          <c:showPercent val="0"/>
          <c:showBubbleSize val="0"/>
        </c:dLbls>
        <c:gapWidth val="182"/>
        <c:axId val="43970928"/>
        <c:axId val="823499168"/>
      </c:barChart>
      <c:barChart>
        <c:barDir val="bar"/>
        <c:grouping val="stacked"/>
        <c:varyColors val="0"/>
        <c:ser>
          <c:idx val="0"/>
          <c:order val="0"/>
          <c:tx>
            <c:v>2012WeightMeanSELow</c:v>
          </c:tx>
          <c:spPr>
            <a:solidFill>
              <a:srgbClr val="009797">
                <a:alpha val="0"/>
              </a:srgbClr>
            </a:solidFill>
            <a:ln>
              <a:noFill/>
            </a:ln>
            <a:effectLst/>
          </c:spPr>
          <c:invertIfNegative val="0"/>
          <c:cat>
            <c:strRef>
              <c:f>Sheet2!$B$2:$B$14</c:f>
              <c:strCache>
                <c:ptCount val="13"/>
                <c:pt idx="0">
                  <c:v>   OTHER PUBLIC      </c:v>
                </c:pt>
                <c:pt idx="1">
                  <c:v>   STATE &amp; LOCAL GOV</c:v>
                </c:pt>
                <c:pt idx="2">
                  <c:v>   OTHER FEDERAL  </c:v>
                </c:pt>
                <c:pt idx="3">
                  <c:v>   TRICARE        </c:v>
                </c:pt>
                <c:pt idx="4">
                  <c:v>   OTHER PAYMENTS</c:v>
                </c:pt>
                <c:pt idx="5">
                  <c:v>   OTHER INSURANCE   </c:v>
                </c:pt>
                <c:pt idx="6">
                  <c:v>   OTHER PRIVATE     </c:v>
                </c:pt>
                <c:pt idx="7">
                  <c:v>   WORKERS COMP     </c:v>
                </c:pt>
                <c:pt idx="8">
                  <c:v>    VETERANS/CHAMPVA </c:v>
                </c:pt>
                <c:pt idx="9">
                  <c:v>   PRIVATE INSURANCE</c:v>
                </c:pt>
                <c:pt idx="10">
                  <c:v>   MEDICAID         </c:v>
                </c:pt>
                <c:pt idx="11">
                  <c:v>   MEDICARE        </c:v>
                </c:pt>
                <c:pt idx="12">
                  <c:v>   FAMILY          </c:v>
                </c:pt>
              </c:strCache>
            </c:strRef>
          </c:cat>
          <c:val>
            <c:numRef>
              <c:f>Sheet2!$E$18:$E$19</c:f>
              <c:numCache>
                <c:formatCode>General</c:formatCode>
                <c:ptCount val="2"/>
                <c:pt idx="0">
                  <c:v>215.03</c:v>
                </c:pt>
                <c:pt idx="1">
                  <c:v>525.5</c:v>
                </c:pt>
              </c:numCache>
            </c:numRef>
          </c:val>
          <c:extLst>
            <c:ext xmlns:c16="http://schemas.microsoft.com/office/drawing/2014/chart" uri="{C3380CC4-5D6E-409C-BE32-E72D297353CC}">
              <c16:uniqueId val="{00000003-35D9-4F5B-BF15-D5D71750C66F}"/>
            </c:ext>
          </c:extLst>
        </c:ser>
        <c:ser>
          <c:idx val="6"/>
          <c:order val="1"/>
          <c:tx>
            <c:v>setophalf</c:v>
          </c:tx>
          <c:spPr>
            <a:solidFill>
              <a:srgbClr val="009797">
                <a:alpha val="25000"/>
              </a:srgbClr>
            </a:solidFill>
            <a:ln>
              <a:noFill/>
            </a:ln>
            <a:effectLst/>
          </c:spPr>
          <c:invertIfNegative val="0"/>
          <c:val>
            <c:numRef>
              <c:f>Sheet2!$L$18:$L$19</c:f>
              <c:numCache>
                <c:formatCode>General</c:formatCode>
                <c:ptCount val="2"/>
                <c:pt idx="0">
                  <c:v>4.43</c:v>
                </c:pt>
                <c:pt idx="1">
                  <c:v>15.86</c:v>
                </c:pt>
              </c:numCache>
            </c:numRef>
          </c:val>
          <c:extLst>
            <c:ext xmlns:c16="http://schemas.microsoft.com/office/drawing/2014/chart" uri="{C3380CC4-5D6E-409C-BE32-E72D297353CC}">
              <c16:uniqueId val="{00000004-35D9-4F5B-BF15-D5D71750C66F}"/>
            </c:ext>
          </c:extLst>
        </c:ser>
        <c:ser>
          <c:idx val="5"/>
          <c:order val="2"/>
          <c:tx>
            <c:v>midline</c:v>
          </c:tx>
          <c:spPr>
            <a:solidFill>
              <a:srgbClr val="009797"/>
            </a:solidFill>
            <a:ln>
              <a:solidFill>
                <a:srgbClr val="009797"/>
              </a:solidFill>
            </a:ln>
            <a:effectLst/>
          </c:spPr>
          <c:invertIfNegative val="0"/>
          <c:val>
            <c:numRef>
              <c:f>Sheet2!$J$18:$J$19</c:f>
              <c:numCache>
                <c:formatCode>General</c:formatCode>
                <c:ptCount val="2"/>
                <c:pt idx="0">
                  <c:v>1E-3</c:v>
                </c:pt>
                <c:pt idx="1">
                  <c:v>1E-3</c:v>
                </c:pt>
              </c:numCache>
            </c:numRef>
          </c:val>
          <c:extLst>
            <c:ext xmlns:c16="http://schemas.microsoft.com/office/drawing/2014/chart" uri="{C3380CC4-5D6E-409C-BE32-E72D297353CC}">
              <c16:uniqueId val="{00000005-35D9-4F5B-BF15-D5D71750C66F}"/>
            </c:ext>
          </c:extLst>
        </c:ser>
        <c:ser>
          <c:idx val="4"/>
          <c:order val="4"/>
          <c:tx>
            <c:v>se_bottomhalf</c:v>
          </c:tx>
          <c:spPr>
            <a:solidFill>
              <a:srgbClr val="009797">
                <a:alpha val="25000"/>
              </a:srgbClr>
            </a:solidFill>
            <a:ln>
              <a:noFill/>
            </a:ln>
            <a:effectLst/>
          </c:spPr>
          <c:invertIfNegative val="0"/>
          <c:val>
            <c:numRef>
              <c:f>Sheet2!$K$18:$K$19</c:f>
              <c:numCache>
                <c:formatCode>General</c:formatCode>
                <c:ptCount val="2"/>
                <c:pt idx="0">
                  <c:v>4.43</c:v>
                </c:pt>
                <c:pt idx="1">
                  <c:v>15.86</c:v>
                </c:pt>
              </c:numCache>
            </c:numRef>
          </c:val>
          <c:extLst>
            <c:ext xmlns:c16="http://schemas.microsoft.com/office/drawing/2014/chart" uri="{C3380CC4-5D6E-409C-BE32-E72D297353CC}">
              <c16:uniqueId val="{00000006-35D9-4F5B-BF15-D5D71750C66F}"/>
            </c:ext>
          </c:extLst>
        </c:ser>
        <c:dLbls>
          <c:showLegendKey val="0"/>
          <c:showVal val="0"/>
          <c:showCatName val="0"/>
          <c:showSerName val="0"/>
          <c:showPercent val="0"/>
          <c:showBubbleSize val="0"/>
        </c:dLbls>
        <c:gapWidth val="30"/>
        <c:overlap val="100"/>
        <c:axId val="46005664"/>
        <c:axId val="108299600"/>
      </c:barChart>
      <c:catAx>
        <c:axId val="43970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3499168"/>
        <c:crosses val="autoZero"/>
        <c:auto val="1"/>
        <c:lblAlgn val="r"/>
        <c:lblOffset val="100"/>
        <c:noMultiLvlLbl val="0"/>
      </c:catAx>
      <c:valAx>
        <c:axId val="823499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970928"/>
        <c:crosses val="autoZero"/>
        <c:crossBetween val="between"/>
        <c:majorUnit val="50"/>
      </c:valAx>
      <c:valAx>
        <c:axId val="108299600"/>
        <c:scaling>
          <c:orientation val="minMax"/>
        </c:scaling>
        <c:delete val="0"/>
        <c:axPos val="t"/>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005664"/>
        <c:crosses val="max"/>
        <c:crossBetween val="between"/>
        <c:majorUnit val="50"/>
      </c:valAx>
      <c:catAx>
        <c:axId val="46005664"/>
        <c:scaling>
          <c:orientation val="minMax"/>
        </c:scaling>
        <c:delete val="1"/>
        <c:axPos val="l"/>
        <c:numFmt formatCode="General" sourceLinked="1"/>
        <c:majorTickMark val="out"/>
        <c:minorTickMark val="none"/>
        <c:tickLblPos val="nextTo"/>
        <c:crossAx val="10829960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468391071760096E-2"/>
          <c:y val="0.187679201650293"/>
          <c:w val="0.90678894180605296"/>
          <c:h val="0.72520789650871698"/>
        </c:manualLayout>
      </c:layout>
      <c:barChart>
        <c:barDir val="bar"/>
        <c:grouping val="clustered"/>
        <c:varyColors val="0"/>
        <c:ser>
          <c:idx val="3"/>
          <c:order val="0"/>
          <c:tx>
            <c:strRef>
              <c:f>Sheet2!$R$1</c:f>
              <c:strCache>
                <c:ptCount val="1"/>
                <c:pt idx="0">
                  <c:v>t3Weighted Mean</c:v>
                </c:pt>
              </c:strCache>
            </c:strRef>
          </c:tx>
          <c:spPr>
            <a:solidFill>
              <a:schemeClr val="accent2">
                <a:lumMod val="75000"/>
                <a:alpha val="0"/>
              </a:schemeClr>
            </a:solidFill>
            <a:ln>
              <a:noFill/>
            </a:ln>
            <a:effectLst/>
          </c:spPr>
          <c:invertIfNegative val="0"/>
          <c:errBars>
            <c:errBarType val="both"/>
            <c:errValType val="cust"/>
            <c:noEndCap val="0"/>
            <c:plus>
              <c:numRef>
                <c:f>(Sheet2!$S$2:$S$5,Sheet2!$S$7:$S$14)</c:f>
                <c:numCache>
                  <c:formatCode>General</c:formatCode>
                  <c:ptCount val="12"/>
                  <c:pt idx="0">
                    <c:v>0.05</c:v>
                  </c:pt>
                  <c:pt idx="1">
                    <c:v>0.15</c:v>
                  </c:pt>
                  <c:pt idx="2">
                    <c:v>0.02</c:v>
                  </c:pt>
                  <c:pt idx="3">
                    <c:v>0.41</c:v>
                  </c:pt>
                  <c:pt idx="4">
                    <c:v>0.57999999999999996</c:v>
                  </c:pt>
                  <c:pt idx="5">
                    <c:v>0.87</c:v>
                  </c:pt>
                  <c:pt idx="6">
                    <c:v>0.3</c:v>
                  </c:pt>
                  <c:pt idx="7">
                    <c:v>0.42</c:v>
                  </c:pt>
                  <c:pt idx="8">
                    <c:v>3.62</c:v>
                  </c:pt>
                  <c:pt idx="9">
                    <c:v>1.24</c:v>
                  </c:pt>
                  <c:pt idx="10">
                    <c:v>2.72</c:v>
                  </c:pt>
                  <c:pt idx="11">
                    <c:v>0.65</c:v>
                  </c:pt>
                </c:numCache>
              </c:numRef>
            </c:plus>
            <c:minus>
              <c:numRef>
                <c:f>(Sheet2!$S$2:$S$5,Sheet2!$S$7:$S$14)</c:f>
                <c:numCache>
                  <c:formatCode>General</c:formatCode>
                  <c:ptCount val="12"/>
                  <c:pt idx="0">
                    <c:v>0.05</c:v>
                  </c:pt>
                  <c:pt idx="1">
                    <c:v>0.15</c:v>
                  </c:pt>
                  <c:pt idx="2">
                    <c:v>0.02</c:v>
                  </c:pt>
                  <c:pt idx="3">
                    <c:v>0.41</c:v>
                  </c:pt>
                  <c:pt idx="4">
                    <c:v>0.57999999999999996</c:v>
                  </c:pt>
                  <c:pt idx="5">
                    <c:v>0.87</c:v>
                  </c:pt>
                  <c:pt idx="6">
                    <c:v>0.3</c:v>
                  </c:pt>
                  <c:pt idx="7">
                    <c:v>0.42</c:v>
                  </c:pt>
                  <c:pt idx="8">
                    <c:v>3.62</c:v>
                  </c:pt>
                  <c:pt idx="9">
                    <c:v>1.24</c:v>
                  </c:pt>
                  <c:pt idx="10">
                    <c:v>2.72</c:v>
                  </c:pt>
                  <c:pt idx="11">
                    <c:v>0.65</c:v>
                  </c:pt>
                </c:numCache>
              </c:numRef>
            </c:minus>
            <c:spPr>
              <a:noFill/>
              <a:ln w="9525" cap="flat" cmpd="sng" algn="ctr">
                <a:solidFill>
                  <a:schemeClr val="accent1">
                    <a:alpha val="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(Sheet2!$R$2:$R$5,Sheet2!$R$7:$R$14)</c:f>
              <c:numCache>
                <c:formatCode>General</c:formatCode>
                <c:ptCount val="12"/>
                <c:pt idx="0">
                  <c:v>0.3</c:v>
                </c:pt>
                <c:pt idx="1">
                  <c:v>1.45</c:v>
                </c:pt>
                <c:pt idx="2">
                  <c:v>0.13</c:v>
                </c:pt>
                <c:pt idx="3">
                  <c:v>2.8</c:v>
                </c:pt>
                <c:pt idx="4">
                  <c:v>4.34</c:v>
                </c:pt>
                <c:pt idx="5">
                  <c:v>5.1899999999999986</c:v>
                </c:pt>
                <c:pt idx="6">
                  <c:v>2.76</c:v>
                </c:pt>
                <c:pt idx="7">
                  <c:v>4.47</c:v>
                </c:pt>
                <c:pt idx="8">
                  <c:v>106.52</c:v>
                </c:pt>
                <c:pt idx="9">
                  <c:v>16.59</c:v>
                </c:pt>
                <c:pt idx="10">
                  <c:v>49.92</c:v>
                </c:pt>
                <c:pt idx="11">
                  <c:v>26.21</c:v>
                </c:pt>
              </c:numCache>
            </c:numRef>
          </c:val>
          <c:extLst>
            <c:ext xmlns:c16="http://schemas.microsoft.com/office/drawing/2014/chart" uri="{C3380CC4-5D6E-409C-BE32-E72D297353CC}">
              <c16:uniqueId val="{00000000-DD1F-4D32-A1C5-75F223081F1C}"/>
            </c:ext>
          </c:extLst>
        </c:ser>
        <c:ser>
          <c:idx val="2"/>
          <c:order val="1"/>
          <c:tx>
            <c:strRef>
              <c:f>Sheet2!$P$1</c:f>
              <c:strCache>
                <c:ptCount val="1"/>
                <c:pt idx="0">
                  <c:v>t2Weighted Mean</c:v>
                </c:pt>
              </c:strCache>
            </c:strRef>
          </c:tx>
          <c:spPr>
            <a:solidFill>
              <a:schemeClr val="accent2">
                <a:lumMod val="60000"/>
                <a:lumOff val="40000"/>
              </a:schemeClr>
            </a:solidFill>
            <a:ln>
              <a:noFill/>
            </a:ln>
            <a:effectLst/>
          </c:spPr>
          <c:invertIfNegative val="0"/>
          <c:errBars>
            <c:errBarType val="both"/>
            <c:errValType val="cust"/>
            <c:noEndCap val="0"/>
            <c:plus>
              <c:numLit>
                <c:formatCode>General</c:formatCode>
                <c:ptCount val="1"/>
                <c:pt idx="0">
                  <c:v>1</c:v>
                </c:pt>
              </c:numLit>
            </c:plus>
            <c:minus>
              <c:numRef>
                <c:f>(Sheet2!$Q$2:$Q$5,Sheet2!$Q$7:$Q$14)</c:f>
                <c:numCache>
                  <c:formatCode>General</c:formatCode>
                  <c:ptCount val="12"/>
                  <c:pt idx="0">
                    <c:v>0.06</c:v>
                  </c:pt>
                  <c:pt idx="1">
                    <c:v>0.15</c:v>
                  </c:pt>
                  <c:pt idx="2">
                    <c:v>0.01</c:v>
                  </c:pt>
                  <c:pt idx="3">
                    <c:v>0.39</c:v>
                  </c:pt>
                  <c:pt idx="4">
                    <c:v>0.56999999999999995</c:v>
                  </c:pt>
                  <c:pt idx="5">
                    <c:v>0.86</c:v>
                  </c:pt>
                  <c:pt idx="6">
                    <c:v>0.28999999999999998</c:v>
                  </c:pt>
                  <c:pt idx="7">
                    <c:v>0.36</c:v>
                  </c:pt>
                  <c:pt idx="8">
                    <c:v>3.63</c:v>
                  </c:pt>
                  <c:pt idx="9">
                    <c:v>1.25</c:v>
                  </c:pt>
                  <c:pt idx="10">
                    <c:v>2.65</c:v>
                  </c:pt>
                  <c:pt idx="11">
                    <c:v>0.69</c:v>
                  </c:pt>
                </c:numCache>
              </c:numRef>
            </c:minus>
            <c:spPr>
              <a:noFill/>
              <a:ln w="9525" cap="flat" cmpd="sng" algn="ctr">
                <a:solidFill>
                  <a:schemeClr val="tx1">
                    <a:lumMod val="65000"/>
                    <a:lumOff val="3500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(Sheet2!$P$2:$P$5,Sheet2!$P$7:$P$14)</c:f>
              <c:numCache>
                <c:formatCode>General</c:formatCode>
                <c:ptCount val="12"/>
                <c:pt idx="0">
                  <c:v>0.25</c:v>
                </c:pt>
                <c:pt idx="1">
                  <c:v>1.31</c:v>
                </c:pt>
                <c:pt idx="2">
                  <c:v>0.03</c:v>
                </c:pt>
                <c:pt idx="3">
                  <c:v>2.15</c:v>
                </c:pt>
                <c:pt idx="4">
                  <c:v>3.89</c:v>
                </c:pt>
                <c:pt idx="5">
                  <c:v>5.1899999999999986</c:v>
                </c:pt>
                <c:pt idx="6">
                  <c:v>2.08</c:v>
                </c:pt>
                <c:pt idx="7">
                  <c:v>3.86</c:v>
                </c:pt>
                <c:pt idx="8">
                  <c:v>104.74</c:v>
                </c:pt>
                <c:pt idx="9">
                  <c:v>16.43</c:v>
                </c:pt>
                <c:pt idx="10">
                  <c:v>49.09</c:v>
                </c:pt>
                <c:pt idx="11">
                  <c:v>31.12</c:v>
                </c:pt>
              </c:numCache>
            </c:numRef>
          </c:val>
          <c:extLst>
            <c:ext xmlns:c16="http://schemas.microsoft.com/office/drawing/2014/chart" uri="{C3380CC4-5D6E-409C-BE32-E72D297353CC}">
              <c16:uniqueId val="{00000001-DD1F-4D32-A1C5-75F223081F1C}"/>
            </c:ext>
          </c:extLst>
        </c:ser>
        <c:ser>
          <c:idx val="1"/>
          <c:order val="2"/>
          <c:tx>
            <c:strRef>
              <c:f>Sheet2!$N$1</c:f>
              <c:strCache>
                <c:ptCount val="1"/>
                <c:pt idx="0">
                  <c:v>t1Weighted Mean</c:v>
                </c:pt>
              </c:strCache>
            </c:strRef>
          </c:tx>
          <c:spPr>
            <a:solidFill>
              <a:srgbClr val="FBD9C2"/>
            </a:solidFill>
            <a:ln>
              <a:noFill/>
            </a:ln>
            <a:effectLst/>
          </c:spPr>
          <c:invertIfNegative val="0"/>
          <c:errBars>
            <c:errBarType val="both"/>
            <c:errValType val="cust"/>
            <c:noEndCap val="0"/>
            <c:plus>
              <c:numRef>
                <c:f>(Sheet2!$O$2:$O$5,Sheet2!$O$7:$O$14)</c:f>
                <c:numCache>
                  <c:formatCode>General</c:formatCode>
                  <c:ptCount val="12"/>
                  <c:pt idx="0">
                    <c:v>0.06</c:v>
                  </c:pt>
                  <c:pt idx="1">
                    <c:v>0.15</c:v>
                  </c:pt>
                  <c:pt idx="2">
                    <c:v>0.01</c:v>
                  </c:pt>
                  <c:pt idx="3">
                    <c:v>0.39</c:v>
                  </c:pt>
                  <c:pt idx="4">
                    <c:v>0.56999999999999995</c:v>
                  </c:pt>
                  <c:pt idx="5">
                    <c:v>0.87</c:v>
                  </c:pt>
                  <c:pt idx="6">
                    <c:v>0.21</c:v>
                  </c:pt>
                  <c:pt idx="7">
                    <c:v>0.43</c:v>
                  </c:pt>
                  <c:pt idx="8">
                    <c:v>3.63</c:v>
                  </c:pt>
                  <c:pt idx="9">
                    <c:v>1.25</c:v>
                  </c:pt>
                  <c:pt idx="10">
                    <c:v>2.65</c:v>
                  </c:pt>
                  <c:pt idx="11">
                    <c:v>0.73</c:v>
                  </c:pt>
                </c:numCache>
              </c:numRef>
            </c:plus>
            <c:minus>
              <c:numRef>
                <c:f>(Sheet2!$O$2:$O$5,Sheet2!$O$7:$O$14)</c:f>
                <c:numCache>
                  <c:formatCode>General</c:formatCode>
                  <c:ptCount val="12"/>
                  <c:pt idx="0">
                    <c:v>0.06</c:v>
                  </c:pt>
                  <c:pt idx="1">
                    <c:v>0.15</c:v>
                  </c:pt>
                  <c:pt idx="2">
                    <c:v>0.01</c:v>
                  </c:pt>
                  <c:pt idx="3">
                    <c:v>0.39</c:v>
                  </c:pt>
                  <c:pt idx="4">
                    <c:v>0.56999999999999995</c:v>
                  </c:pt>
                  <c:pt idx="5">
                    <c:v>0.87</c:v>
                  </c:pt>
                  <c:pt idx="6">
                    <c:v>0.21</c:v>
                  </c:pt>
                  <c:pt idx="7">
                    <c:v>0.43</c:v>
                  </c:pt>
                  <c:pt idx="8">
                    <c:v>3.63</c:v>
                  </c:pt>
                  <c:pt idx="9">
                    <c:v>1.25</c:v>
                  </c:pt>
                  <c:pt idx="10">
                    <c:v>2.65</c:v>
                  </c:pt>
                  <c:pt idx="11">
                    <c:v>0.73</c:v>
                  </c:pt>
                </c:numCache>
              </c:numRef>
            </c:minus>
            <c:spPr>
              <a:noFill/>
              <a:ln w="9525" cap="flat" cmpd="sng" algn="ctr">
                <a:solidFill>
                  <a:schemeClr val="tx1">
                    <a:lumMod val="65000"/>
                    <a:lumOff val="3500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(Sheet2!$N$2:$N$5,Sheet2!$N$7:$N$14)</c:f>
              <c:numCache>
                <c:formatCode>General</c:formatCode>
                <c:ptCount val="12"/>
                <c:pt idx="0">
                  <c:v>0.25</c:v>
                </c:pt>
                <c:pt idx="1">
                  <c:v>1.25</c:v>
                </c:pt>
                <c:pt idx="2">
                  <c:v>0.03</c:v>
                </c:pt>
                <c:pt idx="3">
                  <c:v>2.15</c:v>
                </c:pt>
                <c:pt idx="4">
                  <c:v>3.89</c:v>
                </c:pt>
                <c:pt idx="5">
                  <c:v>5.3199999999999976</c:v>
                </c:pt>
                <c:pt idx="6">
                  <c:v>1.27</c:v>
                </c:pt>
                <c:pt idx="7">
                  <c:v>2.76</c:v>
                </c:pt>
                <c:pt idx="8">
                  <c:v>104.74</c:v>
                </c:pt>
                <c:pt idx="9">
                  <c:v>16.43</c:v>
                </c:pt>
                <c:pt idx="10">
                  <c:v>49.09</c:v>
                </c:pt>
                <c:pt idx="11">
                  <c:v>32.1</c:v>
                </c:pt>
              </c:numCache>
            </c:numRef>
          </c:val>
          <c:extLst>
            <c:ext xmlns:c16="http://schemas.microsoft.com/office/drawing/2014/chart" uri="{C3380CC4-5D6E-409C-BE32-E72D297353CC}">
              <c16:uniqueId val="{00000002-DD1F-4D32-A1C5-75F223081F1C}"/>
            </c:ext>
          </c:extLst>
        </c:ser>
        <c:dLbls>
          <c:showLegendKey val="0"/>
          <c:showVal val="0"/>
          <c:showCatName val="0"/>
          <c:showSerName val="0"/>
          <c:showPercent val="0"/>
          <c:showBubbleSize val="0"/>
        </c:dLbls>
        <c:gapWidth val="182"/>
        <c:axId val="959483280"/>
        <c:axId val="960001728"/>
      </c:barChart>
      <c:barChart>
        <c:barDir val="bar"/>
        <c:grouping val="stacked"/>
        <c:varyColors val="0"/>
        <c:ser>
          <c:idx val="0"/>
          <c:order val="3"/>
          <c:tx>
            <c:v>2012WeightMeanSELow</c:v>
          </c:tx>
          <c:spPr>
            <a:solidFill>
              <a:srgbClr val="009797">
                <a:alpha val="0"/>
              </a:srgbClr>
            </a:solidFill>
            <a:ln>
              <a:noFill/>
            </a:ln>
            <a:effectLst/>
          </c:spPr>
          <c:invertIfNegative val="0"/>
          <c:cat>
            <c:strRef>
              <c:f>Sheet2!$B$2:$B$14</c:f>
              <c:strCache>
                <c:ptCount val="13"/>
                <c:pt idx="0">
                  <c:v>   OTHER PUBLIC      </c:v>
                </c:pt>
                <c:pt idx="1">
                  <c:v>   STATE &amp; LOCAL GOV</c:v>
                </c:pt>
                <c:pt idx="2">
                  <c:v>   OTHER FEDERAL  </c:v>
                </c:pt>
                <c:pt idx="3">
                  <c:v>   TRICARE        </c:v>
                </c:pt>
                <c:pt idx="4">
                  <c:v>   OTHER PAYMENTS</c:v>
                </c:pt>
                <c:pt idx="5">
                  <c:v>   OTHER INSURANCE   </c:v>
                </c:pt>
                <c:pt idx="6">
                  <c:v>   OTHER PRIVATE     </c:v>
                </c:pt>
                <c:pt idx="7">
                  <c:v>   WORKERS COMP     </c:v>
                </c:pt>
                <c:pt idx="8">
                  <c:v>    VETERANS/CHAMPVA </c:v>
                </c:pt>
                <c:pt idx="9">
                  <c:v>   PRIVATE INSURANCE</c:v>
                </c:pt>
                <c:pt idx="10">
                  <c:v>   MEDICAID         </c:v>
                </c:pt>
                <c:pt idx="11">
                  <c:v>   MEDICARE        </c:v>
                </c:pt>
                <c:pt idx="12">
                  <c:v>   FAMILY          </c:v>
                </c:pt>
              </c:strCache>
            </c:strRef>
          </c:cat>
          <c:val>
            <c:numRef>
              <c:f>(Sheet2!$E$2:$E$5,Sheet2!$E$7:$E$14)</c:f>
              <c:numCache>
                <c:formatCode>General</c:formatCode>
                <c:ptCount val="12"/>
                <c:pt idx="0">
                  <c:v>0.43</c:v>
                </c:pt>
                <c:pt idx="1">
                  <c:v>1.56</c:v>
                </c:pt>
                <c:pt idx="2">
                  <c:v>0.25</c:v>
                </c:pt>
                <c:pt idx="3">
                  <c:v>2.0499999999999998</c:v>
                </c:pt>
                <c:pt idx="4">
                  <c:v>3.71</c:v>
                </c:pt>
                <c:pt idx="5">
                  <c:v>4.33</c:v>
                </c:pt>
                <c:pt idx="6">
                  <c:v>2.74</c:v>
                </c:pt>
                <c:pt idx="7">
                  <c:v>5.8</c:v>
                </c:pt>
                <c:pt idx="8">
                  <c:v>100.3</c:v>
                </c:pt>
                <c:pt idx="9">
                  <c:v>14.48</c:v>
                </c:pt>
                <c:pt idx="10">
                  <c:v>46.35</c:v>
                </c:pt>
                <c:pt idx="11">
                  <c:v>25.04</c:v>
                </c:pt>
              </c:numCache>
            </c:numRef>
          </c:val>
          <c:extLst>
            <c:ext xmlns:c16="http://schemas.microsoft.com/office/drawing/2014/chart" uri="{C3380CC4-5D6E-409C-BE32-E72D297353CC}">
              <c16:uniqueId val="{00000003-DD1F-4D32-A1C5-75F223081F1C}"/>
            </c:ext>
          </c:extLst>
        </c:ser>
        <c:ser>
          <c:idx val="6"/>
          <c:order val="4"/>
          <c:tx>
            <c:v>setophalf</c:v>
          </c:tx>
          <c:spPr>
            <a:solidFill>
              <a:srgbClr val="009797">
                <a:alpha val="25000"/>
              </a:srgbClr>
            </a:solidFill>
            <a:ln>
              <a:noFill/>
            </a:ln>
            <a:effectLst/>
          </c:spPr>
          <c:invertIfNegative val="0"/>
          <c:val>
            <c:numRef>
              <c:f>(Sheet2!$L$2:$L$5,Sheet2!$L$7:$L$14)</c:f>
              <c:numCache>
                <c:formatCode>General</c:formatCode>
                <c:ptCount val="12"/>
                <c:pt idx="0">
                  <c:v>0.16</c:v>
                </c:pt>
                <c:pt idx="1">
                  <c:v>0.21</c:v>
                </c:pt>
                <c:pt idx="2">
                  <c:v>0.08</c:v>
                </c:pt>
                <c:pt idx="3">
                  <c:v>0.46</c:v>
                </c:pt>
                <c:pt idx="4">
                  <c:v>0.56000000000000005</c:v>
                </c:pt>
                <c:pt idx="5">
                  <c:v>1.1599999999999999</c:v>
                </c:pt>
                <c:pt idx="6">
                  <c:v>0.71</c:v>
                </c:pt>
                <c:pt idx="7">
                  <c:v>0.66</c:v>
                </c:pt>
                <c:pt idx="8">
                  <c:v>3.64</c:v>
                </c:pt>
                <c:pt idx="9">
                  <c:v>1.24</c:v>
                </c:pt>
                <c:pt idx="10">
                  <c:v>2.86</c:v>
                </c:pt>
                <c:pt idx="11">
                  <c:v>0.69</c:v>
                </c:pt>
              </c:numCache>
            </c:numRef>
          </c:val>
          <c:extLst>
            <c:ext xmlns:c16="http://schemas.microsoft.com/office/drawing/2014/chart" uri="{C3380CC4-5D6E-409C-BE32-E72D297353CC}">
              <c16:uniqueId val="{00000004-DD1F-4D32-A1C5-75F223081F1C}"/>
            </c:ext>
          </c:extLst>
        </c:ser>
        <c:ser>
          <c:idx val="5"/>
          <c:order val="5"/>
          <c:tx>
            <c:v>midline</c:v>
          </c:tx>
          <c:spPr>
            <a:solidFill>
              <a:srgbClr val="009797"/>
            </a:solidFill>
            <a:ln>
              <a:solidFill>
                <a:srgbClr val="009797"/>
              </a:solidFill>
            </a:ln>
            <a:effectLst/>
          </c:spPr>
          <c:invertIfNegative val="0"/>
          <c:val>
            <c:numRef>
              <c:f>(Sheet2!$J$2:$J$5,Sheet2!$J$7:$J$14)</c:f>
              <c:numCache>
                <c:formatCode>General</c:formatCode>
                <c:ptCount val="12"/>
                <c:pt idx="0">
                  <c:v>1E-3</c:v>
                </c:pt>
                <c:pt idx="1">
                  <c:v>1E-3</c:v>
                </c:pt>
                <c:pt idx="2">
                  <c:v>1E-3</c:v>
                </c:pt>
                <c:pt idx="3">
                  <c:v>1E-3</c:v>
                </c:pt>
                <c:pt idx="4">
                  <c:v>1E-3</c:v>
                </c:pt>
                <c:pt idx="5">
                  <c:v>1E-3</c:v>
                </c:pt>
                <c:pt idx="6">
                  <c:v>1E-3</c:v>
                </c:pt>
                <c:pt idx="7">
                  <c:v>1E-3</c:v>
                </c:pt>
                <c:pt idx="8">
                  <c:v>1E-3</c:v>
                </c:pt>
                <c:pt idx="9">
                  <c:v>1E-3</c:v>
                </c:pt>
                <c:pt idx="10">
                  <c:v>1E-3</c:v>
                </c:pt>
                <c:pt idx="11">
                  <c:v>1E-3</c:v>
                </c:pt>
              </c:numCache>
            </c:numRef>
          </c:val>
          <c:extLst>
            <c:ext xmlns:c16="http://schemas.microsoft.com/office/drawing/2014/chart" uri="{C3380CC4-5D6E-409C-BE32-E72D297353CC}">
              <c16:uniqueId val="{00000005-DD1F-4D32-A1C5-75F223081F1C}"/>
            </c:ext>
          </c:extLst>
        </c:ser>
        <c:ser>
          <c:idx val="4"/>
          <c:order val="6"/>
          <c:tx>
            <c:v>se_bottomhalf</c:v>
          </c:tx>
          <c:spPr>
            <a:solidFill>
              <a:srgbClr val="009797">
                <a:alpha val="25000"/>
              </a:srgbClr>
            </a:solidFill>
            <a:ln w="3175">
              <a:noFill/>
            </a:ln>
            <a:effectLst/>
          </c:spPr>
          <c:invertIfNegative val="0"/>
          <c:val>
            <c:numRef>
              <c:f>(Sheet2!$K$2:$K$5,Sheet2!$K$7:$K$14)</c:f>
              <c:numCache>
                <c:formatCode>General</c:formatCode>
                <c:ptCount val="12"/>
                <c:pt idx="0">
                  <c:v>0.16</c:v>
                </c:pt>
                <c:pt idx="1">
                  <c:v>0.21</c:v>
                </c:pt>
                <c:pt idx="2">
                  <c:v>0.08</c:v>
                </c:pt>
                <c:pt idx="3">
                  <c:v>0.46</c:v>
                </c:pt>
                <c:pt idx="4">
                  <c:v>0.56000000000000005</c:v>
                </c:pt>
                <c:pt idx="5">
                  <c:v>1.1599999999999999</c:v>
                </c:pt>
                <c:pt idx="6">
                  <c:v>0.71</c:v>
                </c:pt>
                <c:pt idx="7">
                  <c:v>0.66</c:v>
                </c:pt>
                <c:pt idx="8">
                  <c:v>3.64</c:v>
                </c:pt>
                <c:pt idx="9">
                  <c:v>1.24</c:v>
                </c:pt>
                <c:pt idx="10">
                  <c:v>2.86</c:v>
                </c:pt>
                <c:pt idx="11">
                  <c:v>0.69</c:v>
                </c:pt>
              </c:numCache>
            </c:numRef>
          </c:val>
          <c:extLst>
            <c:ext xmlns:c16="http://schemas.microsoft.com/office/drawing/2014/chart" uri="{C3380CC4-5D6E-409C-BE32-E72D297353CC}">
              <c16:uniqueId val="{00000006-DD1F-4D32-A1C5-75F223081F1C}"/>
            </c:ext>
          </c:extLst>
        </c:ser>
        <c:dLbls>
          <c:showLegendKey val="0"/>
          <c:showVal val="0"/>
          <c:showCatName val="0"/>
          <c:showSerName val="0"/>
          <c:showPercent val="0"/>
          <c:showBubbleSize val="0"/>
        </c:dLbls>
        <c:gapWidth val="30"/>
        <c:overlap val="100"/>
        <c:axId val="959710880"/>
        <c:axId val="959501632"/>
      </c:barChart>
      <c:catAx>
        <c:axId val="959483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0001728"/>
        <c:crosses val="autoZero"/>
        <c:auto val="1"/>
        <c:lblAlgn val="r"/>
        <c:lblOffset val="100"/>
        <c:noMultiLvlLbl val="0"/>
      </c:catAx>
      <c:valAx>
        <c:axId val="9600017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59483280"/>
        <c:crosses val="autoZero"/>
        <c:crossBetween val="between"/>
        <c:majorUnit val="10"/>
      </c:valAx>
      <c:valAx>
        <c:axId val="959501632"/>
        <c:scaling>
          <c:orientation val="minMax"/>
        </c:scaling>
        <c:delete val="0"/>
        <c:axPos val="t"/>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59710880"/>
        <c:crosses val="max"/>
        <c:crossBetween val="between"/>
        <c:majorUnit val="10"/>
      </c:valAx>
      <c:catAx>
        <c:axId val="959710880"/>
        <c:scaling>
          <c:orientation val="minMax"/>
        </c:scaling>
        <c:delete val="1"/>
        <c:axPos val="l"/>
        <c:numFmt formatCode="General" sourceLinked="1"/>
        <c:majorTickMark val="out"/>
        <c:minorTickMark val="none"/>
        <c:tickLblPos val="nextTo"/>
        <c:crossAx val="959501632"/>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3"/>
          <c:order val="3"/>
          <c:tx>
            <c:strRef>
              <c:f>Sheet2!$R$1</c:f>
              <c:strCache>
                <c:ptCount val="1"/>
                <c:pt idx="0">
                  <c:v>t3Weighted Mean</c:v>
                </c:pt>
              </c:strCache>
            </c:strRef>
          </c:tx>
          <c:spPr>
            <a:solidFill>
              <a:schemeClr val="accent2">
                <a:lumMod val="75000"/>
                <a:alpha val="0"/>
              </a:schemeClr>
            </a:solidFill>
            <a:ln>
              <a:noFill/>
            </a:ln>
            <a:effectLst/>
          </c:spPr>
          <c:invertIfNegative val="0"/>
          <c:errBars>
            <c:errBarType val="both"/>
            <c:errValType val="cust"/>
            <c:noEndCap val="0"/>
            <c:plus>
              <c:numRef>
                <c:f>Sheet2!$S$18:$S$19</c:f>
                <c:numCache>
                  <c:formatCode>General</c:formatCode>
                  <c:ptCount val="2"/>
                  <c:pt idx="0">
                    <c:v>4.29</c:v>
                  </c:pt>
                  <c:pt idx="1">
                    <c:v>15.85</c:v>
                  </c:pt>
                </c:numCache>
              </c:numRef>
            </c:plus>
            <c:minus>
              <c:numRef>
                <c:f>Sheet2!$S$18:$S$19</c:f>
                <c:numCache>
                  <c:formatCode>General</c:formatCode>
                  <c:ptCount val="2"/>
                  <c:pt idx="0">
                    <c:v>4.29</c:v>
                  </c:pt>
                  <c:pt idx="1">
                    <c:v>15.85</c:v>
                  </c:pt>
                </c:numCache>
              </c:numRef>
            </c:minus>
            <c:spPr>
              <a:noFill/>
              <a:ln w="9525" cap="flat" cmpd="sng" algn="ctr">
                <a:solidFill>
                  <a:srgbClr val="009797">
                    <a:alpha val="0"/>
                  </a:srgbClr>
                </a:solidFill>
                <a:round/>
              </a:ln>
              <a:effectLst/>
            </c:spPr>
          </c:errBars>
          <c:cat>
            <c:strRef>
              <c:f>Sheet2!$B$18:$B$19</c:f>
              <c:strCache>
                <c:ptCount val="2"/>
                <c:pt idx="0">
                  <c:v>TOTAL PAID</c:v>
                </c:pt>
                <c:pt idx="1">
                  <c:v>HHLD REPORTED TOTAL CHARGE</c:v>
                </c:pt>
              </c:strCache>
            </c:strRef>
          </c:cat>
          <c:val>
            <c:numRef>
              <c:f>Sheet2!$R$18:$R$19</c:f>
              <c:numCache>
                <c:formatCode>General</c:formatCode>
                <c:ptCount val="2"/>
                <c:pt idx="0">
                  <c:v>220.67</c:v>
                </c:pt>
                <c:pt idx="1">
                  <c:v>539.79999999999995</c:v>
                </c:pt>
              </c:numCache>
            </c:numRef>
          </c:val>
          <c:extLst>
            <c:ext xmlns:c16="http://schemas.microsoft.com/office/drawing/2014/chart" uri="{C3380CC4-5D6E-409C-BE32-E72D297353CC}">
              <c16:uniqueId val="{00000000-95EB-4B66-90A9-7140925F890B}"/>
            </c:ext>
          </c:extLst>
        </c:ser>
        <c:ser>
          <c:idx val="2"/>
          <c:order val="5"/>
          <c:tx>
            <c:strRef>
              <c:f>Sheet2!$P$1</c:f>
              <c:strCache>
                <c:ptCount val="1"/>
                <c:pt idx="0">
                  <c:v>t2Weighted Mean</c:v>
                </c:pt>
              </c:strCache>
            </c:strRef>
          </c:tx>
          <c:spPr>
            <a:solidFill>
              <a:schemeClr val="accent2">
                <a:lumMod val="60000"/>
                <a:lumOff val="40000"/>
              </a:schemeClr>
            </a:solidFill>
            <a:ln>
              <a:noFill/>
            </a:ln>
            <a:effectLst/>
          </c:spPr>
          <c:invertIfNegative val="0"/>
          <c:errBars>
            <c:errBarType val="both"/>
            <c:errValType val="cust"/>
            <c:noEndCap val="0"/>
            <c:plus>
              <c:numRef>
                <c:f>Sheet2!$Q$18:$Q$19</c:f>
                <c:numCache>
                  <c:formatCode>General</c:formatCode>
                  <c:ptCount val="2"/>
                  <c:pt idx="0">
                    <c:v>4.34</c:v>
                  </c:pt>
                  <c:pt idx="1">
                    <c:v>15.85</c:v>
                  </c:pt>
                </c:numCache>
              </c:numRef>
            </c:plus>
            <c:minus>
              <c:numRef>
                <c:f>Sheet2!$Q$18:$Q$19</c:f>
                <c:numCache>
                  <c:formatCode>General</c:formatCode>
                  <c:ptCount val="2"/>
                  <c:pt idx="0">
                    <c:v>4.34</c:v>
                  </c:pt>
                  <c:pt idx="1">
                    <c:v>15.85</c:v>
                  </c:pt>
                </c:numCache>
              </c:numRef>
            </c:minus>
            <c:spPr>
              <a:noFill/>
              <a:ln w="9525" cap="flat" cmpd="sng" algn="ctr">
                <a:solidFill>
                  <a:schemeClr val="tx1">
                    <a:lumMod val="65000"/>
                    <a:lumOff val="35000"/>
                  </a:schemeClr>
                </a:solidFill>
                <a:round/>
              </a:ln>
              <a:effectLst/>
            </c:spPr>
          </c:errBars>
          <c:cat>
            <c:strRef>
              <c:f>Sheet2!$B$18:$B$19</c:f>
              <c:strCache>
                <c:ptCount val="2"/>
                <c:pt idx="0">
                  <c:v>TOTAL PAID</c:v>
                </c:pt>
                <c:pt idx="1">
                  <c:v>HHLD REPORTED TOTAL CHARGE</c:v>
                </c:pt>
              </c:strCache>
            </c:strRef>
          </c:cat>
          <c:val>
            <c:numRef>
              <c:f>Sheet2!$P$18:$P$19</c:f>
              <c:numCache>
                <c:formatCode>General</c:formatCode>
                <c:ptCount val="2"/>
                <c:pt idx="0">
                  <c:v>220.14</c:v>
                </c:pt>
                <c:pt idx="1">
                  <c:v>537.76</c:v>
                </c:pt>
              </c:numCache>
            </c:numRef>
          </c:val>
          <c:extLst>
            <c:ext xmlns:c16="http://schemas.microsoft.com/office/drawing/2014/chart" uri="{C3380CC4-5D6E-409C-BE32-E72D297353CC}">
              <c16:uniqueId val="{00000001-95EB-4B66-90A9-7140925F890B}"/>
            </c:ext>
          </c:extLst>
        </c:ser>
        <c:ser>
          <c:idx val="1"/>
          <c:order val="6"/>
          <c:tx>
            <c:strRef>
              <c:f>Sheet2!$N$1</c:f>
              <c:strCache>
                <c:ptCount val="1"/>
                <c:pt idx="0">
                  <c:v>t1Weighted Mean</c:v>
                </c:pt>
              </c:strCache>
            </c:strRef>
          </c:tx>
          <c:spPr>
            <a:solidFill>
              <a:srgbClr val="FBD9C2"/>
            </a:solidFill>
            <a:ln>
              <a:noFill/>
            </a:ln>
            <a:effectLst/>
          </c:spPr>
          <c:invertIfNegative val="0"/>
          <c:errBars>
            <c:errBarType val="both"/>
            <c:errValType val="cust"/>
            <c:noEndCap val="0"/>
            <c:plus>
              <c:numRef>
                <c:f>Sheet2!$O$18:$O$19</c:f>
                <c:numCache>
                  <c:formatCode>General</c:formatCode>
                  <c:ptCount val="2"/>
                  <c:pt idx="0">
                    <c:v>4.3599999999999977</c:v>
                  </c:pt>
                  <c:pt idx="1">
                    <c:v>15.85</c:v>
                  </c:pt>
                </c:numCache>
              </c:numRef>
            </c:plus>
            <c:minus>
              <c:numRef>
                <c:f>Sheet2!$O$18:$O$19</c:f>
                <c:numCache>
                  <c:formatCode>General</c:formatCode>
                  <c:ptCount val="2"/>
                  <c:pt idx="0">
                    <c:v>4.3599999999999977</c:v>
                  </c:pt>
                  <c:pt idx="1">
                    <c:v>15.85</c:v>
                  </c:pt>
                </c:numCache>
              </c:numRef>
            </c:minus>
            <c:spPr>
              <a:noFill/>
              <a:ln w="9525" cap="flat" cmpd="sng" algn="ctr">
                <a:solidFill>
                  <a:schemeClr val="tx1">
                    <a:lumMod val="65000"/>
                    <a:lumOff val="35000"/>
                  </a:schemeClr>
                </a:solidFill>
                <a:round/>
              </a:ln>
              <a:effectLst/>
            </c:spPr>
          </c:errBars>
          <c:cat>
            <c:strRef>
              <c:f>Sheet2!$B$18:$B$19</c:f>
              <c:strCache>
                <c:ptCount val="2"/>
                <c:pt idx="0">
                  <c:v>TOTAL PAID</c:v>
                </c:pt>
                <c:pt idx="1">
                  <c:v>HHLD REPORTED TOTAL CHARGE</c:v>
                </c:pt>
              </c:strCache>
            </c:strRef>
          </c:cat>
          <c:val>
            <c:numRef>
              <c:f>Sheet2!$N$18:$N$19</c:f>
              <c:numCache>
                <c:formatCode>General</c:formatCode>
                <c:ptCount val="2"/>
                <c:pt idx="0">
                  <c:v>219.27</c:v>
                </c:pt>
                <c:pt idx="1">
                  <c:v>537.76</c:v>
                </c:pt>
              </c:numCache>
            </c:numRef>
          </c:val>
          <c:extLst>
            <c:ext xmlns:c16="http://schemas.microsoft.com/office/drawing/2014/chart" uri="{C3380CC4-5D6E-409C-BE32-E72D297353CC}">
              <c16:uniqueId val="{00000002-95EB-4B66-90A9-7140925F890B}"/>
            </c:ext>
          </c:extLst>
        </c:ser>
        <c:dLbls>
          <c:showLegendKey val="0"/>
          <c:showVal val="0"/>
          <c:showCatName val="0"/>
          <c:showSerName val="0"/>
          <c:showPercent val="0"/>
          <c:showBubbleSize val="0"/>
        </c:dLbls>
        <c:gapWidth val="182"/>
        <c:axId val="-330791248"/>
        <c:axId val="-330786336"/>
      </c:barChart>
      <c:barChart>
        <c:barDir val="bar"/>
        <c:grouping val="stacked"/>
        <c:varyColors val="0"/>
        <c:ser>
          <c:idx val="0"/>
          <c:order val="0"/>
          <c:tx>
            <c:v>2012WeightMeanSELow</c:v>
          </c:tx>
          <c:spPr>
            <a:solidFill>
              <a:srgbClr val="009797">
                <a:alpha val="0"/>
              </a:srgbClr>
            </a:solidFill>
            <a:ln>
              <a:noFill/>
            </a:ln>
            <a:effectLst/>
          </c:spPr>
          <c:invertIfNegative val="0"/>
          <c:cat>
            <c:strRef>
              <c:f>Sheet2!$B$2:$B$14</c:f>
              <c:strCache>
                <c:ptCount val="13"/>
                <c:pt idx="0">
                  <c:v>   OTHER PUBLIC      </c:v>
                </c:pt>
                <c:pt idx="1">
                  <c:v>   STATE &amp; LOCAL GOV</c:v>
                </c:pt>
                <c:pt idx="2">
                  <c:v>   OTHER FEDERAL  </c:v>
                </c:pt>
                <c:pt idx="3">
                  <c:v>   TRICARE        </c:v>
                </c:pt>
                <c:pt idx="4">
                  <c:v>   OTHER PAYMENTS</c:v>
                </c:pt>
                <c:pt idx="5">
                  <c:v>   OTHER INSURANCE   </c:v>
                </c:pt>
                <c:pt idx="6">
                  <c:v>   OTHER PRIVATE     </c:v>
                </c:pt>
                <c:pt idx="7">
                  <c:v>   WORKERS COMP     </c:v>
                </c:pt>
                <c:pt idx="8">
                  <c:v>    VETERANS/CHAMPVA </c:v>
                </c:pt>
                <c:pt idx="9">
                  <c:v>   PRIVATE INSURANCE</c:v>
                </c:pt>
                <c:pt idx="10">
                  <c:v>   MEDICAID         </c:v>
                </c:pt>
                <c:pt idx="11">
                  <c:v>   MEDICARE        </c:v>
                </c:pt>
                <c:pt idx="12">
                  <c:v>   FAMILY          </c:v>
                </c:pt>
              </c:strCache>
            </c:strRef>
          </c:cat>
          <c:val>
            <c:numRef>
              <c:f>Sheet2!$E$18:$E$19</c:f>
              <c:numCache>
                <c:formatCode>General</c:formatCode>
                <c:ptCount val="2"/>
                <c:pt idx="0">
                  <c:v>215.03</c:v>
                </c:pt>
                <c:pt idx="1">
                  <c:v>525.5</c:v>
                </c:pt>
              </c:numCache>
            </c:numRef>
          </c:val>
          <c:extLst>
            <c:ext xmlns:c16="http://schemas.microsoft.com/office/drawing/2014/chart" uri="{C3380CC4-5D6E-409C-BE32-E72D297353CC}">
              <c16:uniqueId val="{00000003-95EB-4B66-90A9-7140925F890B}"/>
            </c:ext>
          </c:extLst>
        </c:ser>
        <c:ser>
          <c:idx val="6"/>
          <c:order val="1"/>
          <c:tx>
            <c:v>setophalf</c:v>
          </c:tx>
          <c:spPr>
            <a:solidFill>
              <a:srgbClr val="009797">
                <a:alpha val="25000"/>
              </a:srgbClr>
            </a:solidFill>
            <a:ln>
              <a:noFill/>
            </a:ln>
            <a:effectLst/>
          </c:spPr>
          <c:invertIfNegative val="0"/>
          <c:val>
            <c:numRef>
              <c:f>Sheet2!$L$18:$L$19</c:f>
              <c:numCache>
                <c:formatCode>General</c:formatCode>
                <c:ptCount val="2"/>
                <c:pt idx="0">
                  <c:v>4.43</c:v>
                </c:pt>
                <c:pt idx="1">
                  <c:v>15.86</c:v>
                </c:pt>
              </c:numCache>
            </c:numRef>
          </c:val>
          <c:extLst>
            <c:ext xmlns:c16="http://schemas.microsoft.com/office/drawing/2014/chart" uri="{C3380CC4-5D6E-409C-BE32-E72D297353CC}">
              <c16:uniqueId val="{00000004-95EB-4B66-90A9-7140925F890B}"/>
            </c:ext>
          </c:extLst>
        </c:ser>
        <c:ser>
          <c:idx val="5"/>
          <c:order val="2"/>
          <c:tx>
            <c:v>midline</c:v>
          </c:tx>
          <c:spPr>
            <a:solidFill>
              <a:srgbClr val="009797"/>
            </a:solidFill>
            <a:ln>
              <a:solidFill>
                <a:srgbClr val="009797"/>
              </a:solidFill>
            </a:ln>
            <a:effectLst/>
          </c:spPr>
          <c:invertIfNegative val="0"/>
          <c:val>
            <c:numRef>
              <c:f>Sheet2!$J$18:$J$19</c:f>
              <c:numCache>
                <c:formatCode>General</c:formatCode>
                <c:ptCount val="2"/>
                <c:pt idx="0">
                  <c:v>1E-3</c:v>
                </c:pt>
                <c:pt idx="1">
                  <c:v>1E-3</c:v>
                </c:pt>
              </c:numCache>
            </c:numRef>
          </c:val>
          <c:extLst>
            <c:ext xmlns:c16="http://schemas.microsoft.com/office/drawing/2014/chart" uri="{C3380CC4-5D6E-409C-BE32-E72D297353CC}">
              <c16:uniqueId val="{00000005-95EB-4B66-90A9-7140925F890B}"/>
            </c:ext>
          </c:extLst>
        </c:ser>
        <c:ser>
          <c:idx val="4"/>
          <c:order val="4"/>
          <c:tx>
            <c:v>se_bottomhalf</c:v>
          </c:tx>
          <c:spPr>
            <a:solidFill>
              <a:srgbClr val="009797">
                <a:alpha val="25000"/>
              </a:srgbClr>
            </a:solidFill>
            <a:ln>
              <a:noFill/>
            </a:ln>
            <a:effectLst/>
          </c:spPr>
          <c:invertIfNegative val="0"/>
          <c:val>
            <c:numRef>
              <c:f>Sheet2!$K$18:$K$19</c:f>
              <c:numCache>
                <c:formatCode>General</c:formatCode>
                <c:ptCount val="2"/>
                <c:pt idx="0">
                  <c:v>4.43</c:v>
                </c:pt>
                <c:pt idx="1">
                  <c:v>15.86</c:v>
                </c:pt>
              </c:numCache>
            </c:numRef>
          </c:val>
          <c:extLst>
            <c:ext xmlns:c16="http://schemas.microsoft.com/office/drawing/2014/chart" uri="{C3380CC4-5D6E-409C-BE32-E72D297353CC}">
              <c16:uniqueId val="{00000006-95EB-4B66-90A9-7140925F890B}"/>
            </c:ext>
          </c:extLst>
        </c:ser>
        <c:dLbls>
          <c:showLegendKey val="0"/>
          <c:showVal val="0"/>
          <c:showCatName val="0"/>
          <c:showSerName val="0"/>
          <c:showPercent val="0"/>
          <c:showBubbleSize val="0"/>
        </c:dLbls>
        <c:gapWidth val="30"/>
        <c:overlap val="100"/>
        <c:axId val="-330777216"/>
        <c:axId val="-330781648"/>
      </c:barChart>
      <c:catAx>
        <c:axId val="-3307912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0786336"/>
        <c:crosses val="autoZero"/>
        <c:auto val="1"/>
        <c:lblAlgn val="r"/>
        <c:lblOffset val="100"/>
        <c:noMultiLvlLbl val="0"/>
      </c:catAx>
      <c:valAx>
        <c:axId val="-3307863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0791248"/>
        <c:crosses val="autoZero"/>
        <c:crossBetween val="between"/>
        <c:majorUnit val="50"/>
      </c:valAx>
      <c:valAx>
        <c:axId val="-330781648"/>
        <c:scaling>
          <c:orientation val="minMax"/>
        </c:scaling>
        <c:delete val="0"/>
        <c:axPos val="t"/>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0777216"/>
        <c:crosses val="max"/>
        <c:crossBetween val="between"/>
        <c:majorUnit val="50"/>
      </c:valAx>
      <c:catAx>
        <c:axId val="-330777216"/>
        <c:scaling>
          <c:orientation val="minMax"/>
        </c:scaling>
        <c:delete val="1"/>
        <c:axPos val="l"/>
        <c:numFmt formatCode="General" sourceLinked="1"/>
        <c:majorTickMark val="out"/>
        <c:minorTickMark val="none"/>
        <c:tickLblPos val="nextTo"/>
        <c:crossAx val="-33078164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468391071760096E-2"/>
          <c:y val="0.187679201650293"/>
          <c:w val="0.90678894180605296"/>
          <c:h val="0.72520789650871698"/>
        </c:manualLayout>
      </c:layout>
      <c:barChart>
        <c:barDir val="bar"/>
        <c:grouping val="clustered"/>
        <c:varyColors val="0"/>
        <c:ser>
          <c:idx val="3"/>
          <c:order val="0"/>
          <c:tx>
            <c:strRef>
              <c:f>Sheet2!$R$1</c:f>
              <c:strCache>
                <c:ptCount val="1"/>
                <c:pt idx="0">
                  <c:v>t3Weighted Mean</c:v>
                </c:pt>
              </c:strCache>
            </c:strRef>
          </c:tx>
          <c:spPr>
            <a:solidFill>
              <a:schemeClr val="accent2">
                <a:lumMod val="75000"/>
              </a:schemeClr>
            </a:solidFill>
            <a:ln>
              <a:noFill/>
            </a:ln>
            <a:effectLst/>
          </c:spPr>
          <c:invertIfNegative val="0"/>
          <c:errBars>
            <c:errBarType val="both"/>
            <c:errValType val="cust"/>
            <c:noEndCap val="0"/>
            <c:plus>
              <c:numRef>
                <c:f>(Sheet2!$S$2:$S$5,Sheet2!$S$7:$S$14)</c:f>
                <c:numCache>
                  <c:formatCode>General</c:formatCode>
                  <c:ptCount val="12"/>
                  <c:pt idx="0">
                    <c:v>0.05</c:v>
                  </c:pt>
                  <c:pt idx="1">
                    <c:v>0.15</c:v>
                  </c:pt>
                  <c:pt idx="2">
                    <c:v>0.02</c:v>
                  </c:pt>
                  <c:pt idx="3">
                    <c:v>0.41</c:v>
                  </c:pt>
                  <c:pt idx="4">
                    <c:v>0.57999999999999996</c:v>
                  </c:pt>
                  <c:pt idx="5">
                    <c:v>0.87</c:v>
                  </c:pt>
                  <c:pt idx="6">
                    <c:v>0.3</c:v>
                  </c:pt>
                  <c:pt idx="7">
                    <c:v>0.42</c:v>
                  </c:pt>
                  <c:pt idx="8">
                    <c:v>3.62</c:v>
                  </c:pt>
                  <c:pt idx="9">
                    <c:v>1.24</c:v>
                  </c:pt>
                  <c:pt idx="10">
                    <c:v>2.72</c:v>
                  </c:pt>
                  <c:pt idx="11">
                    <c:v>0.65</c:v>
                  </c:pt>
                </c:numCache>
              </c:numRef>
            </c:plus>
            <c:minus>
              <c:numRef>
                <c:f>(Sheet2!$S$2:$S$5,Sheet2!$S$7:$S$14)</c:f>
                <c:numCache>
                  <c:formatCode>General</c:formatCode>
                  <c:ptCount val="12"/>
                  <c:pt idx="0">
                    <c:v>0.05</c:v>
                  </c:pt>
                  <c:pt idx="1">
                    <c:v>0.15</c:v>
                  </c:pt>
                  <c:pt idx="2">
                    <c:v>0.02</c:v>
                  </c:pt>
                  <c:pt idx="3">
                    <c:v>0.41</c:v>
                  </c:pt>
                  <c:pt idx="4">
                    <c:v>0.57999999999999996</c:v>
                  </c:pt>
                  <c:pt idx="5">
                    <c:v>0.87</c:v>
                  </c:pt>
                  <c:pt idx="6">
                    <c:v>0.3</c:v>
                  </c:pt>
                  <c:pt idx="7">
                    <c:v>0.42</c:v>
                  </c:pt>
                  <c:pt idx="8">
                    <c:v>3.62</c:v>
                  </c:pt>
                  <c:pt idx="9">
                    <c:v>1.24</c:v>
                  </c:pt>
                  <c:pt idx="10">
                    <c:v>2.72</c:v>
                  </c:pt>
                  <c:pt idx="11">
                    <c:v>0.65</c:v>
                  </c:pt>
                </c:numCache>
              </c:numRef>
            </c:minus>
            <c:spPr>
              <a:noFill/>
              <a:ln w="9525" cap="flat" cmpd="sng" algn="ctr">
                <a:solidFill>
                  <a:schemeClr val="tx1">
                    <a:lumMod val="65000"/>
                    <a:lumOff val="3500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(Sheet2!$R$2:$R$5,Sheet2!$R$7:$R$14)</c:f>
              <c:numCache>
                <c:formatCode>General</c:formatCode>
                <c:ptCount val="12"/>
                <c:pt idx="0">
                  <c:v>0.3</c:v>
                </c:pt>
                <c:pt idx="1">
                  <c:v>1.45</c:v>
                </c:pt>
                <c:pt idx="2">
                  <c:v>0.13</c:v>
                </c:pt>
                <c:pt idx="3">
                  <c:v>2.8</c:v>
                </c:pt>
                <c:pt idx="4">
                  <c:v>4.34</c:v>
                </c:pt>
                <c:pt idx="5">
                  <c:v>5.1899999999999986</c:v>
                </c:pt>
                <c:pt idx="6">
                  <c:v>2.76</c:v>
                </c:pt>
                <c:pt idx="7">
                  <c:v>4.47</c:v>
                </c:pt>
                <c:pt idx="8">
                  <c:v>106.52</c:v>
                </c:pt>
                <c:pt idx="9">
                  <c:v>16.59</c:v>
                </c:pt>
                <c:pt idx="10">
                  <c:v>49.92</c:v>
                </c:pt>
                <c:pt idx="11">
                  <c:v>26.21</c:v>
                </c:pt>
              </c:numCache>
            </c:numRef>
          </c:val>
          <c:extLst>
            <c:ext xmlns:c16="http://schemas.microsoft.com/office/drawing/2014/chart" uri="{C3380CC4-5D6E-409C-BE32-E72D297353CC}">
              <c16:uniqueId val="{00000000-8E4A-4AEE-9DD3-E12E8A88BE72}"/>
            </c:ext>
          </c:extLst>
        </c:ser>
        <c:ser>
          <c:idx val="2"/>
          <c:order val="1"/>
          <c:tx>
            <c:strRef>
              <c:f>Sheet2!$P$1</c:f>
              <c:strCache>
                <c:ptCount val="1"/>
                <c:pt idx="0">
                  <c:v>t2Weighted Mean</c:v>
                </c:pt>
              </c:strCache>
            </c:strRef>
          </c:tx>
          <c:spPr>
            <a:solidFill>
              <a:schemeClr val="accent2">
                <a:lumMod val="60000"/>
                <a:lumOff val="40000"/>
              </a:schemeClr>
            </a:solidFill>
            <a:ln>
              <a:noFill/>
            </a:ln>
            <a:effectLst/>
          </c:spPr>
          <c:invertIfNegative val="0"/>
          <c:errBars>
            <c:errBarType val="both"/>
            <c:errValType val="cust"/>
            <c:noEndCap val="0"/>
            <c:plus>
              <c:numLit>
                <c:formatCode>General</c:formatCode>
                <c:ptCount val="1"/>
                <c:pt idx="0">
                  <c:v>1</c:v>
                </c:pt>
              </c:numLit>
            </c:plus>
            <c:minus>
              <c:numRef>
                <c:f>(Sheet2!$Q$2:$Q$5,Sheet2!$Q$7:$Q$14)</c:f>
                <c:numCache>
                  <c:formatCode>General</c:formatCode>
                  <c:ptCount val="12"/>
                  <c:pt idx="0">
                    <c:v>0.06</c:v>
                  </c:pt>
                  <c:pt idx="1">
                    <c:v>0.15</c:v>
                  </c:pt>
                  <c:pt idx="2">
                    <c:v>0.01</c:v>
                  </c:pt>
                  <c:pt idx="3">
                    <c:v>0.39</c:v>
                  </c:pt>
                  <c:pt idx="4">
                    <c:v>0.56999999999999995</c:v>
                  </c:pt>
                  <c:pt idx="5">
                    <c:v>0.86</c:v>
                  </c:pt>
                  <c:pt idx="6">
                    <c:v>0.28999999999999998</c:v>
                  </c:pt>
                  <c:pt idx="7">
                    <c:v>0.36</c:v>
                  </c:pt>
                  <c:pt idx="8">
                    <c:v>3.63</c:v>
                  </c:pt>
                  <c:pt idx="9">
                    <c:v>1.25</c:v>
                  </c:pt>
                  <c:pt idx="10">
                    <c:v>2.65</c:v>
                  </c:pt>
                  <c:pt idx="11">
                    <c:v>0.69</c:v>
                  </c:pt>
                </c:numCache>
              </c:numRef>
            </c:minus>
            <c:spPr>
              <a:noFill/>
              <a:ln w="9525" cap="flat" cmpd="sng" algn="ctr">
                <a:solidFill>
                  <a:schemeClr val="tx1">
                    <a:lumMod val="65000"/>
                    <a:lumOff val="3500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(Sheet2!$P$2:$P$5,Sheet2!$P$7:$P$14)</c:f>
              <c:numCache>
                <c:formatCode>General</c:formatCode>
                <c:ptCount val="12"/>
                <c:pt idx="0">
                  <c:v>0.25</c:v>
                </c:pt>
                <c:pt idx="1">
                  <c:v>1.31</c:v>
                </c:pt>
                <c:pt idx="2">
                  <c:v>0.03</c:v>
                </c:pt>
                <c:pt idx="3">
                  <c:v>2.15</c:v>
                </c:pt>
                <c:pt idx="4">
                  <c:v>3.89</c:v>
                </c:pt>
                <c:pt idx="5">
                  <c:v>5.1899999999999986</c:v>
                </c:pt>
                <c:pt idx="6">
                  <c:v>2.08</c:v>
                </c:pt>
                <c:pt idx="7">
                  <c:v>3.86</c:v>
                </c:pt>
                <c:pt idx="8">
                  <c:v>104.74</c:v>
                </c:pt>
                <c:pt idx="9">
                  <c:v>16.43</c:v>
                </c:pt>
                <c:pt idx="10">
                  <c:v>49.09</c:v>
                </c:pt>
                <c:pt idx="11">
                  <c:v>31.12</c:v>
                </c:pt>
              </c:numCache>
            </c:numRef>
          </c:val>
          <c:extLst>
            <c:ext xmlns:c16="http://schemas.microsoft.com/office/drawing/2014/chart" uri="{C3380CC4-5D6E-409C-BE32-E72D297353CC}">
              <c16:uniqueId val="{00000001-8E4A-4AEE-9DD3-E12E8A88BE72}"/>
            </c:ext>
          </c:extLst>
        </c:ser>
        <c:ser>
          <c:idx val="1"/>
          <c:order val="2"/>
          <c:tx>
            <c:strRef>
              <c:f>Sheet2!$N$1</c:f>
              <c:strCache>
                <c:ptCount val="1"/>
                <c:pt idx="0">
                  <c:v>t1Weighted Mean</c:v>
                </c:pt>
              </c:strCache>
            </c:strRef>
          </c:tx>
          <c:spPr>
            <a:solidFill>
              <a:srgbClr val="FBD9C2"/>
            </a:solidFill>
            <a:ln>
              <a:noFill/>
            </a:ln>
            <a:effectLst/>
          </c:spPr>
          <c:invertIfNegative val="0"/>
          <c:errBars>
            <c:errBarType val="both"/>
            <c:errValType val="cust"/>
            <c:noEndCap val="0"/>
            <c:plus>
              <c:numRef>
                <c:f>(Sheet2!$O$2:$O$5,Sheet2!$O$7:$O$14)</c:f>
                <c:numCache>
                  <c:formatCode>General</c:formatCode>
                  <c:ptCount val="12"/>
                  <c:pt idx="0">
                    <c:v>0.06</c:v>
                  </c:pt>
                  <c:pt idx="1">
                    <c:v>0.15</c:v>
                  </c:pt>
                  <c:pt idx="2">
                    <c:v>0.01</c:v>
                  </c:pt>
                  <c:pt idx="3">
                    <c:v>0.39</c:v>
                  </c:pt>
                  <c:pt idx="4">
                    <c:v>0.56999999999999995</c:v>
                  </c:pt>
                  <c:pt idx="5">
                    <c:v>0.87</c:v>
                  </c:pt>
                  <c:pt idx="6">
                    <c:v>0.21</c:v>
                  </c:pt>
                  <c:pt idx="7">
                    <c:v>0.43</c:v>
                  </c:pt>
                  <c:pt idx="8">
                    <c:v>3.63</c:v>
                  </c:pt>
                  <c:pt idx="9">
                    <c:v>1.25</c:v>
                  </c:pt>
                  <c:pt idx="10">
                    <c:v>2.65</c:v>
                  </c:pt>
                  <c:pt idx="11">
                    <c:v>0.73</c:v>
                  </c:pt>
                </c:numCache>
              </c:numRef>
            </c:plus>
            <c:minus>
              <c:numRef>
                <c:f>(Sheet2!$O$2:$O$5,Sheet2!$O$7:$O$14)</c:f>
                <c:numCache>
                  <c:formatCode>General</c:formatCode>
                  <c:ptCount val="12"/>
                  <c:pt idx="0">
                    <c:v>0.06</c:v>
                  </c:pt>
                  <c:pt idx="1">
                    <c:v>0.15</c:v>
                  </c:pt>
                  <c:pt idx="2">
                    <c:v>0.01</c:v>
                  </c:pt>
                  <c:pt idx="3">
                    <c:v>0.39</c:v>
                  </c:pt>
                  <c:pt idx="4">
                    <c:v>0.56999999999999995</c:v>
                  </c:pt>
                  <c:pt idx="5">
                    <c:v>0.87</c:v>
                  </c:pt>
                  <c:pt idx="6">
                    <c:v>0.21</c:v>
                  </c:pt>
                  <c:pt idx="7">
                    <c:v>0.43</c:v>
                  </c:pt>
                  <c:pt idx="8">
                    <c:v>3.63</c:v>
                  </c:pt>
                  <c:pt idx="9">
                    <c:v>1.25</c:v>
                  </c:pt>
                  <c:pt idx="10">
                    <c:v>2.65</c:v>
                  </c:pt>
                  <c:pt idx="11">
                    <c:v>0.73</c:v>
                  </c:pt>
                </c:numCache>
              </c:numRef>
            </c:minus>
            <c:spPr>
              <a:noFill/>
              <a:ln w="9525" cap="flat" cmpd="sng" algn="ctr">
                <a:solidFill>
                  <a:schemeClr val="tx1">
                    <a:lumMod val="65000"/>
                    <a:lumOff val="35000"/>
                  </a:schemeClr>
                </a:solidFill>
                <a:round/>
              </a:ln>
              <a:effectLst/>
            </c:spPr>
          </c:errBars>
          <c:cat>
            <c:strRef>
              <c:f>(Sheet2!$B$2:$B$5,Sheet2!$B$7:$B$14)</c:f>
              <c:strCache>
                <c:ptCount val="12"/>
                <c:pt idx="0">
                  <c:v>   OTHER PUBLIC      </c:v>
                </c:pt>
                <c:pt idx="1">
                  <c:v>   STATE &amp; LOCAL GOV</c:v>
                </c:pt>
                <c:pt idx="2">
                  <c:v>   OTHER FEDERAL  </c:v>
                </c:pt>
                <c:pt idx="3">
                  <c:v>   TRICARE        </c:v>
                </c:pt>
                <c:pt idx="4">
                  <c:v>   OTHER INSURANCE   </c:v>
                </c:pt>
                <c:pt idx="5">
                  <c:v>   OTHER PRIVATE     </c:v>
                </c:pt>
                <c:pt idx="6">
                  <c:v>   WORKERS COMP     </c:v>
                </c:pt>
                <c:pt idx="7">
                  <c:v>    VETERANS/CHAMPVA </c:v>
                </c:pt>
                <c:pt idx="8">
                  <c:v>   PRIVATE INSURANCE</c:v>
                </c:pt>
                <c:pt idx="9">
                  <c:v>   MEDICAID         </c:v>
                </c:pt>
                <c:pt idx="10">
                  <c:v>   MEDICARE        </c:v>
                </c:pt>
                <c:pt idx="11">
                  <c:v>   FAMILY          </c:v>
                </c:pt>
              </c:strCache>
            </c:strRef>
          </c:cat>
          <c:val>
            <c:numRef>
              <c:f>(Sheet2!$N$2:$N$5,Sheet2!$N$7:$N$14)</c:f>
              <c:numCache>
                <c:formatCode>General</c:formatCode>
                <c:ptCount val="12"/>
                <c:pt idx="0">
                  <c:v>0.25</c:v>
                </c:pt>
                <c:pt idx="1">
                  <c:v>1.25</c:v>
                </c:pt>
                <c:pt idx="2">
                  <c:v>0.03</c:v>
                </c:pt>
                <c:pt idx="3">
                  <c:v>2.15</c:v>
                </c:pt>
                <c:pt idx="4">
                  <c:v>3.89</c:v>
                </c:pt>
                <c:pt idx="5">
                  <c:v>5.3199999999999976</c:v>
                </c:pt>
                <c:pt idx="6">
                  <c:v>1.27</c:v>
                </c:pt>
                <c:pt idx="7">
                  <c:v>2.76</c:v>
                </c:pt>
                <c:pt idx="8">
                  <c:v>104.74</c:v>
                </c:pt>
                <c:pt idx="9">
                  <c:v>16.43</c:v>
                </c:pt>
                <c:pt idx="10">
                  <c:v>49.09</c:v>
                </c:pt>
                <c:pt idx="11">
                  <c:v>32.1</c:v>
                </c:pt>
              </c:numCache>
            </c:numRef>
          </c:val>
          <c:extLst>
            <c:ext xmlns:c16="http://schemas.microsoft.com/office/drawing/2014/chart" uri="{C3380CC4-5D6E-409C-BE32-E72D297353CC}">
              <c16:uniqueId val="{00000002-8E4A-4AEE-9DD3-E12E8A88BE72}"/>
            </c:ext>
          </c:extLst>
        </c:ser>
        <c:dLbls>
          <c:showLegendKey val="0"/>
          <c:showVal val="0"/>
          <c:showCatName val="0"/>
          <c:showSerName val="0"/>
          <c:showPercent val="0"/>
          <c:showBubbleSize val="0"/>
        </c:dLbls>
        <c:gapWidth val="182"/>
        <c:axId val="222907456"/>
        <c:axId val="385300384"/>
      </c:barChart>
      <c:barChart>
        <c:barDir val="bar"/>
        <c:grouping val="stacked"/>
        <c:varyColors val="0"/>
        <c:ser>
          <c:idx val="0"/>
          <c:order val="3"/>
          <c:tx>
            <c:v>2012WeightMeanSELow</c:v>
          </c:tx>
          <c:spPr>
            <a:solidFill>
              <a:srgbClr val="009797">
                <a:alpha val="0"/>
              </a:srgbClr>
            </a:solidFill>
            <a:ln>
              <a:noFill/>
            </a:ln>
            <a:effectLst/>
          </c:spPr>
          <c:invertIfNegative val="0"/>
          <c:cat>
            <c:strRef>
              <c:f>Sheet2!$B$2:$B$14</c:f>
              <c:strCache>
                <c:ptCount val="13"/>
                <c:pt idx="0">
                  <c:v>   OTHER PUBLIC      </c:v>
                </c:pt>
                <c:pt idx="1">
                  <c:v>   STATE &amp; LOCAL GOV</c:v>
                </c:pt>
                <c:pt idx="2">
                  <c:v>   OTHER FEDERAL  </c:v>
                </c:pt>
                <c:pt idx="3">
                  <c:v>   TRICARE        </c:v>
                </c:pt>
                <c:pt idx="4">
                  <c:v>   OTHER PAYMENTS</c:v>
                </c:pt>
                <c:pt idx="5">
                  <c:v>   OTHER INSURANCE   </c:v>
                </c:pt>
                <c:pt idx="6">
                  <c:v>   OTHER PRIVATE     </c:v>
                </c:pt>
                <c:pt idx="7">
                  <c:v>   WORKERS COMP     </c:v>
                </c:pt>
                <c:pt idx="8">
                  <c:v>    VETERANS/CHAMPVA </c:v>
                </c:pt>
                <c:pt idx="9">
                  <c:v>   PRIVATE INSURANCE</c:v>
                </c:pt>
                <c:pt idx="10">
                  <c:v>   MEDICAID         </c:v>
                </c:pt>
                <c:pt idx="11">
                  <c:v>   MEDICARE        </c:v>
                </c:pt>
                <c:pt idx="12">
                  <c:v>   FAMILY          </c:v>
                </c:pt>
              </c:strCache>
            </c:strRef>
          </c:cat>
          <c:val>
            <c:numRef>
              <c:f>(Sheet2!$E$2:$E$5,Sheet2!$E$7:$E$14)</c:f>
              <c:numCache>
                <c:formatCode>General</c:formatCode>
                <c:ptCount val="12"/>
                <c:pt idx="0">
                  <c:v>0.43</c:v>
                </c:pt>
                <c:pt idx="1">
                  <c:v>1.56</c:v>
                </c:pt>
                <c:pt idx="2">
                  <c:v>0.25</c:v>
                </c:pt>
                <c:pt idx="3">
                  <c:v>2.0499999999999998</c:v>
                </c:pt>
                <c:pt idx="4">
                  <c:v>3.71</c:v>
                </c:pt>
                <c:pt idx="5">
                  <c:v>4.33</c:v>
                </c:pt>
                <c:pt idx="6">
                  <c:v>2.74</c:v>
                </c:pt>
                <c:pt idx="7">
                  <c:v>5.8</c:v>
                </c:pt>
                <c:pt idx="8">
                  <c:v>100.3</c:v>
                </c:pt>
                <c:pt idx="9">
                  <c:v>14.48</c:v>
                </c:pt>
                <c:pt idx="10">
                  <c:v>46.35</c:v>
                </c:pt>
                <c:pt idx="11">
                  <c:v>25.04</c:v>
                </c:pt>
              </c:numCache>
            </c:numRef>
          </c:val>
          <c:extLst>
            <c:ext xmlns:c16="http://schemas.microsoft.com/office/drawing/2014/chart" uri="{C3380CC4-5D6E-409C-BE32-E72D297353CC}">
              <c16:uniqueId val="{00000003-8E4A-4AEE-9DD3-E12E8A88BE72}"/>
            </c:ext>
          </c:extLst>
        </c:ser>
        <c:ser>
          <c:idx val="6"/>
          <c:order val="4"/>
          <c:tx>
            <c:v>setophalf</c:v>
          </c:tx>
          <c:spPr>
            <a:solidFill>
              <a:srgbClr val="009797">
                <a:alpha val="25000"/>
              </a:srgbClr>
            </a:solidFill>
            <a:ln>
              <a:noFill/>
            </a:ln>
            <a:effectLst/>
          </c:spPr>
          <c:invertIfNegative val="0"/>
          <c:val>
            <c:numRef>
              <c:f>(Sheet2!$L$2:$L$5,Sheet2!$L$7:$L$14)</c:f>
              <c:numCache>
                <c:formatCode>General</c:formatCode>
                <c:ptCount val="12"/>
                <c:pt idx="0">
                  <c:v>0.16</c:v>
                </c:pt>
                <c:pt idx="1">
                  <c:v>0.21</c:v>
                </c:pt>
                <c:pt idx="2">
                  <c:v>0.08</c:v>
                </c:pt>
                <c:pt idx="3">
                  <c:v>0.46</c:v>
                </c:pt>
                <c:pt idx="4">
                  <c:v>0.56000000000000005</c:v>
                </c:pt>
                <c:pt idx="5">
                  <c:v>1.1599999999999999</c:v>
                </c:pt>
                <c:pt idx="6">
                  <c:v>0.71</c:v>
                </c:pt>
                <c:pt idx="7">
                  <c:v>0.66</c:v>
                </c:pt>
                <c:pt idx="8">
                  <c:v>3.64</c:v>
                </c:pt>
                <c:pt idx="9">
                  <c:v>1.24</c:v>
                </c:pt>
                <c:pt idx="10">
                  <c:v>2.86</c:v>
                </c:pt>
                <c:pt idx="11">
                  <c:v>0.69</c:v>
                </c:pt>
              </c:numCache>
            </c:numRef>
          </c:val>
          <c:extLst>
            <c:ext xmlns:c16="http://schemas.microsoft.com/office/drawing/2014/chart" uri="{C3380CC4-5D6E-409C-BE32-E72D297353CC}">
              <c16:uniqueId val="{00000004-8E4A-4AEE-9DD3-E12E8A88BE72}"/>
            </c:ext>
          </c:extLst>
        </c:ser>
        <c:ser>
          <c:idx val="5"/>
          <c:order val="5"/>
          <c:tx>
            <c:v>midline</c:v>
          </c:tx>
          <c:spPr>
            <a:solidFill>
              <a:srgbClr val="009797"/>
            </a:solidFill>
            <a:ln>
              <a:solidFill>
                <a:srgbClr val="009797"/>
              </a:solidFill>
            </a:ln>
            <a:effectLst/>
          </c:spPr>
          <c:invertIfNegative val="0"/>
          <c:val>
            <c:numRef>
              <c:f>(Sheet2!$J$2:$J$5,Sheet2!$J$7:$J$14)</c:f>
              <c:numCache>
                <c:formatCode>General</c:formatCode>
                <c:ptCount val="12"/>
                <c:pt idx="0">
                  <c:v>1E-3</c:v>
                </c:pt>
                <c:pt idx="1">
                  <c:v>1E-3</c:v>
                </c:pt>
                <c:pt idx="2">
                  <c:v>1E-3</c:v>
                </c:pt>
                <c:pt idx="3">
                  <c:v>1E-3</c:v>
                </c:pt>
                <c:pt idx="4">
                  <c:v>1E-3</c:v>
                </c:pt>
                <c:pt idx="5">
                  <c:v>1E-3</c:v>
                </c:pt>
                <c:pt idx="6">
                  <c:v>1E-3</c:v>
                </c:pt>
                <c:pt idx="7">
                  <c:v>1E-3</c:v>
                </c:pt>
                <c:pt idx="8">
                  <c:v>1E-3</c:v>
                </c:pt>
                <c:pt idx="9">
                  <c:v>1E-3</c:v>
                </c:pt>
                <c:pt idx="10">
                  <c:v>1E-3</c:v>
                </c:pt>
                <c:pt idx="11">
                  <c:v>1E-3</c:v>
                </c:pt>
              </c:numCache>
            </c:numRef>
          </c:val>
          <c:extLst>
            <c:ext xmlns:c16="http://schemas.microsoft.com/office/drawing/2014/chart" uri="{C3380CC4-5D6E-409C-BE32-E72D297353CC}">
              <c16:uniqueId val="{00000005-8E4A-4AEE-9DD3-E12E8A88BE72}"/>
            </c:ext>
          </c:extLst>
        </c:ser>
        <c:ser>
          <c:idx val="4"/>
          <c:order val="6"/>
          <c:tx>
            <c:v>se_bottomhalf</c:v>
          </c:tx>
          <c:spPr>
            <a:solidFill>
              <a:srgbClr val="009797">
                <a:alpha val="25000"/>
              </a:srgbClr>
            </a:solidFill>
            <a:ln w="3175">
              <a:noFill/>
            </a:ln>
            <a:effectLst/>
          </c:spPr>
          <c:invertIfNegative val="0"/>
          <c:val>
            <c:numRef>
              <c:f>(Sheet2!$K$2:$K$5,Sheet2!$K$7:$K$14)</c:f>
              <c:numCache>
                <c:formatCode>General</c:formatCode>
                <c:ptCount val="12"/>
                <c:pt idx="0">
                  <c:v>0.16</c:v>
                </c:pt>
                <c:pt idx="1">
                  <c:v>0.21</c:v>
                </c:pt>
                <c:pt idx="2">
                  <c:v>0.08</c:v>
                </c:pt>
                <c:pt idx="3">
                  <c:v>0.46</c:v>
                </c:pt>
                <c:pt idx="4">
                  <c:v>0.56000000000000005</c:v>
                </c:pt>
                <c:pt idx="5">
                  <c:v>1.1599999999999999</c:v>
                </c:pt>
                <c:pt idx="6">
                  <c:v>0.71</c:v>
                </c:pt>
                <c:pt idx="7">
                  <c:v>0.66</c:v>
                </c:pt>
                <c:pt idx="8">
                  <c:v>3.64</c:v>
                </c:pt>
                <c:pt idx="9">
                  <c:v>1.24</c:v>
                </c:pt>
                <c:pt idx="10">
                  <c:v>2.86</c:v>
                </c:pt>
                <c:pt idx="11">
                  <c:v>0.69</c:v>
                </c:pt>
              </c:numCache>
            </c:numRef>
          </c:val>
          <c:extLst>
            <c:ext xmlns:c16="http://schemas.microsoft.com/office/drawing/2014/chart" uri="{C3380CC4-5D6E-409C-BE32-E72D297353CC}">
              <c16:uniqueId val="{00000006-8E4A-4AEE-9DD3-E12E8A88BE72}"/>
            </c:ext>
          </c:extLst>
        </c:ser>
        <c:dLbls>
          <c:showLegendKey val="0"/>
          <c:showVal val="0"/>
          <c:showCatName val="0"/>
          <c:showSerName val="0"/>
          <c:showPercent val="0"/>
          <c:showBubbleSize val="0"/>
        </c:dLbls>
        <c:gapWidth val="30"/>
        <c:overlap val="100"/>
        <c:axId val="378478672"/>
        <c:axId val="150540304"/>
      </c:barChart>
      <c:catAx>
        <c:axId val="222907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5300384"/>
        <c:crosses val="autoZero"/>
        <c:auto val="1"/>
        <c:lblAlgn val="r"/>
        <c:lblOffset val="100"/>
        <c:noMultiLvlLbl val="0"/>
      </c:catAx>
      <c:valAx>
        <c:axId val="3853003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2907456"/>
        <c:crosses val="autoZero"/>
        <c:crossBetween val="between"/>
        <c:majorUnit val="10"/>
      </c:valAx>
      <c:valAx>
        <c:axId val="150540304"/>
        <c:scaling>
          <c:orientation val="minMax"/>
        </c:scaling>
        <c:delete val="0"/>
        <c:axPos val="t"/>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8478672"/>
        <c:crosses val="max"/>
        <c:crossBetween val="between"/>
        <c:majorUnit val="10"/>
      </c:valAx>
      <c:catAx>
        <c:axId val="378478672"/>
        <c:scaling>
          <c:orientation val="minMax"/>
        </c:scaling>
        <c:delete val="1"/>
        <c:axPos val="l"/>
        <c:numFmt formatCode="General" sourceLinked="1"/>
        <c:majorTickMark val="out"/>
        <c:minorTickMark val="none"/>
        <c:tickLblPos val="nextTo"/>
        <c:crossAx val="15054030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3"/>
          <c:order val="3"/>
          <c:tx>
            <c:strRef>
              <c:f>Sheet2!$R$1</c:f>
              <c:strCache>
                <c:ptCount val="1"/>
                <c:pt idx="0">
                  <c:v>t3Weighted Mean</c:v>
                </c:pt>
              </c:strCache>
            </c:strRef>
          </c:tx>
          <c:spPr>
            <a:solidFill>
              <a:schemeClr val="accent2">
                <a:lumMod val="75000"/>
              </a:schemeClr>
            </a:solidFill>
            <a:ln>
              <a:noFill/>
            </a:ln>
            <a:effectLst/>
          </c:spPr>
          <c:invertIfNegative val="0"/>
          <c:errBars>
            <c:errBarType val="both"/>
            <c:errValType val="cust"/>
            <c:noEndCap val="0"/>
            <c:plus>
              <c:numRef>
                <c:f>Sheet2!$S$18:$S$19</c:f>
                <c:numCache>
                  <c:formatCode>General</c:formatCode>
                  <c:ptCount val="2"/>
                  <c:pt idx="0">
                    <c:v>4.29</c:v>
                  </c:pt>
                  <c:pt idx="1">
                    <c:v>15.85</c:v>
                  </c:pt>
                </c:numCache>
              </c:numRef>
            </c:plus>
            <c:minus>
              <c:numRef>
                <c:f>Sheet2!$S$18:$S$19</c:f>
                <c:numCache>
                  <c:formatCode>General</c:formatCode>
                  <c:ptCount val="2"/>
                  <c:pt idx="0">
                    <c:v>4.29</c:v>
                  </c:pt>
                  <c:pt idx="1">
                    <c:v>15.85</c:v>
                  </c:pt>
                </c:numCache>
              </c:numRef>
            </c:minus>
            <c:spPr>
              <a:noFill/>
              <a:ln w="9525" cap="flat" cmpd="sng" algn="ctr">
                <a:solidFill>
                  <a:schemeClr val="tx1">
                    <a:lumMod val="65000"/>
                    <a:lumOff val="35000"/>
                  </a:schemeClr>
                </a:solidFill>
                <a:round/>
              </a:ln>
              <a:effectLst/>
            </c:spPr>
          </c:errBars>
          <c:cat>
            <c:strRef>
              <c:f>Sheet2!$B$18:$B$19</c:f>
              <c:strCache>
                <c:ptCount val="2"/>
                <c:pt idx="0">
                  <c:v>TOTAL PAID</c:v>
                </c:pt>
                <c:pt idx="1">
                  <c:v>HHLD REPORTED TOTAL CHARGE</c:v>
                </c:pt>
              </c:strCache>
            </c:strRef>
          </c:cat>
          <c:val>
            <c:numRef>
              <c:f>Sheet2!$R$18:$R$19</c:f>
              <c:numCache>
                <c:formatCode>General</c:formatCode>
                <c:ptCount val="2"/>
                <c:pt idx="0">
                  <c:v>220.67</c:v>
                </c:pt>
                <c:pt idx="1">
                  <c:v>539.79999999999995</c:v>
                </c:pt>
              </c:numCache>
            </c:numRef>
          </c:val>
          <c:extLst>
            <c:ext xmlns:c16="http://schemas.microsoft.com/office/drawing/2014/chart" uri="{C3380CC4-5D6E-409C-BE32-E72D297353CC}">
              <c16:uniqueId val="{00000000-5658-4EA6-8BEF-10710839970A}"/>
            </c:ext>
          </c:extLst>
        </c:ser>
        <c:ser>
          <c:idx val="2"/>
          <c:order val="5"/>
          <c:tx>
            <c:strRef>
              <c:f>Sheet2!$P$1</c:f>
              <c:strCache>
                <c:ptCount val="1"/>
                <c:pt idx="0">
                  <c:v>t2Weighted Mean</c:v>
                </c:pt>
              </c:strCache>
            </c:strRef>
          </c:tx>
          <c:spPr>
            <a:solidFill>
              <a:schemeClr val="accent2">
                <a:lumMod val="60000"/>
                <a:lumOff val="40000"/>
              </a:schemeClr>
            </a:solidFill>
            <a:ln>
              <a:noFill/>
            </a:ln>
            <a:effectLst/>
          </c:spPr>
          <c:invertIfNegative val="0"/>
          <c:errBars>
            <c:errBarType val="both"/>
            <c:errValType val="cust"/>
            <c:noEndCap val="0"/>
            <c:plus>
              <c:numRef>
                <c:f>Sheet2!$Q$18:$Q$19</c:f>
                <c:numCache>
                  <c:formatCode>General</c:formatCode>
                  <c:ptCount val="2"/>
                  <c:pt idx="0">
                    <c:v>4.34</c:v>
                  </c:pt>
                  <c:pt idx="1">
                    <c:v>15.85</c:v>
                  </c:pt>
                </c:numCache>
              </c:numRef>
            </c:plus>
            <c:minus>
              <c:numRef>
                <c:f>Sheet2!$Q$18:$Q$19</c:f>
                <c:numCache>
                  <c:formatCode>General</c:formatCode>
                  <c:ptCount val="2"/>
                  <c:pt idx="0">
                    <c:v>4.34</c:v>
                  </c:pt>
                  <c:pt idx="1">
                    <c:v>15.85</c:v>
                  </c:pt>
                </c:numCache>
              </c:numRef>
            </c:minus>
            <c:spPr>
              <a:noFill/>
              <a:ln w="9525" cap="flat" cmpd="sng" algn="ctr">
                <a:solidFill>
                  <a:schemeClr val="tx1">
                    <a:lumMod val="65000"/>
                    <a:lumOff val="35000"/>
                  </a:schemeClr>
                </a:solidFill>
                <a:round/>
              </a:ln>
              <a:effectLst/>
            </c:spPr>
          </c:errBars>
          <c:cat>
            <c:strRef>
              <c:f>Sheet2!$B$18:$B$19</c:f>
              <c:strCache>
                <c:ptCount val="2"/>
                <c:pt idx="0">
                  <c:v>TOTAL PAID</c:v>
                </c:pt>
                <c:pt idx="1">
                  <c:v>HHLD REPORTED TOTAL CHARGE</c:v>
                </c:pt>
              </c:strCache>
            </c:strRef>
          </c:cat>
          <c:val>
            <c:numRef>
              <c:f>Sheet2!$P$18:$P$19</c:f>
              <c:numCache>
                <c:formatCode>General</c:formatCode>
                <c:ptCount val="2"/>
                <c:pt idx="0">
                  <c:v>220.14</c:v>
                </c:pt>
                <c:pt idx="1">
                  <c:v>537.76</c:v>
                </c:pt>
              </c:numCache>
            </c:numRef>
          </c:val>
          <c:extLst>
            <c:ext xmlns:c16="http://schemas.microsoft.com/office/drawing/2014/chart" uri="{C3380CC4-5D6E-409C-BE32-E72D297353CC}">
              <c16:uniqueId val="{00000001-5658-4EA6-8BEF-10710839970A}"/>
            </c:ext>
          </c:extLst>
        </c:ser>
        <c:ser>
          <c:idx val="1"/>
          <c:order val="6"/>
          <c:tx>
            <c:strRef>
              <c:f>Sheet2!$N$1</c:f>
              <c:strCache>
                <c:ptCount val="1"/>
                <c:pt idx="0">
                  <c:v>t1Weighted Mean</c:v>
                </c:pt>
              </c:strCache>
            </c:strRef>
          </c:tx>
          <c:spPr>
            <a:solidFill>
              <a:srgbClr val="FBD9C2"/>
            </a:solidFill>
            <a:ln>
              <a:noFill/>
            </a:ln>
            <a:effectLst/>
          </c:spPr>
          <c:invertIfNegative val="0"/>
          <c:errBars>
            <c:errBarType val="both"/>
            <c:errValType val="cust"/>
            <c:noEndCap val="0"/>
            <c:plus>
              <c:numRef>
                <c:f>Sheet2!$O$18:$O$19</c:f>
                <c:numCache>
                  <c:formatCode>General</c:formatCode>
                  <c:ptCount val="2"/>
                  <c:pt idx="0">
                    <c:v>4.3599999999999977</c:v>
                  </c:pt>
                  <c:pt idx="1">
                    <c:v>15.85</c:v>
                  </c:pt>
                </c:numCache>
              </c:numRef>
            </c:plus>
            <c:minus>
              <c:numRef>
                <c:f>Sheet2!$O$18:$O$19</c:f>
                <c:numCache>
                  <c:formatCode>General</c:formatCode>
                  <c:ptCount val="2"/>
                  <c:pt idx="0">
                    <c:v>4.3599999999999977</c:v>
                  </c:pt>
                  <c:pt idx="1">
                    <c:v>15.85</c:v>
                  </c:pt>
                </c:numCache>
              </c:numRef>
            </c:minus>
            <c:spPr>
              <a:noFill/>
              <a:ln w="9525" cap="flat" cmpd="sng" algn="ctr">
                <a:solidFill>
                  <a:schemeClr val="tx1">
                    <a:lumMod val="65000"/>
                    <a:lumOff val="35000"/>
                  </a:schemeClr>
                </a:solidFill>
                <a:round/>
              </a:ln>
              <a:effectLst/>
            </c:spPr>
          </c:errBars>
          <c:cat>
            <c:strRef>
              <c:f>Sheet2!$B$18:$B$19</c:f>
              <c:strCache>
                <c:ptCount val="2"/>
                <c:pt idx="0">
                  <c:v>TOTAL PAID</c:v>
                </c:pt>
                <c:pt idx="1">
                  <c:v>HHLD REPORTED TOTAL CHARGE</c:v>
                </c:pt>
              </c:strCache>
            </c:strRef>
          </c:cat>
          <c:val>
            <c:numRef>
              <c:f>Sheet2!$N$18:$N$19</c:f>
              <c:numCache>
                <c:formatCode>General</c:formatCode>
                <c:ptCount val="2"/>
                <c:pt idx="0">
                  <c:v>219.27</c:v>
                </c:pt>
                <c:pt idx="1">
                  <c:v>537.76</c:v>
                </c:pt>
              </c:numCache>
            </c:numRef>
          </c:val>
          <c:extLst>
            <c:ext xmlns:c16="http://schemas.microsoft.com/office/drawing/2014/chart" uri="{C3380CC4-5D6E-409C-BE32-E72D297353CC}">
              <c16:uniqueId val="{00000002-5658-4EA6-8BEF-10710839970A}"/>
            </c:ext>
          </c:extLst>
        </c:ser>
        <c:dLbls>
          <c:showLegendKey val="0"/>
          <c:showVal val="0"/>
          <c:showCatName val="0"/>
          <c:showSerName val="0"/>
          <c:showPercent val="0"/>
          <c:showBubbleSize val="0"/>
        </c:dLbls>
        <c:gapWidth val="182"/>
        <c:axId val="-93284656"/>
        <c:axId val="150389808"/>
      </c:barChart>
      <c:barChart>
        <c:barDir val="bar"/>
        <c:grouping val="stacked"/>
        <c:varyColors val="0"/>
        <c:ser>
          <c:idx val="0"/>
          <c:order val="0"/>
          <c:tx>
            <c:v>2012WeightMeanSELow</c:v>
          </c:tx>
          <c:spPr>
            <a:solidFill>
              <a:srgbClr val="009797">
                <a:alpha val="0"/>
              </a:srgbClr>
            </a:solidFill>
            <a:ln>
              <a:noFill/>
            </a:ln>
            <a:effectLst/>
          </c:spPr>
          <c:invertIfNegative val="0"/>
          <c:cat>
            <c:strRef>
              <c:f>Sheet2!$B$2:$B$14</c:f>
              <c:strCache>
                <c:ptCount val="13"/>
                <c:pt idx="0">
                  <c:v>   OTHER PUBLIC      </c:v>
                </c:pt>
                <c:pt idx="1">
                  <c:v>   STATE &amp; LOCAL GOV</c:v>
                </c:pt>
                <c:pt idx="2">
                  <c:v>   OTHER FEDERAL  </c:v>
                </c:pt>
                <c:pt idx="3">
                  <c:v>   TRICARE        </c:v>
                </c:pt>
                <c:pt idx="4">
                  <c:v>   OTHER PAYMENTS</c:v>
                </c:pt>
                <c:pt idx="5">
                  <c:v>   OTHER INSURANCE   </c:v>
                </c:pt>
                <c:pt idx="6">
                  <c:v>   OTHER PRIVATE     </c:v>
                </c:pt>
                <c:pt idx="7">
                  <c:v>   WORKERS COMP     </c:v>
                </c:pt>
                <c:pt idx="8">
                  <c:v>    VETERANS/CHAMPVA </c:v>
                </c:pt>
                <c:pt idx="9">
                  <c:v>   PRIVATE INSURANCE</c:v>
                </c:pt>
                <c:pt idx="10">
                  <c:v>   MEDICAID         </c:v>
                </c:pt>
                <c:pt idx="11">
                  <c:v>   MEDICARE        </c:v>
                </c:pt>
                <c:pt idx="12">
                  <c:v>   FAMILY          </c:v>
                </c:pt>
              </c:strCache>
            </c:strRef>
          </c:cat>
          <c:val>
            <c:numRef>
              <c:f>Sheet2!$E$18:$E$19</c:f>
              <c:numCache>
                <c:formatCode>General</c:formatCode>
                <c:ptCount val="2"/>
                <c:pt idx="0">
                  <c:v>215.03</c:v>
                </c:pt>
                <c:pt idx="1">
                  <c:v>525.5</c:v>
                </c:pt>
              </c:numCache>
            </c:numRef>
          </c:val>
          <c:extLst>
            <c:ext xmlns:c16="http://schemas.microsoft.com/office/drawing/2014/chart" uri="{C3380CC4-5D6E-409C-BE32-E72D297353CC}">
              <c16:uniqueId val="{00000003-5658-4EA6-8BEF-10710839970A}"/>
            </c:ext>
          </c:extLst>
        </c:ser>
        <c:ser>
          <c:idx val="6"/>
          <c:order val="1"/>
          <c:tx>
            <c:v>setophalf</c:v>
          </c:tx>
          <c:spPr>
            <a:solidFill>
              <a:srgbClr val="009797">
                <a:alpha val="25000"/>
              </a:srgbClr>
            </a:solidFill>
            <a:ln>
              <a:noFill/>
            </a:ln>
            <a:effectLst/>
          </c:spPr>
          <c:invertIfNegative val="0"/>
          <c:val>
            <c:numRef>
              <c:f>Sheet2!$L$18:$L$19</c:f>
              <c:numCache>
                <c:formatCode>General</c:formatCode>
                <c:ptCount val="2"/>
                <c:pt idx="0">
                  <c:v>4.43</c:v>
                </c:pt>
                <c:pt idx="1">
                  <c:v>15.86</c:v>
                </c:pt>
              </c:numCache>
            </c:numRef>
          </c:val>
          <c:extLst>
            <c:ext xmlns:c16="http://schemas.microsoft.com/office/drawing/2014/chart" uri="{C3380CC4-5D6E-409C-BE32-E72D297353CC}">
              <c16:uniqueId val="{00000004-5658-4EA6-8BEF-10710839970A}"/>
            </c:ext>
          </c:extLst>
        </c:ser>
        <c:ser>
          <c:idx val="5"/>
          <c:order val="2"/>
          <c:tx>
            <c:v>midline</c:v>
          </c:tx>
          <c:spPr>
            <a:solidFill>
              <a:srgbClr val="009797"/>
            </a:solidFill>
            <a:ln>
              <a:solidFill>
                <a:srgbClr val="009797"/>
              </a:solidFill>
            </a:ln>
            <a:effectLst/>
          </c:spPr>
          <c:invertIfNegative val="0"/>
          <c:val>
            <c:numRef>
              <c:f>Sheet2!$J$18:$J$19</c:f>
              <c:numCache>
                <c:formatCode>General</c:formatCode>
                <c:ptCount val="2"/>
                <c:pt idx="0">
                  <c:v>1E-3</c:v>
                </c:pt>
                <c:pt idx="1">
                  <c:v>1E-3</c:v>
                </c:pt>
              </c:numCache>
            </c:numRef>
          </c:val>
          <c:extLst>
            <c:ext xmlns:c16="http://schemas.microsoft.com/office/drawing/2014/chart" uri="{C3380CC4-5D6E-409C-BE32-E72D297353CC}">
              <c16:uniqueId val="{00000005-5658-4EA6-8BEF-10710839970A}"/>
            </c:ext>
          </c:extLst>
        </c:ser>
        <c:ser>
          <c:idx val="4"/>
          <c:order val="4"/>
          <c:tx>
            <c:v>se_bottomhalf</c:v>
          </c:tx>
          <c:spPr>
            <a:solidFill>
              <a:srgbClr val="009797">
                <a:alpha val="25000"/>
              </a:srgbClr>
            </a:solidFill>
            <a:ln>
              <a:noFill/>
            </a:ln>
            <a:effectLst/>
          </c:spPr>
          <c:invertIfNegative val="0"/>
          <c:val>
            <c:numRef>
              <c:f>Sheet2!$K$18:$K$19</c:f>
              <c:numCache>
                <c:formatCode>General</c:formatCode>
                <c:ptCount val="2"/>
                <c:pt idx="0">
                  <c:v>4.43</c:v>
                </c:pt>
                <c:pt idx="1">
                  <c:v>15.86</c:v>
                </c:pt>
              </c:numCache>
            </c:numRef>
          </c:val>
          <c:extLst>
            <c:ext xmlns:c16="http://schemas.microsoft.com/office/drawing/2014/chart" uri="{C3380CC4-5D6E-409C-BE32-E72D297353CC}">
              <c16:uniqueId val="{00000006-5658-4EA6-8BEF-10710839970A}"/>
            </c:ext>
          </c:extLst>
        </c:ser>
        <c:dLbls>
          <c:showLegendKey val="0"/>
          <c:showVal val="0"/>
          <c:showCatName val="0"/>
          <c:showSerName val="0"/>
          <c:showPercent val="0"/>
          <c:showBubbleSize val="0"/>
        </c:dLbls>
        <c:gapWidth val="30"/>
        <c:overlap val="100"/>
        <c:axId val="470086592"/>
        <c:axId val="265796048"/>
      </c:barChart>
      <c:catAx>
        <c:axId val="-932846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0389808"/>
        <c:crosses val="autoZero"/>
        <c:auto val="1"/>
        <c:lblAlgn val="r"/>
        <c:lblOffset val="100"/>
        <c:noMultiLvlLbl val="0"/>
      </c:catAx>
      <c:valAx>
        <c:axId val="1503898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3284656"/>
        <c:crosses val="autoZero"/>
        <c:crossBetween val="between"/>
        <c:majorUnit val="50"/>
      </c:valAx>
      <c:valAx>
        <c:axId val="265796048"/>
        <c:scaling>
          <c:orientation val="minMax"/>
        </c:scaling>
        <c:delete val="0"/>
        <c:axPos val="t"/>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0086592"/>
        <c:crosses val="max"/>
        <c:crossBetween val="between"/>
        <c:majorUnit val="50"/>
      </c:valAx>
      <c:catAx>
        <c:axId val="470086592"/>
        <c:scaling>
          <c:orientation val="minMax"/>
        </c:scaling>
        <c:delete val="1"/>
        <c:axPos val="l"/>
        <c:numFmt formatCode="General" sourceLinked="1"/>
        <c:majorTickMark val="out"/>
        <c:minorTickMark val="none"/>
        <c:tickLblPos val="nextTo"/>
        <c:crossAx val="26579604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Sheet1!$A$14</c:f>
              <c:strCache>
                <c:ptCount val="1"/>
                <c:pt idx="0">
                  <c:v>Top 1%</c:v>
                </c:pt>
              </c:strCache>
            </c:strRef>
          </c:tx>
          <c:spPr>
            <a:solidFill>
              <a:srgbClr val="02211F"/>
            </a:solidFill>
            <a:ln>
              <a:solidFill>
                <a:schemeClr val="bg1"/>
              </a:solidFill>
            </a:ln>
            <a:effectLst/>
          </c:spPr>
          <c:invertIfNegative val="0"/>
          <c:dLbls>
            <c:dLbl>
              <c:idx val="0"/>
              <c:layout>
                <c:manualLayout>
                  <c:x val="-6.7780146821404602E-3"/>
                  <c:y val="1.46138718298235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Adobe Caslon Pro" charset="0"/>
                      <a:cs typeface="Adobe Caslon Pro" charset="0"/>
                    </a:defRPr>
                  </a:pPr>
                  <a:endParaRPr lang="en-US"/>
                </a:p>
              </c:txPr>
              <c:dLblPos val="ctr"/>
              <c:showLegendKey val="0"/>
              <c:showVal val="0"/>
              <c:showCatName val="0"/>
              <c:showSerName val="1"/>
              <c:showPercent val="0"/>
              <c:showBubbleSize val="0"/>
              <c:extLst>
                <c:ext xmlns:c15="http://schemas.microsoft.com/office/drawing/2012/chart" uri="{CE6537A1-D6FC-4f65-9D91-7224C49458BB}">
                  <c15:layout>
                    <c:manualLayout>
                      <c:w val="0.33795181205152403"/>
                      <c:h val="6.65473661838233E-2"/>
                    </c:manualLayout>
                  </c15:layout>
                </c:ext>
                <c:ext xmlns:c16="http://schemas.microsoft.com/office/drawing/2014/chart" uri="{C3380CC4-5D6E-409C-BE32-E72D297353CC}">
                  <c16:uniqueId val="{00000000-5C06-4BA9-87B4-B0B0626EA6A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val>
            <c:numRef>
              <c:f>Sheet1!$D$14</c:f>
              <c:numCache>
                <c:formatCode>General</c:formatCode>
                <c:ptCount val="1"/>
                <c:pt idx="0">
                  <c:v>1</c:v>
                </c:pt>
              </c:numCache>
            </c:numRef>
          </c:val>
          <c:extLst>
            <c:ext xmlns:c16="http://schemas.microsoft.com/office/drawing/2014/chart" uri="{C3380CC4-5D6E-409C-BE32-E72D297353CC}">
              <c16:uniqueId val="{00000000-5AA6-437D-92AB-8DC29D5CBFA5}"/>
            </c:ext>
          </c:extLst>
        </c:ser>
        <c:ser>
          <c:idx val="1"/>
          <c:order val="1"/>
          <c:tx>
            <c:strRef>
              <c:f>Sheet1!$A$15</c:f>
              <c:strCache>
                <c:ptCount val="1"/>
                <c:pt idx="0">
                  <c:v>Top 5%</c:v>
                </c:pt>
              </c:strCache>
            </c:strRef>
          </c:tx>
          <c:spPr>
            <a:solidFill>
              <a:srgbClr val="013F3D"/>
            </a:solidFill>
            <a:ln>
              <a:solidFill>
                <a:schemeClr val="bg1"/>
              </a:solidFill>
            </a:ln>
            <a:effectLst/>
          </c:spPr>
          <c:invertIfNegative val="0"/>
          <c:dLbls>
            <c:dLbl>
              <c:idx val="0"/>
              <c:layout>
                <c:manualLayout>
                  <c:x val="-6.7780146821404602E-3"/>
                  <c:y val="4.6074563676412796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ctr"/>
              <c:showLegendKey val="0"/>
              <c:showVal val="0"/>
              <c:showCatName val="0"/>
              <c:showSerName val="1"/>
              <c:showPercent val="0"/>
              <c:showBubbleSize val="0"/>
              <c:extLst>
                <c:ext xmlns:c15="http://schemas.microsoft.com/office/drawing/2012/chart" uri="{CE6537A1-D6FC-4f65-9D91-7224C49458BB}">
                  <c15:layout>
                    <c:manualLayout>
                      <c:w val="0.32439578268724301"/>
                      <c:h val="3.9888431307980199E-2"/>
                    </c:manualLayout>
                  </c15:layout>
                </c:ext>
                <c:ext xmlns:c16="http://schemas.microsoft.com/office/drawing/2014/chart" uri="{C3380CC4-5D6E-409C-BE32-E72D297353CC}">
                  <c16:uniqueId val="{00000001-5C06-4BA9-87B4-B0B0626EA6A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Sheet1!$D$15</c:f>
              <c:numCache>
                <c:formatCode>General</c:formatCode>
                <c:ptCount val="1"/>
                <c:pt idx="0">
                  <c:v>4</c:v>
                </c:pt>
              </c:numCache>
            </c:numRef>
          </c:val>
          <c:extLst>
            <c:ext xmlns:c16="http://schemas.microsoft.com/office/drawing/2014/chart" uri="{C3380CC4-5D6E-409C-BE32-E72D297353CC}">
              <c16:uniqueId val="{00000002-5AA6-437D-92AB-8DC29D5CBFA5}"/>
            </c:ext>
          </c:extLst>
        </c:ser>
        <c:ser>
          <c:idx val="2"/>
          <c:order val="2"/>
          <c:tx>
            <c:strRef>
              <c:f>Sheet1!$A$16</c:f>
              <c:strCache>
                <c:ptCount val="1"/>
                <c:pt idx="0">
                  <c:v>Top 10%</c:v>
                </c:pt>
              </c:strCache>
            </c:strRef>
          </c:tx>
          <c:spPr>
            <a:solidFill>
              <a:srgbClr val="015756"/>
            </a:solidFill>
            <a:ln>
              <a:solidFill>
                <a:schemeClr val="bg1"/>
              </a:solidFill>
            </a:ln>
            <a:effectLst/>
          </c:spPr>
          <c:invertIfNegative val="0"/>
          <c:dLbls>
            <c:dLbl>
              <c:idx val="0"/>
              <c:layout>
                <c:manualLayout>
                  <c:x val="-6.77774783116873E-3"/>
                  <c:y val="-4.55589651820141E-3"/>
                </c:manualLayout>
              </c:layout>
              <c:dLblPos val="ctr"/>
              <c:showLegendKey val="0"/>
              <c:showVal val="0"/>
              <c:showCatName val="0"/>
              <c:showSerName val="1"/>
              <c:showPercent val="0"/>
              <c:showBubbleSize val="0"/>
              <c:extLst>
                <c:ext xmlns:c15="http://schemas.microsoft.com/office/drawing/2012/chart" uri="{CE6537A1-D6FC-4f65-9D91-7224C49458BB}">
                  <c15:layout>
                    <c:manualLayout>
                      <c:w val="0.32910623604035799"/>
                      <c:h val="8.3209200481225196E-2"/>
                    </c:manualLayout>
                  </c15:layout>
                </c:ext>
                <c:ext xmlns:c16="http://schemas.microsoft.com/office/drawing/2014/chart" uri="{C3380CC4-5D6E-409C-BE32-E72D297353CC}">
                  <c16:uniqueId val="{00000002-5C06-4BA9-87B4-B0B0626EA6A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Sheet1!$D$16</c:f>
              <c:numCache>
                <c:formatCode>General</c:formatCode>
                <c:ptCount val="1"/>
                <c:pt idx="0">
                  <c:v>5</c:v>
                </c:pt>
              </c:numCache>
            </c:numRef>
          </c:val>
          <c:extLst>
            <c:ext xmlns:c16="http://schemas.microsoft.com/office/drawing/2014/chart" uri="{C3380CC4-5D6E-409C-BE32-E72D297353CC}">
              <c16:uniqueId val="{00000003-5AA6-437D-92AB-8DC29D5CBFA5}"/>
            </c:ext>
          </c:extLst>
        </c:ser>
        <c:ser>
          <c:idx val="3"/>
          <c:order val="3"/>
          <c:tx>
            <c:strRef>
              <c:f>Sheet1!$A$17</c:f>
              <c:strCache>
                <c:ptCount val="1"/>
                <c:pt idx="0">
                  <c:v>Top 20%</c:v>
                </c:pt>
              </c:strCache>
            </c:strRef>
          </c:tx>
          <c:spPr>
            <a:solidFill>
              <a:srgbClr val="017171"/>
            </a:solidFill>
            <a:ln>
              <a:solidFill>
                <a:schemeClr val="bg1"/>
              </a:solidFill>
            </a:ln>
            <a:effectLst/>
          </c:spPr>
          <c:invertIfNegative val="0"/>
          <c:dLbls>
            <c:dLbl>
              <c:idx val="0"/>
              <c:layout>
                <c:manualLayout>
                  <c:x val="-6.77774783116873E-3"/>
                  <c:y val="-7.3075918926400604E-4"/>
                </c:manualLayout>
              </c:layout>
              <c:dLblPos val="ctr"/>
              <c:showLegendKey val="0"/>
              <c:showVal val="0"/>
              <c:showCatName val="0"/>
              <c:showSerName val="1"/>
              <c:showPercent val="0"/>
              <c:showBubbleSize val="0"/>
              <c:extLst>
                <c:ext xmlns:c15="http://schemas.microsoft.com/office/drawing/2012/chart" uri="{CE6537A1-D6FC-4f65-9D91-7224C49458BB}">
                  <c15:layout>
                    <c:manualLayout>
                      <c:w val="0.32910623604035799"/>
                      <c:h val="8.3209200481225196E-2"/>
                    </c:manualLayout>
                  </c15:layout>
                </c:ext>
                <c:ext xmlns:c16="http://schemas.microsoft.com/office/drawing/2014/chart" uri="{C3380CC4-5D6E-409C-BE32-E72D297353CC}">
                  <c16:uniqueId val="{00000003-5C06-4BA9-87B4-B0B0626EA6A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Sheet1!$D$17</c:f>
              <c:numCache>
                <c:formatCode>General</c:formatCode>
                <c:ptCount val="1"/>
                <c:pt idx="0">
                  <c:v>10</c:v>
                </c:pt>
              </c:numCache>
            </c:numRef>
          </c:val>
          <c:extLst>
            <c:ext xmlns:c16="http://schemas.microsoft.com/office/drawing/2014/chart" uri="{C3380CC4-5D6E-409C-BE32-E72D297353CC}">
              <c16:uniqueId val="{00000004-5AA6-437D-92AB-8DC29D5CBFA5}"/>
            </c:ext>
          </c:extLst>
        </c:ser>
        <c:ser>
          <c:idx val="4"/>
          <c:order val="4"/>
          <c:tx>
            <c:strRef>
              <c:f>Sheet1!$A$18</c:f>
              <c:strCache>
                <c:ptCount val="1"/>
                <c:pt idx="0">
                  <c:v>Top 25%</c:v>
                </c:pt>
              </c:strCache>
            </c:strRef>
          </c:tx>
          <c:spPr>
            <a:solidFill>
              <a:srgbClr val="007A78"/>
            </a:solidFill>
            <a:ln>
              <a:solidFill>
                <a:schemeClr val="bg1"/>
              </a:solidFill>
            </a:ln>
            <a:effectLst/>
          </c:spPr>
          <c:invertIfNegative val="0"/>
          <c:dLbls>
            <c:dLbl>
              <c:idx val="0"/>
              <c:layout>
                <c:manualLayout>
                  <c:x val="-6.77774783116873E-3"/>
                  <c:y val="-1.2235296587210301E-3"/>
                </c:manualLayout>
              </c:layout>
              <c:dLblPos val="ctr"/>
              <c:showLegendKey val="0"/>
              <c:showVal val="0"/>
              <c:showCatName val="0"/>
              <c:showSerName val="1"/>
              <c:showPercent val="0"/>
              <c:showBubbleSize val="0"/>
              <c:extLst>
                <c:ext xmlns:c15="http://schemas.microsoft.com/office/drawing/2012/chart" uri="{CE6537A1-D6FC-4f65-9D91-7224C49458BB}">
                  <c15:layout>
                    <c:manualLayout>
                      <c:w val="0.32910623604035799"/>
                      <c:h val="8.3209200481225196E-2"/>
                    </c:manualLayout>
                  </c15:layout>
                </c:ext>
                <c:ext xmlns:c16="http://schemas.microsoft.com/office/drawing/2014/chart" uri="{C3380CC4-5D6E-409C-BE32-E72D297353CC}">
                  <c16:uniqueId val="{00000004-5C06-4BA9-87B4-B0B0626EA6A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Sheet1!$D$18</c:f>
              <c:numCache>
                <c:formatCode>General</c:formatCode>
                <c:ptCount val="1"/>
                <c:pt idx="0">
                  <c:v>5</c:v>
                </c:pt>
              </c:numCache>
            </c:numRef>
          </c:val>
          <c:extLst>
            <c:ext xmlns:c16="http://schemas.microsoft.com/office/drawing/2014/chart" uri="{C3380CC4-5D6E-409C-BE32-E72D297353CC}">
              <c16:uniqueId val="{00000005-5AA6-437D-92AB-8DC29D5CBFA5}"/>
            </c:ext>
          </c:extLst>
        </c:ser>
        <c:ser>
          <c:idx val="5"/>
          <c:order val="5"/>
          <c:tx>
            <c:strRef>
              <c:f>Sheet1!$A$19</c:f>
              <c:strCache>
                <c:ptCount val="1"/>
                <c:pt idx="0">
                  <c:v>Top 30%</c:v>
                </c:pt>
              </c:strCache>
            </c:strRef>
          </c:tx>
          <c:spPr>
            <a:solidFill>
              <a:srgbClr val="009797"/>
            </a:solidFill>
            <a:ln>
              <a:solidFill>
                <a:schemeClr val="bg1"/>
              </a:solidFill>
            </a:ln>
            <a:effectLst/>
          </c:spPr>
          <c:invertIfNegative val="0"/>
          <c:dLbls>
            <c:dLbl>
              <c:idx val="0"/>
              <c:layout>
                <c:manualLayout>
                  <c:x val="0"/>
                  <c:y val="-7.8882633776816806E-3"/>
                </c:manualLayout>
              </c:layout>
              <c:dLblPos val="ctr"/>
              <c:showLegendKey val="0"/>
              <c:showVal val="0"/>
              <c:showCatName val="0"/>
              <c:showSerName val="1"/>
              <c:showPercent val="0"/>
              <c:showBubbleSize val="0"/>
              <c:extLst>
                <c:ext xmlns:c15="http://schemas.microsoft.com/office/drawing/2012/chart" uri="{CE6537A1-D6FC-4f65-9D91-7224C49458BB}">
                  <c15:layout>
                    <c:manualLayout>
                      <c:w val="0.30877219199393702"/>
                      <c:h val="8.3209200481225196E-2"/>
                    </c:manualLayout>
                  </c15:layout>
                </c:ext>
                <c:ext xmlns:c16="http://schemas.microsoft.com/office/drawing/2014/chart" uri="{C3380CC4-5D6E-409C-BE32-E72D297353CC}">
                  <c16:uniqueId val="{00000005-5C06-4BA9-87B4-B0B0626EA6A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Sheet1!$D$19</c:f>
              <c:numCache>
                <c:formatCode>General</c:formatCode>
                <c:ptCount val="1"/>
                <c:pt idx="0">
                  <c:v>5</c:v>
                </c:pt>
              </c:numCache>
            </c:numRef>
          </c:val>
          <c:extLst>
            <c:ext xmlns:c16="http://schemas.microsoft.com/office/drawing/2014/chart" uri="{C3380CC4-5D6E-409C-BE32-E72D297353CC}">
              <c16:uniqueId val="{00000006-5AA6-437D-92AB-8DC29D5CBFA5}"/>
            </c:ext>
          </c:extLst>
        </c:ser>
        <c:ser>
          <c:idx val="6"/>
          <c:order val="6"/>
          <c:tx>
            <c:strRef>
              <c:f>Sheet1!$A$20</c:f>
              <c:strCache>
                <c:ptCount val="1"/>
                <c:pt idx="0">
                  <c:v>Top 40%</c:v>
                </c:pt>
              </c:strCache>
            </c:strRef>
          </c:tx>
          <c:spPr>
            <a:solidFill>
              <a:srgbClr val="6AC5C3"/>
            </a:solidFill>
            <a:ln>
              <a:solidFill>
                <a:schemeClr val="bg1"/>
              </a:solidFill>
            </a:ln>
            <a:effectLst/>
          </c:spPr>
          <c:invertIfNegative val="0"/>
          <c:dLbls>
            <c:dLbl>
              <c:idx val="0"/>
              <c:layout>
                <c:manualLayout>
                  <c:x val="-6.7780146821404602E-3"/>
                  <c:y val="-7.3075918926412801E-4"/>
                </c:manualLayout>
              </c:layout>
              <c:dLblPos val="ctr"/>
              <c:showLegendKey val="0"/>
              <c:showVal val="0"/>
              <c:showCatName val="0"/>
              <c:showSerName val="1"/>
              <c:showPercent val="0"/>
              <c:showBubbleSize val="0"/>
              <c:extLst>
                <c:ext xmlns:c15="http://schemas.microsoft.com/office/drawing/2012/chart" uri="{CE6537A1-D6FC-4f65-9D91-7224C49458BB}">
                  <c15:layout>
                    <c:manualLayout>
                      <c:w val="0.34944028008678002"/>
                      <c:h val="8.3209200481225196E-2"/>
                    </c:manualLayout>
                  </c15:layout>
                </c:ext>
                <c:ext xmlns:c16="http://schemas.microsoft.com/office/drawing/2014/chart" uri="{C3380CC4-5D6E-409C-BE32-E72D297353CC}">
                  <c16:uniqueId val="{00000006-5C06-4BA9-87B4-B0B0626EA6A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Sheet1!$D$20</c:f>
              <c:numCache>
                <c:formatCode>General</c:formatCode>
                <c:ptCount val="1"/>
                <c:pt idx="0">
                  <c:v>10</c:v>
                </c:pt>
              </c:numCache>
            </c:numRef>
          </c:val>
          <c:extLst>
            <c:ext xmlns:c16="http://schemas.microsoft.com/office/drawing/2014/chart" uri="{C3380CC4-5D6E-409C-BE32-E72D297353CC}">
              <c16:uniqueId val="{00000007-5AA6-437D-92AB-8DC29D5CBFA5}"/>
            </c:ext>
          </c:extLst>
        </c:ser>
        <c:ser>
          <c:idx val="7"/>
          <c:order val="7"/>
          <c:tx>
            <c:strRef>
              <c:f>Sheet1!$A$21</c:f>
              <c:strCache>
                <c:ptCount val="1"/>
                <c:pt idx="0">
                  <c:v>Top 50%</c:v>
                </c:pt>
              </c:strCache>
            </c:strRef>
          </c:tx>
          <c:spPr>
            <a:solidFill>
              <a:srgbClr val="A1DCD9"/>
            </a:solidFill>
            <a:ln>
              <a:solidFill>
                <a:schemeClr val="bg1"/>
              </a:solidFill>
            </a:ln>
            <a:effectLst/>
          </c:spPr>
          <c:invertIfNegative val="0"/>
          <c:dLbls>
            <c:dLbl>
              <c:idx val="0"/>
              <c:layout>
                <c:manualLayout>
                  <c:x val="-1.0166755172239E-2"/>
                  <c:y val="5.9337121386054698E-3"/>
                </c:manualLayout>
              </c:layout>
              <c:dLblPos val="ctr"/>
              <c:showLegendKey val="0"/>
              <c:showVal val="0"/>
              <c:showCatName val="0"/>
              <c:showSerName val="1"/>
              <c:showPercent val="0"/>
              <c:showBubbleSize val="0"/>
              <c:extLst>
                <c:ext xmlns:c15="http://schemas.microsoft.com/office/drawing/2012/chart" uri="{CE6537A1-D6FC-4f65-9D91-7224C49458BB}">
                  <c15:layout>
                    <c:manualLayout>
                      <c:w val="0.31555020667607703"/>
                      <c:h val="8.3209200481225196E-2"/>
                    </c:manualLayout>
                  </c15:layout>
                </c:ext>
                <c:ext xmlns:c16="http://schemas.microsoft.com/office/drawing/2014/chart" uri="{C3380CC4-5D6E-409C-BE32-E72D297353CC}">
                  <c16:uniqueId val="{00000007-5C06-4BA9-87B4-B0B0626EA6A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Sheet1!$D$21</c:f>
              <c:numCache>
                <c:formatCode>General</c:formatCode>
                <c:ptCount val="1"/>
                <c:pt idx="0">
                  <c:v>10</c:v>
                </c:pt>
              </c:numCache>
            </c:numRef>
          </c:val>
          <c:extLst>
            <c:ext xmlns:c16="http://schemas.microsoft.com/office/drawing/2014/chart" uri="{C3380CC4-5D6E-409C-BE32-E72D297353CC}">
              <c16:uniqueId val="{00000008-5AA6-437D-92AB-8DC29D5CBFA5}"/>
            </c:ext>
          </c:extLst>
        </c:ser>
        <c:ser>
          <c:idx val="8"/>
          <c:order val="8"/>
          <c:tx>
            <c:strRef>
              <c:f>Sheet1!$A$22</c:f>
              <c:strCache>
                <c:ptCount val="1"/>
                <c:pt idx="0">
                  <c:v>rest</c:v>
                </c:pt>
              </c:strCache>
            </c:strRef>
          </c:tx>
          <c:spPr>
            <a:solidFill>
              <a:srgbClr val="D7F3EE"/>
            </a:solidFill>
            <a:ln>
              <a:noFill/>
            </a:ln>
            <a:effectLst/>
          </c:spPr>
          <c:invertIfNegative val="0"/>
          <c:dLbls>
            <c:delete val="1"/>
          </c:dLbls>
          <c:val>
            <c:numRef>
              <c:f>Sheet1!$D$22</c:f>
              <c:numCache>
                <c:formatCode>General</c:formatCode>
                <c:ptCount val="1"/>
                <c:pt idx="0">
                  <c:v>50</c:v>
                </c:pt>
              </c:numCache>
            </c:numRef>
          </c:val>
          <c:extLst>
            <c:ext xmlns:c16="http://schemas.microsoft.com/office/drawing/2014/chart" uri="{C3380CC4-5D6E-409C-BE32-E72D297353CC}">
              <c16:uniqueId val="{00000009-5AA6-437D-92AB-8DC29D5CBFA5}"/>
            </c:ext>
          </c:extLst>
        </c:ser>
        <c:dLbls>
          <c:dLblPos val="inEnd"/>
          <c:showLegendKey val="0"/>
          <c:showVal val="1"/>
          <c:showCatName val="0"/>
          <c:showSerName val="0"/>
          <c:showPercent val="0"/>
          <c:showBubbleSize val="0"/>
        </c:dLbls>
        <c:gapWidth val="23"/>
        <c:overlap val="100"/>
        <c:axId val="42053232"/>
        <c:axId val="42051040"/>
      </c:barChart>
      <c:catAx>
        <c:axId val="42053232"/>
        <c:scaling>
          <c:orientation val="minMax"/>
        </c:scaling>
        <c:delete val="1"/>
        <c:axPos val="b"/>
        <c:majorTickMark val="none"/>
        <c:minorTickMark val="none"/>
        <c:tickLblPos val="nextTo"/>
        <c:crossAx val="42051040"/>
        <c:crosses val="autoZero"/>
        <c:auto val="1"/>
        <c:lblAlgn val="ctr"/>
        <c:lblOffset val="100"/>
        <c:noMultiLvlLbl val="0"/>
      </c:catAx>
      <c:valAx>
        <c:axId val="42051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charset="0"/>
                <a:ea typeface="Calibri" charset="0"/>
                <a:cs typeface="Calibri" charset="0"/>
              </a:defRPr>
            </a:pPr>
            <a:endParaRPr lang="en-US"/>
          </a:p>
        </c:txPr>
        <c:crossAx val="42053232"/>
        <c:crosses val="autoZero"/>
        <c:crossBetween val="between"/>
        <c:majorUnit val="0.1"/>
        <c:minorUnit val="0.05"/>
      </c:valAx>
      <c:spPr>
        <a:noFill/>
        <a:ln>
          <a:noFill/>
        </a:ln>
        <a:effectLst/>
      </c:spPr>
    </c:plotArea>
    <c:plotVisOnly val="1"/>
    <c:dispBlanksAs val="gap"/>
    <c:showDLblsOverMax val="0"/>
  </c:chart>
  <c:spPr>
    <a:solidFill>
      <a:schemeClr val="bg1"/>
    </a:solidFill>
    <a:ln w="9525" cap="flat" cmpd="sng" algn="ctr">
      <a:solidFill>
        <a:schemeClr val="bg1"/>
      </a:solidFill>
      <a:round/>
    </a:ln>
    <a:effectLst/>
  </c:spPr>
  <c:txPr>
    <a:bodyPr/>
    <a:lstStyle/>
    <a:p>
      <a:pPr>
        <a:defRPr>
          <a:latin typeface="+mn-lt"/>
          <a:ea typeface="Adobe Caslon Pro" charset="0"/>
          <a:cs typeface="Adobe Caslon Pro"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percentStacked"/>
        <c:varyColors val="0"/>
        <c:ser>
          <c:idx val="1"/>
          <c:order val="0"/>
          <c:tx>
            <c:strRef>
              <c:f>Sheet1!$A$3</c:f>
              <c:strCache>
                <c:ptCount val="1"/>
                <c:pt idx="0">
                  <c:v>Top 1%</c:v>
                </c:pt>
              </c:strCache>
            </c:strRef>
          </c:tx>
          <c:spPr>
            <a:solidFill>
              <a:srgbClr val="01211F"/>
            </a:solidFill>
            <a:ln>
              <a:solidFill>
                <a:schemeClr val="bg1"/>
              </a:solid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1D2E-488B-9561-F9DCA84A63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Sheet1!$F$3</c:f>
              <c:numCache>
                <c:formatCode>General</c:formatCode>
                <c:ptCount val="1"/>
                <c:pt idx="0">
                  <c:v>21.36</c:v>
                </c:pt>
              </c:numCache>
            </c:numRef>
          </c:val>
          <c:extLst>
            <c:ext xmlns:c16="http://schemas.microsoft.com/office/drawing/2014/chart" uri="{C3380CC4-5D6E-409C-BE32-E72D297353CC}">
              <c16:uniqueId val="{00000001-1D2E-488B-9561-F9DCA84A6396}"/>
            </c:ext>
          </c:extLst>
        </c:ser>
        <c:ser>
          <c:idx val="2"/>
          <c:order val="1"/>
          <c:tx>
            <c:strRef>
              <c:f>Sheet1!$A$4</c:f>
              <c:strCache>
                <c:ptCount val="1"/>
                <c:pt idx="0">
                  <c:v>Top 5%</c:v>
                </c:pt>
              </c:strCache>
            </c:strRef>
          </c:tx>
          <c:spPr>
            <a:solidFill>
              <a:srgbClr val="003F3D"/>
            </a:solidFill>
            <a:ln>
              <a:solidFill>
                <a:schemeClr val="bg1"/>
              </a:solid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1D2E-488B-9561-F9DCA84A63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Sheet1!$F$4</c:f>
              <c:numCache>
                <c:formatCode>General</c:formatCode>
                <c:ptCount val="1"/>
                <c:pt idx="0">
                  <c:v>23.32</c:v>
                </c:pt>
              </c:numCache>
            </c:numRef>
          </c:val>
          <c:extLst>
            <c:ext xmlns:c16="http://schemas.microsoft.com/office/drawing/2014/chart" uri="{C3380CC4-5D6E-409C-BE32-E72D297353CC}">
              <c16:uniqueId val="{00000003-1D2E-488B-9561-F9DCA84A6396}"/>
            </c:ext>
          </c:extLst>
        </c:ser>
        <c:ser>
          <c:idx val="3"/>
          <c:order val="2"/>
          <c:tx>
            <c:strRef>
              <c:f>Sheet1!$A$5</c:f>
              <c:strCache>
                <c:ptCount val="1"/>
                <c:pt idx="0">
                  <c:v>Top 10%</c:v>
                </c:pt>
              </c:strCache>
            </c:strRef>
          </c:tx>
          <c:spPr>
            <a:solidFill>
              <a:srgbClr val="005756"/>
            </a:solidFill>
            <a:ln>
              <a:solidFill>
                <a:schemeClr val="bg1"/>
              </a:solid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1D2E-488B-9561-F9DCA84A63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Sheet1!$F$5</c:f>
              <c:numCache>
                <c:formatCode>General</c:formatCode>
                <c:ptCount val="1"/>
                <c:pt idx="0">
                  <c:v>13.79</c:v>
                </c:pt>
              </c:numCache>
            </c:numRef>
          </c:val>
          <c:extLst>
            <c:ext xmlns:c16="http://schemas.microsoft.com/office/drawing/2014/chart" uri="{C3380CC4-5D6E-409C-BE32-E72D297353CC}">
              <c16:uniqueId val="{00000005-1D2E-488B-9561-F9DCA84A6396}"/>
            </c:ext>
          </c:extLst>
        </c:ser>
        <c:ser>
          <c:idx val="4"/>
          <c:order val="3"/>
          <c:tx>
            <c:strRef>
              <c:f>Sheet1!$A$6</c:f>
              <c:strCache>
                <c:ptCount val="1"/>
                <c:pt idx="0">
                  <c:v>Top 20%</c:v>
                </c:pt>
              </c:strCache>
            </c:strRef>
          </c:tx>
          <c:spPr>
            <a:solidFill>
              <a:srgbClr val="007171"/>
            </a:solidFill>
            <a:ln>
              <a:solidFill>
                <a:schemeClr val="bg1"/>
              </a:solidFill>
            </a:ln>
            <a:effectLst/>
          </c:spPr>
          <c:invertIfNegative val="0"/>
          <c:dLbls>
            <c:dLbl>
              <c:idx val="0"/>
              <c:layout>
                <c:manualLayout>
                  <c:x val="5.1681295921839704E-7"/>
                  <c:y val="-2.7097316204711199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1"/>
              <c:showPercent val="0"/>
              <c:showBubbleSize val="0"/>
              <c:extLst>
                <c:ext xmlns:c15="http://schemas.microsoft.com/office/drawing/2012/chart" uri="{CE6537A1-D6FC-4f65-9D91-7224C49458BB}">
                  <c15:layout>
                    <c:manualLayout>
                      <c:w val="0.35292868175889502"/>
                      <c:h val="7.7204223277254194E-2"/>
                    </c:manualLayout>
                  </c15:layout>
                </c:ext>
                <c:ext xmlns:c16="http://schemas.microsoft.com/office/drawing/2014/chart" uri="{C3380CC4-5D6E-409C-BE32-E72D297353CC}">
                  <c16:uniqueId val="{00000006-1D2E-488B-9561-F9DCA84A63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Sheet1!$F$6</c:f>
              <c:numCache>
                <c:formatCode>General</c:formatCode>
                <c:ptCount val="1"/>
                <c:pt idx="0">
                  <c:v>15.650000000000009</c:v>
                </c:pt>
              </c:numCache>
            </c:numRef>
          </c:val>
          <c:extLst>
            <c:ext xmlns:c16="http://schemas.microsoft.com/office/drawing/2014/chart" uri="{C3380CC4-5D6E-409C-BE32-E72D297353CC}">
              <c16:uniqueId val="{00000007-1D2E-488B-9561-F9DCA84A6396}"/>
            </c:ext>
          </c:extLst>
        </c:ser>
        <c:ser>
          <c:idx val="5"/>
          <c:order val="4"/>
          <c:tx>
            <c:strRef>
              <c:f>Sheet1!$A$7</c:f>
              <c:strCache>
                <c:ptCount val="1"/>
                <c:pt idx="0">
                  <c:v>Top 25%</c:v>
                </c:pt>
              </c:strCache>
            </c:strRef>
          </c:tx>
          <c:spPr>
            <a:solidFill>
              <a:srgbClr val="007A78"/>
            </a:solidFill>
            <a:ln>
              <a:solidFill>
                <a:schemeClr val="bg1"/>
              </a:solidFill>
            </a:ln>
            <a:effectLst/>
          </c:spPr>
          <c:invertIfNegative val="0"/>
          <c:dLbls>
            <c:dLbl>
              <c:idx val="0"/>
              <c:layout>
                <c:manualLayout>
                  <c:x val="3.8760966931081099E-7"/>
                  <c:y val="1.69868566797271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1"/>
              <c:showPercent val="0"/>
              <c:showBubbleSize val="0"/>
              <c:extLst>
                <c:ext xmlns:c15="http://schemas.microsoft.com/office/drawing/2012/chart" uri="{CE6537A1-D6FC-4f65-9D91-7224C49458BB}">
                  <c15:layout>
                    <c:manualLayout>
                      <c:w val="0.343083396158401"/>
                      <c:h val="6.4739866919931902E-2"/>
                    </c:manualLayout>
                  </c15:layout>
                </c:ext>
                <c:ext xmlns:c16="http://schemas.microsoft.com/office/drawing/2014/chart" uri="{C3380CC4-5D6E-409C-BE32-E72D297353CC}">
                  <c16:uniqueId val="{00000008-1D2E-488B-9561-F9DCA84A63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Sheet1!$F$7</c:f>
              <c:numCache>
                <c:formatCode>General</c:formatCode>
                <c:ptCount val="1"/>
                <c:pt idx="0">
                  <c:v>4.9599999999999937</c:v>
                </c:pt>
              </c:numCache>
            </c:numRef>
          </c:val>
          <c:extLst>
            <c:ext xmlns:c16="http://schemas.microsoft.com/office/drawing/2014/chart" uri="{C3380CC4-5D6E-409C-BE32-E72D297353CC}">
              <c16:uniqueId val="{00000009-1D2E-488B-9561-F9DCA84A6396}"/>
            </c:ext>
          </c:extLst>
        </c:ser>
        <c:ser>
          <c:idx val="6"/>
          <c:order val="5"/>
          <c:tx>
            <c:strRef>
              <c:f>Sheet1!$A$8</c:f>
              <c:strCache>
                <c:ptCount val="1"/>
                <c:pt idx="0">
                  <c:v>Top 30%</c:v>
                </c:pt>
              </c:strCache>
            </c:strRef>
          </c:tx>
          <c:spPr>
            <a:solidFill>
              <a:srgbClr val="009797"/>
            </a:solidFill>
            <a:ln>
              <a:solidFill>
                <a:schemeClr val="bg1"/>
              </a:solidFill>
            </a:ln>
            <a:effectLst/>
          </c:spPr>
          <c:invertIfNegative val="0"/>
          <c:dLbls>
            <c:dLbl>
              <c:idx val="0"/>
              <c:layout>
                <c:manualLayout>
                  <c:x val="0"/>
                  <c:y val="-2.2100187122376601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1"/>
              <c:showPercent val="0"/>
              <c:showBubbleSize val="0"/>
              <c:extLst>
                <c:ext xmlns:c15="http://schemas.microsoft.com/office/drawing/2012/chart" uri="{CE6537A1-D6FC-4f65-9D91-7224C49458BB}">
                  <c15:layout>
                    <c:manualLayout>
                      <c:w val="0.40707775256161499"/>
                      <c:h val="9.7147193448969799E-2"/>
                    </c:manualLayout>
                  </c15:layout>
                </c:ext>
                <c:ext xmlns:c16="http://schemas.microsoft.com/office/drawing/2014/chart" uri="{C3380CC4-5D6E-409C-BE32-E72D297353CC}">
                  <c16:uniqueId val="{0000000A-1D2E-488B-9561-F9DCA84A63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Sheet1!$F$8</c:f>
              <c:numCache>
                <c:formatCode>General</c:formatCode>
                <c:ptCount val="1"/>
                <c:pt idx="0">
                  <c:v>3.9300000000000068</c:v>
                </c:pt>
              </c:numCache>
            </c:numRef>
          </c:val>
          <c:extLst>
            <c:ext xmlns:c16="http://schemas.microsoft.com/office/drawing/2014/chart" uri="{C3380CC4-5D6E-409C-BE32-E72D297353CC}">
              <c16:uniqueId val="{0000000B-1D2E-488B-9561-F9DCA84A6396}"/>
            </c:ext>
          </c:extLst>
        </c:ser>
        <c:ser>
          <c:idx val="7"/>
          <c:order val="6"/>
          <c:tx>
            <c:strRef>
              <c:f>Sheet1!$A$9</c:f>
              <c:strCache>
                <c:ptCount val="1"/>
                <c:pt idx="0">
                  <c:v>Top 40%</c:v>
                </c:pt>
              </c:strCache>
            </c:strRef>
          </c:tx>
          <c:spPr>
            <a:solidFill>
              <a:srgbClr val="6AC6C3"/>
            </a:solidFill>
            <a:ln>
              <a:solidFill>
                <a:schemeClr val="bg1"/>
              </a:solidFill>
            </a:ln>
            <a:effectLst/>
          </c:spPr>
          <c:invertIfNegative val="0"/>
          <c:dLbls>
            <c:dLbl>
              <c:idx val="0"/>
              <c:layout>
                <c:manualLayout>
                  <c:x val="5.1681295921839704E-7"/>
                  <c:y val="2.1594417014861702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1"/>
              <c:showPercent val="0"/>
              <c:showBubbleSize val="0"/>
              <c:extLst>
                <c:ext xmlns:c15="http://schemas.microsoft.com/office/drawing/2012/chart" uri="{CE6537A1-D6FC-4f65-9D91-7224C49458BB}">
                  <c15:layout>
                    <c:manualLayout>
                      <c:w val="0.40215510976136798"/>
                      <c:h val="6.4739866919931902E-2"/>
                    </c:manualLayout>
                  </c15:layout>
                </c:ext>
                <c:ext xmlns:c16="http://schemas.microsoft.com/office/drawing/2014/chart" uri="{C3380CC4-5D6E-409C-BE32-E72D297353CC}">
                  <c16:uniqueId val="{0000000C-1D2E-488B-9561-F9DCA84A63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Sheet1!$F$9</c:f>
              <c:numCache>
                <c:formatCode>General</c:formatCode>
                <c:ptCount val="1"/>
                <c:pt idx="0">
                  <c:v>5.75</c:v>
                </c:pt>
              </c:numCache>
            </c:numRef>
          </c:val>
          <c:extLst>
            <c:ext xmlns:c16="http://schemas.microsoft.com/office/drawing/2014/chart" uri="{C3380CC4-5D6E-409C-BE32-E72D297353CC}">
              <c16:uniqueId val="{0000000D-1D2E-488B-9561-F9DCA84A6396}"/>
            </c:ext>
          </c:extLst>
        </c:ser>
        <c:ser>
          <c:idx val="8"/>
          <c:order val="7"/>
          <c:tx>
            <c:strRef>
              <c:f>Sheet1!$A$10</c:f>
              <c:strCache>
                <c:ptCount val="1"/>
                <c:pt idx="0">
                  <c:v>Top 50%</c:v>
                </c:pt>
              </c:strCache>
            </c:strRef>
          </c:tx>
          <c:spPr>
            <a:solidFill>
              <a:srgbClr val="A1DDDA"/>
            </a:solidFill>
            <a:ln>
              <a:solidFill>
                <a:schemeClr val="bg1"/>
              </a:solidFill>
            </a:ln>
            <a:effectLst/>
          </c:spPr>
          <c:invertIfNegative val="0"/>
          <c:dLbls>
            <c:dLbl>
              <c:idx val="0"/>
              <c:layout>
                <c:manualLayout>
                  <c:x val="3.8760966935593402E-7"/>
                  <c:y val="1.2487911046501501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1"/>
              <c:showPercent val="0"/>
              <c:showBubbleSize val="0"/>
              <c:extLst>
                <c:ext xmlns:c15="http://schemas.microsoft.com/office/drawing/2012/chart" uri="{CE6537A1-D6FC-4f65-9D91-7224C49458BB}">
                  <c15:layout>
                    <c:manualLayout>
                      <c:w val="0.412000395361863"/>
                      <c:h val="6.9725609462860799E-2"/>
                    </c:manualLayout>
                  </c15:layout>
                </c:ext>
                <c:ext xmlns:c16="http://schemas.microsoft.com/office/drawing/2014/chart" uri="{C3380CC4-5D6E-409C-BE32-E72D297353CC}">
                  <c16:uniqueId val="{0000000E-1D2E-488B-9561-F9DCA84A63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Sheet1!$F$10</c:f>
              <c:numCache>
                <c:formatCode>General</c:formatCode>
                <c:ptCount val="1"/>
                <c:pt idx="0">
                  <c:v>3.9899999999999949</c:v>
                </c:pt>
              </c:numCache>
            </c:numRef>
          </c:val>
          <c:extLst>
            <c:ext xmlns:c16="http://schemas.microsoft.com/office/drawing/2014/chart" uri="{C3380CC4-5D6E-409C-BE32-E72D297353CC}">
              <c16:uniqueId val="{0000000F-1D2E-488B-9561-F9DCA84A6396}"/>
            </c:ext>
          </c:extLst>
        </c:ser>
        <c:ser>
          <c:idx val="0"/>
          <c:order val="8"/>
          <c:tx>
            <c:strRef>
              <c:f>Sheet1!$A$11</c:f>
              <c:strCache>
                <c:ptCount val="1"/>
                <c:pt idx="0">
                  <c:v>rest</c:v>
                </c:pt>
              </c:strCache>
            </c:strRef>
          </c:tx>
          <c:spPr>
            <a:solidFill>
              <a:srgbClr val="D8F4EF"/>
            </a:solidFill>
            <a:ln>
              <a:noFill/>
            </a:ln>
            <a:effectLst/>
          </c:spPr>
          <c:invertIfNegative val="0"/>
          <c:dLbls>
            <c:delete val="1"/>
          </c:dLbls>
          <c:val>
            <c:numRef>
              <c:f>Sheet1!$G$11</c:f>
              <c:numCache>
                <c:formatCode>General</c:formatCode>
                <c:ptCount val="1"/>
                <c:pt idx="0">
                  <c:v>7.25</c:v>
                </c:pt>
              </c:numCache>
            </c:numRef>
          </c:val>
          <c:extLst>
            <c:ext xmlns:c16="http://schemas.microsoft.com/office/drawing/2014/chart" uri="{C3380CC4-5D6E-409C-BE32-E72D297353CC}">
              <c16:uniqueId val="{00000010-1D2E-488B-9561-F9DCA84A6396}"/>
            </c:ext>
          </c:extLst>
        </c:ser>
        <c:dLbls>
          <c:dLblPos val="inEnd"/>
          <c:showLegendKey val="0"/>
          <c:showVal val="1"/>
          <c:showCatName val="0"/>
          <c:showSerName val="0"/>
          <c:showPercent val="0"/>
          <c:showBubbleSize val="0"/>
        </c:dLbls>
        <c:gapWidth val="18"/>
        <c:overlap val="100"/>
        <c:axId val="708739280"/>
        <c:axId val="708600992"/>
      </c:barChart>
      <c:catAx>
        <c:axId val="708739280"/>
        <c:scaling>
          <c:orientation val="maxMin"/>
        </c:scaling>
        <c:delete val="1"/>
        <c:axPos val="b"/>
        <c:numFmt formatCode="General" sourceLinked="1"/>
        <c:majorTickMark val="none"/>
        <c:minorTickMark val="none"/>
        <c:tickLblPos val="nextTo"/>
        <c:crossAx val="708600992"/>
        <c:crosses val="autoZero"/>
        <c:auto val="1"/>
        <c:lblAlgn val="ctr"/>
        <c:lblOffset val="100"/>
        <c:noMultiLvlLbl val="0"/>
      </c:catAx>
      <c:valAx>
        <c:axId val="708600992"/>
        <c:scaling>
          <c:orientation val="minMax"/>
        </c:scaling>
        <c:delete val="0"/>
        <c:axPos val="r"/>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charset="0"/>
                <a:ea typeface="Calibri" charset="0"/>
                <a:cs typeface="Calibri" charset="0"/>
              </a:defRPr>
            </a:pPr>
            <a:endParaRPr lang="en-US"/>
          </a:p>
        </c:txPr>
        <c:crossAx val="70873928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Sheet1!$A$3</c:f>
              <c:strCache>
                <c:ptCount val="1"/>
                <c:pt idx="0">
                  <c:v>Top 1%</c:v>
                </c:pt>
              </c:strCache>
            </c:strRef>
          </c:tx>
          <c:spPr>
            <a:solidFill>
              <a:srgbClr val="02211F"/>
            </a:solidFill>
            <a:ln>
              <a:solidFill>
                <a:schemeClr val="bg1"/>
              </a:solidFill>
            </a:ln>
            <a:effectLst/>
          </c:spPr>
          <c:invertIfNegative val="0"/>
          <c:dLbls>
            <c:dLbl>
              <c:idx val="0"/>
              <c:layout>
                <c:manualLayout>
                  <c:x val="-6.5175064328301703E-3"/>
                  <c:y val="-8.5443108025934408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ctr"/>
              <c:showLegendKey val="0"/>
              <c:showVal val="1"/>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50517192360866603"/>
                      <c:h val="0.118917982793666"/>
                    </c:manualLayout>
                  </c15:layout>
                </c:ext>
                <c:ext xmlns:c16="http://schemas.microsoft.com/office/drawing/2014/chart" uri="{C3380CC4-5D6E-409C-BE32-E72D297353CC}">
                  <c16:uniqueId val="{00000000-155A-4A05-A973-286DFCDC417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0"/>
              </c:ext>
            </c:extLst>
          </c:dLbls>
          <c:val>
            <c:numRef>
              <c:f>Sheet1!$F$14</c:f>
              <c:numCache>
                <c:formatCode>General</c:formatCode>
                <c:ptCount val="1"/>
                <c:pt idx="0">
                  <c:v>20.67</c:v>
                </c:pt>
              </c:numCache>
            </c:numRef>
          </c:val>
          <c:extLst>
            <c:ext xmlns:c16="http://schemas.microsoft.com/office/drawing/2014/chart" uri="{C3380CC4-5D6E-409C-BE32-E72D297353CC}">
              <c16:uniqueId val="{00000001-155A-4A05-A973-286DFCDC4171}"/>
            </c:ext>
          </c:extLst>
        </c:ser>
        <c:ser>
          <c:idx val="1"/>
          <c:order val="1"/>
          <c:tx>
            <c:strRef>
              <c:f>Sheet1!$A$4</c:f>
              <c:strCache>
                <c:ptCount val="1"/>
                <c:pt idx="0">
                  <c:v>Top 5%</c:v>
                </c:pt>
              </c:strCache>
            </c:strRef>
          </c:tx>
          <c:spPr>
            <a:solidFill>
              <a:srgbClr val="013F3D"/>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Sheet1!$F$15</c:f>
              <c:numCache>
                <c:formatCode>General</c:formatCode>
                <c:ptCount val="1"/>
                <c:pt idx="0">
                  <c:v>23.39</c:v>
                </c:pt>
              </c:numCache>
            </c:numRef>
          </c:val>
          <c:extLst>
            <c:ext xmlns:c16="http://schemas.microsoft.com/office/drawing/2014/chart" uri="{C3380CC4-5D6E-409C-BE32-E72D297353CC}">
              <c16:uniqueId val="{00000003-155A-4A05-A973-286DFCDC4171}"/>
            </c:ext>
          </c:extLst>
        </c:ser>
        <c:ser>
          <c:idx val="2"/>
          <c:order val="2"/>
          <c:tx>
            <c:strRef>
              <c:f>Sheet1!$A$5</c:f>
              <c:strCache>
                <c:ptCount val="1"/>
                <c:pt idx="0">
                  <c:v>Top 10%</c:v>
                </c:pt>
              </c:strCache>
            </c:strRef>
          </c:tx>
          <c:spPr>
            <a:solidFill>
              <a:srgbClr val="015756"/>
            </a:solidFill>
            <a:ln>
              <a:solidFill>
                <a:schemeClr val="bg1"/>
              </a:solid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1"/>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155A-4A05-A973-286DFCDC417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Sheet1!$F$16</c:f>
              <c:numCache>
                <c:formatCode>General</c:formatCode>
                <c:ptCount val="1"/>
                <c:pt idx="0">
                  <c:v>14.09</c:v>
                </c:pt>
              </c:numCache>
            </c:numRef>
          </c:val>
          <c:extLst>
            <c:ext xmlns:c16="http://schemas.microsoft.com/office/drawing/2014/chart" uri="{C3380CC4-5D6E-409C-BE32-E72D297353CC}">
              <c16:uniqueId val="{00000005-155A-4A05-A973-286DFCDC4171}"/>
            </c:ext>
          </c:extLst>
        </c:ser>
        <c:ser>
          <c:idx val="3"/>
          <c:order val="3"/>
          <c:tx>
            <c:strRef>
              <c:f>Sheet1!$A$6</c:f>
              <c:strCache>
                <c:ptCount val="1"/>
                <c:pt idx="0">
                  <c:v>Top 20%</c:v>
                </c:pt>
              </c:strCache>
            </c:strRef>
          </c:tx>
          <c:spPr>
            <a:solidFill>
              <a:srgbClr val="017171"/>
            </a:solidFill>
            <a:ln>
              <a:solidFill>
                <a:schemeClr val="bg1"/>
              </a:solidFill>
            </a:ln>
            <a:effectLst/>
          </c:spPr>
          <c:invertIfNegative val="0"/>
          <c:dLbls>
            <c:dLbl>
              <c:idx val="0"/>
              <c:layout>
                <c:manualLayout>
                  <c:x val="0"/>
                  <c:y val="-2.0883286261365999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ctr"/>
              <c:showLegendKey val="0"/>
              <c:showVal val="1"/>
              <c:showCatName val="0"/>
              <c:showSerName val="1"/>
              <c:showPercent val="0"/>
              <c:showBubbleSize val="0"/>
              <c:extLst>
                <c:ext xmlns:c15="http://schemas.microsoft.com/office/drawing/2012/chart" uri="{CE6537A1-D6FC-4f65-9D91-7224C49458BB}">
                  <c15:layout>
                    <c:manualLayout>
                      <c:w val="0.40422419201502602"/>
                      <c:h val="7.9303373946740294E-2"/>
                    </c:manualLayout>
                  </c15:layout>
                </c:ext>
                <c:ext xmlns:c16="http://schemas.microsoft.com/office/drawing/2014/chart" uri="{C3380CC4-5D6E-409C-BE32-E72D297353CC}">
                  <c16:uniqueId val="{00000006-155A-4A05-A973-286DFCDC417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Sheet1!$F$17</c:f>
              <c:numCache>
                <c:formatCode>General</c:formatCode>
                <c:ptCount val="1"/>
                <c:pt idx="0">
                  <c:v>15.77</c:v>
                </c:pt>
              </c:numCache>
            </c:numRef>
          </c:val>
          <c:extLst>
            <c:ext xmlns:c16="http://schemas.microsoft.com/office/drawing/2014/chart" uri="{C3380CC4-5D6E-409C-BE32-E72D297353CC}">
              <c16:uniqueId val="{00000007-155A-4A05-A973-286DFCDC4171}"/>
            </c:ext>
          </c:extLst>
        </c:ser>
        <c:ser>
          <c:idx val="4"/>
          <c:order val="4"/>
          <c:tx>
            <c:strRef>
              <c:f>Sheet1!$A$7</c:f>
              <c:strCache>
                <c:ptCount val="1"/>
                <c:pt idx="0">
                  <c:v>Top 25%</c:v>
                </c:pt>
              </c:strCache>
            </c:strRef>
          </c:tx>
          <c:spPr>
            <a:solidFill>
              <a:srgbClr val="007A78"/>
            </a:solidFill>
            <a:ln>
              <a:solidFill>
                <a:schemeClr val="bg1"/>
              </a:solidFill>
            </a:ln>
            <a:effectLst/>
          </c:spPr>
          <c:invertIfNegative val="0"/>
          <c:dLbls>
            <c:dLbl>
              <c:idx val="0"/>
              <c:layout>
                <c:manualLayout>
                  <c:x val="0"/>
                  <c:y val="-4.6583668957111802E-5"/>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ctr"/>
              <c:showLegendKey val="0"/>
              <c:showVal val="1"/>
              <c:showCatName val="0"/>
              <c:showSerName val="1"/>
              <c:showPercent val="0"/>
              <c:showBubbleSize val="0"/>
              <c:extLst>
                <c:ext xmlns:c15="http://schemas.microsoft.com/office/drawing/2012/chart" uri="{CE6537A1-D6FC-4f65-9D91-7224C49458BB}">
                  <c15:layout>
                    <c:manualLayout>
                      <c:w val="0.399336060936135"/>
                      <c:h val="7.1861706075604201E-2"/>
                    </c:manualLayout>
                  </c15:layout>
                </c:ext>
                <c:ext xmlns:c16="http://schemas.microsoft.com/office/drawing/2014/chart" uri="{C3380CC4-5D6E-409C-BE32-E72D297353CC}">
                  <c16:uniqueId val="{00000008-155A-4A05-A973-286DFCDC417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Sheet1!$F$18</c:f>
              <c:numCache>
                <c:formatCode>General</c:formatCode>
                <c:ptCount val="1"/>
                <c:pt idx="0">
                  <c:v>5.039999999999992</c:v>
                </c:pt>
              </c:numCache>
            </c:numRef>
          </c:val>
          <c:extLst>
            <c:ext xmlns:c16="http://schemas.microsoft.com/office/drawing/2014/chart" uri="{C3380CC4-5D6E-409C-BE32-E72D297353CC}">
              <c16:uniqueId val="{00000009-155A-4A05-A973-286DFCDC4171}"/>
            </c:ext>
          </c:extLst>
        </c:ser>
        <c:ser>
          <c:idx val="5"/>
          <c:order val="5"/>
          <c:tx>
            <c:strRef>
              <c:f>Sheet1!$A$8</c:f>
              <c:strCache>
                <c:ptCount val="1"/>
                <c:pt idx="0">
                  <c:v>Top 30%</c:v>
                </c:pt>
              </c:strCache>
            </c:strRef>
          </c:tx>
          <c:spPr>
            <a:solidFill>
              <a:srgbClr val="009797"/>
            </a:solidFill>
            <a:ln>
              <a:solidFill>
                <a:schemeClr val="bg1"/>
              </a:solidFill>
            </a:ln>
            <a:effectLst/>
          </c:spPr>
          <c:invertIfNegative val="0"/>
          <c:dLbls>
            <c:dLbl>
              <c:idx val="0"/>
              <c:layout>
                <c:manualLayout>
                  <c:x val="4.88813107889136E-3"/>
                  <c:y val="-1.24311010933978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ctr"/>
              <c:showLegendKey val="0"/>
              <c:showVal val="1"/>
              <c:showCatName val="0"/>
              <c:showSerName val="1"/>
              <c:showPercent val="0"/>
              <c:showBubbleSize val="0"/>
              <c:extLst>
                <c:ext xmlns:c15="http://schemas.microsoft.com/office/drawing/2012/chart" uri="{CE6537A1-D6FC-4f65-9D91-7224C49458BB}">
                  <c15:layout>
                    <c:manualLayout>
                      <c:w val="0.40422419201502602"/>
                      <c:h val="7.9303373946740294E-2"/>
                    </c:manualLayout>
                  </c15:layout>
                </c:ext>
                <c:ext xmlns:c16="http://schemas.microsoft.com/office/drawing/2014/chart" uri="{C3380CC4-5D6E-409C-BE32-E72D297353CC}">
                  <c16:uniqueId val="{0000000A-155A-4A05-A973-286DFCDC417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Sheet1!$F$19</c:f>
              <c:numCache>
                <c:formatCode>General</c:formatCode>
                <c:ptCount val="1"/>
                <c:pt idx="0">
                  <c:v>3.9700000000000131</c:v>
                </c:pt>
              </c:numCache>
            </c:numRef>
          </c:val>
          <c:extLst>
            <c:ext xmlns:c16="http://schemas.microsoft.com/office/drawing/2014/chart" uri="{C3380CC4-5D6E-409C-BE32-E72D297353CC}">
              <c16:uniqueId val="{0000000B-155A-4A05-A973-286DFCDC4171}"/>
            </c:ext>
          </c:extLst>
        </c:ser>
        <c:ser>
          <c:idx val="6"/>
          <c:order val="6"/>
          <c:tx>
            <c:strRef>
              <c:f>Sheet1!$A$9</c:f>
              <c:strCache>
                <c:ptCount val="1"/>
                <c:pt idx="0">
                  <c:v>Top 40%</c:v>
                </c:pt>
              </c:strCache>
            </c:strRef>
          </c:tx>
          <c:spPr>
            <a:solidFill>
              <a:srgbClr val="6AC5C3"/>
            </a:solidFill>
            <a:ln>
              <a:solidFill>
                <a:schemeClr val="bg1"/>
              </a:solidFill>
            </a:ln>
            <a:effectLst/>
          </c:spPr>
          <c:invertIfNegative val="0"/>
          <c:dLbls>
            <c:dLbl>
              <c:idx val="0"/>
              <c:layout>
                <c:manualLayout>
                  <c:x val="-6.5175064328301703E-3"/>
                  <c:y val="-3.55481247387605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Adobe Caslon Pro" charset="0"/>
                      <a:cs typeface="Adobe Caslon Pro" charset="0"/>
                    </a:defRPr>
                  </a:pPr>
                  <a:endParaRPr lang="en-US"/>
                </a:p>
              </c:txPr>
              <c:dLblPos val="ctr"/>
              <c:showLegendKey val="0"/>
              <c:showVal val="1"/>
              <c:showCatName val="0"/>
              <c:showSerName val="1"/>
              <c:showPercent val="0"/>
              <c:showBubbleSize val="0"/>
              <c:extLst>
                <c:ext xmlns:c15="http://schemas.microsoft.com/office/drawing/2012/chart" uri="{CE6537A1-D6FC-4f65-9D91-7224C49458BB}">
                  <c15:layout>
                    <c:manualLayout>
                      <c:w val="0.40911232309391798"/>
                      <c:h val="8.1783929903785704E-2"/>
                    </c:manualLayout>
                  </c15:layout>
                </c:ext>
                <c:ext xmlns:c16="http://schemas.microsoft.com/office/drawing/2014/chart" uri="{C3380CC4-5D6E-409C-BE32-E72D297353CC}">
                  <c16:uniqueId val="{0000000C-155A-4A05-A973-286DFCDC417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Adobe Caslon Pro" charset="0"/>
                    <a:cs typeface="Adobe Caslon Pro" charset="0"/>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Sheet1!$F$20</c:f>
              <c:numCache>
                <c:formatCode>General</c:formatCode>
                <c:ptCount val="1"/>
                <c:pt idx="0">
                  <c:v>5.789999999999992</c:v>
                </c:pt>
              </c:numCache>
            </c:numRef>
          </c:val>
          <c:extLst>
            <c:ext xmlns:c16="http://schemas.microsoft.com/office/drawing/2014/chart" uri="{C3380CC4-5D6E-409C-BE32-E72D297353CC}">
              <c16:uniqueId val="{0000000D-155A-4A05-A973-286DFCDC4171}"/>
            </c:ext>
          </c:extLst>
        </c:ser>
        <c:ser>
          <c:idx val="7"/>
          <c:order val="7"/>
          <c:tx>
            <c:strRef>
              <c:f>Sheet1!$A$10</c:f>
              <c:strCache>
                <c:ptCount val="1"/>
                <c:pt idx="0">
                  <c:v>Top 50%</c:v>
                </c:pt>
              </c:strCache>
            </c:strRef>
          </c:tx>
          <c:spPr>
            <a:solidFill>
              <a:srgbClr val="A1DCD9"/>
            </a:solidFill>
            <a:ln>
              <a:solidFill>
                <a:schemeClr val="bg1"/>
              </a:solidFill>
            </a:ln>
            <a:effectLst/>
          </c:spPr>
          <c:invertIfNegative val="0"/>
          <c:dLbls>
            <c:dLbl>
              <c:idx val="0"/>
              <c:layout>
                <c:manualLayout>
                  <c:x val="0"/>
                  <c:y val="-2.5768484048267299E-3"/>
                </c:manualLayout>
              </c:layout>
              <c:dLblPos val="ctr"/>
              <c:showLegendKey val="0"/>
              <c:showVal val="1"/>
              <c:showCatName val="0"/>
              <c:showSerName val="1"/>
              <c:showPercent val="0"/>
              <c:showBubbleSize val="0"/>
              <c:extLst>
                <c:ext xmlns:c15="http://schemas.microsoft.com/office/drawing/2012/chart" uri="{CE6537A1-D6FC-4f65-9D91-7224C49458BB}">
                  <c15:layout>
                    <c:manualLayout>
                      <c:w val="0.40422419201502602"/>
                      <c:h val="6.1939482247422697E-2"/>
                    </c:manualLayout>
                  </c15:layout>
                </c:ext>
                <c:ext xmlns:c16="http://schemas.microsoft.com/office/drawing/2014/chart" uri="{C3380CC4-5D6E-409C-BE32-E72D297353CC}">
                  <c16:uniqueId val="{0000000E-155A-4A05-A973-286DFCDC417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Adobe Caslon Pro" charset="0"/>
                    <a:cs typeface="Adobe Caslon Pro" charset="0"/>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Sheet1!$F$21</c:f>
              <c:numCache>
                <c:formatCode>General</c:formatCode>
                <c:ptCount val="1"/>
                <c:pt idx="0">
                  <c:v>3.9899999999999949</c:v>
                </c:pt>
              </c:numCache>
            </c:numRef>
          </c:val>
          <c:extLst>
            <c:ext xmlns:c16="http://schemas.microsoft.com/office/drawing/2014/chart" uri="{C3380CC4-5D6E-409C-BE32-E72D297353CC}">
              <c16:uniqueId val="{0000000F-155A-4A05-A973-286DFCDC4171}"/>
            </c:ext>
          </c:extLst>
        </c:ser>
        <c:ser>
          <c:idx val="8"/>
          <c:order val="8"/>
          <c:tx>
            <c:strRef>
              <c:f>Sheet1!$A$11</c:f>
              <c:strCache>
                <c:ptCount val="1"/>
                <c:pt idx="0">
                  <c:v>rest</c:v>
                </c:pt>
              </c:strCache>
            </c:strRef>
          </c:tx>
          <c:spPr>
            <a:solidFill>
              <a:srgbClr val="D7F3EE"/>
            </a:solidFill>
            <a:ln>
              <a:noFill/>
            </a:ln>
            <a:effectLst/>
          </c:spPr>
          <c:invertIfNegative val="0"/>
          <c:dLbls>
            <c:delete val="1"/>
          </c:dLbls>
          <c:val>
            <c:numRef>
              <c:f>Sheet1!$F$22</c:f>
              <c:numCache>
                <c:formatCode>General</c:formatCode>
                <c:ptCount val="1"/>
                <c:pt idx="0">
                  <c:v>7.2900000000000063</c:v>
                </c:pt>
              </c:numCache>
            </c:numRef>
          </c:val>
          <c:extLst>
            <c:ext xmlns:c16="http://schemas.microsoft.com/office/drawing/2014/chart" uri="{C3380CC4-5D6E-409C-BE32-E72D297353CC}">
              <c16:uniqueId val="{00000010-155A-4A05-A973-286DFCDC4171}"/>
            </c:ext>
          </c:extLst>
        </c:ser>
        <c:dLbls>
          <c:dLblPos val="inEnd"/>
          <c:showLegendKey val="0"/>
          <c:showVal val="1"/>
          <c:showCatName val="0"/>
          <c:showSerName val="0"/>
          <c:showPercent val="0"/>
          <c:showBubbleSize val="0"/>
        </c:dLbls>
        <c:gapWidth val="18"/>
        <c:overlap val="100"/>
        <c:axId val="959539344"/>
        <c:axId val="823930432"/>
      </c:barChart>
      <c:catAx>
        <c:axId val="959539344"/>
        <c:scaling>
          <c:orientation val="minMax"/>
        </c:scaling>
        <c:delete val="1"/>
        <c:axPos val="b"/>
        <c:majorTickMark val="out"/>
        <c:minorTickMark val="none"/>
        <c:tickLblPos val="nextTo"/>
        <c:crossAx val="823930432"/>
        <c:crosses val="autoZero"/>
        <c:auto val="1"/>
        <c:lblAlgn val="ctr"/>
        <c:lblOffset val="100"/>
        <c:noMultiLvlLbl val="0"/>
      </c:catAx>
      <c:valAx>
        <c:axId val="823930432"/>
        <c:scaling>
          <c:orientation val="minMax"/>
        </c:scaling>
        <c:delete val="0"/>
        <c:axPos val="r"/>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Adobe Caslon Pro" charset="0"/>
                <a:cs typeface="Adobe Caslon Pro" charset="0"/>
              </a:defRPr>
            </a:pPr>
            <a:endParaRPr lang="en-US"/>
          </a:p>
        </c:txPr>
        <c:crossAx val="959539344"/>
        <c:crosses val="max"/>
        <c:crossBetween val="between"/>
        <c:majorUnit val="0.1"/>
        <c:minorUnit val="0.05"/>
      </c:valAx>
      <c:spPr>
        <a:noFill/>
        <a:ln>
          <a:noFill/>
        </a:ln>
        <a:effectLst/>
      </c:spPr>
    </c:plotArea>
    <c:plotVisOnly val="1"/>
    <c:dispBlanksAs val="gap"/>
    <c:showDLblsOverMax val="0"/>
  </c:chart>
  <c:spPr>
    <a:solidFill>
      <a:schemeClr val="bg1"/>
    </a:solidFill>
    <a:ln w="9525" cap="flat" cmpd="sng" algn="ctr">
      <a:solidFill>
        <a:schemeClr val="bg1"/>
      </a:solidFill>
      <a:round/>
    </a:ln>
    <a:effectLst/>
  </c:spPr>
  <c:txPr>
    <a:bodyPr/>
    <a:lstStyle/>
    <a:p>
      <a:pPr>
        <a:defRPr>
          <a:latin typeface="+mn-lt"/>
          <a:ea typeface="Adobe Caslon Pro" charset="0"/>
          <a:cs typeface="Adobe Caslon Pro" charset="0"/>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Sheet1!$A$14</c:f>
              <c:strCache>
                <c:ptCount val="1"/>
                <c:pt idx="0">
                  <c:v>Top 1%</c:v>
                </c:pt>
              </c:strCache>
            </c:strRef>
          </c:tx>
          <c:spPr>
            <a:solidFill>
              <a:srgbClr val="02211F"/>
            </a:solidFill>
            <a:ln>
              <a:solidFill>
                <a:schemeClr val="bg1"/>
              </a:solidFill>
            </a:ln>
            <a:effectLst/>
          </c:spPr>
          <c:invertIfNegative val="0"/>
          <c:dLbls>
            <c:dLbl>
              <c:idx val="0"/>
              <c:layout>
                <c:manualLayout>
                  <c:x val="2.2387462273943899E-2"/>
                  <c:y val="2.6277155838004902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Adobe Caslon Pro" charset="0"/>
                      <a:cs typeface="Adobe Caslon Pro" charset="0"/>
                    </a:defRPr>
                  </a:pPr>
                  <a:endParaRPr lang="en-US"/>
                </a:p>
              </c:txPr>
              <c:dLblPos val="ctr"/>
              <c:showLegendKey val="0"/>
              <c:showVal val="0"/>
              <c:showCatName val="0"/>
              <c:showSerName val="1"/>
              <c:showPercent val="0"/>
              <c:showBubbleSize val="0"/>
              <c:extLst>
                <c:ext xmlns:c15="http://schemas.microsoft.com/office/drawing/2012/chart" uri="{CE6537A1-D6FC-4f65-9D91-7224C49458BB}">
                  <c15:layout>
                    <c:manualLayout>
                      <c:w val="0.43695032035459103"/>
                      <c:h val="4.3220798167460599E-2"/>
                    </c:manualLayout>
                  </c15:layout>
                </c:ext>
                <c:ext xmlns:c16="http://schemas.microsoft.com/office/drawing/2014/chart" uri="{C3380CC4-5D6E-409C-BE32-E72D297353CC}">
                  <c16:uniqueId val="{00000000-8BA5-4658-90DE-8F7053EEB4F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val>
            <c:numRef>
              <c:f>Sheet1!$D$14</c:f>
              <c:numCache>
                <c:formatCode>General</c:formatCode>
                <c:ptCount val="1"/>
                <c:pt idx="0">
                  <c:v>1</c:v>
                </c:pt>
              </c:numCache>
            </c:numRef>
          </c:val>
          <c:extLst>
            <c:ext xmlns:c16="http://schemas.microsoft.com/office/drawing/2014/chart" uri="{C3380CC4-5D6E-409C-BE32-E72D297353CC}">
              <c16:uniqueId val="{00000000-73BC-481E-B435-9B7AB209EDF4}"/>
            </c:ext>
          </c:extLst>
        </c:ser>
        <c:ser>
          <c:idx val="1"/>
          <c:order val="1"/>
          <c:tx>
            <c:strRef>
              <c:f>Sheet1!$A$15</c:f>
              <c:strCache>
                <c:ptCount val="1"/>
                <c:pt idx="0">
                  <c:v>Top 5%</c:v>
                </c:pt>
              </c:strCache>
            </c:strRef>
          </c:tx>
          <c:spPr>
            <a:solidFill>
              <a:srgbClr val="013F3D"/>
            </a:solidFill>
            <a:ln>
              <a:solidFill>
                <a:schemeClr val="bg1"/>
              </a:solidFill>
            </a:ln>
            <a:effectLst/>
          </c:spPr>
          <c:invertIfNegative val="0"/>
          <c:dLbls>
            <c:dLbl>
              <c:idx val="0"/>
              <c:layout>
                <c:manualLayout>
                  <c:x val="3.3890073410702301E-3"/>
                  <c:y val="1.2938504711887899E-2"/>
                </c:manualLayout>
              </c:layout>
              <c:spPr>
                <a:noFill/>
                <a:ln>
                  <a:noFill/>
                </a:ln>
                <a:effectLst/>
              </c:spPr>
              <c:txPr>
                <a:bodyPr rot="0" spcFirstLastPara="1" vertOverflow="ellipsis" vert="horz" wrap="square" lIns="38100" tIns="19050" rIns="38100" bIns="19050" anchor="t" anchorCtr="0">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ctr"/>
              <c:showLegendKey val="0"/>
              <c:showVal val="0"/>
              <c:showCatName val="0"/>
              <c:showSerName val="1"/>
              <c:showPercent val="0"/>
              <c:showBubbleSize val="0"/>
              <c:extLst>
                <c:ext xmlns:c15="http://schemas.microsoft.com/office/drawing/2012/chart" uri="{CE6537A1-D6FC-4f65-9D91-7224C49458BB}">
                  <c15:layout>
                    <c:manualLayout>
                      <c:w val="0.37184188546222602"/>
                      <c:h val="8.3209200481225196E-2"/>
                    </c:manualLayout>
                  </c15:layout>
                </c:ext>
                <c:ext xmlns:c16="http://schemas.microsoft.com/office/drawing/2014/chart" uri="{C3380CC4-5D6E-409C-BE32-E72D297353CC}">
                  <c16:uniqueId val="{00000001-73BC-481E-B435-9B7AB209EDF4}"/>
                </c:ext>
              </c:extLst>
            </c:dLbl>
            <c:spPr>
              <a:noFill/>
              <a:ln>
                <a:noFill/>
              </a:ln>
              <a:effectLst/>
            </c:spPr>
            <c:txPr>
              <a:bodyPr rot="0" spcFirstLastPara="1" vertOverflow="ellipsis" vert="horz" wrap="square" lIns="38100" tIns="19050" rIns="38100" bIns="19050" anchor="ctr" anchorCtr="0">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Sheet1!$D$15</c:f>
              <c:numCache>
                <c:formatCode>General</c:formatCode>
                <c:ptCount val="1"/>
                <c:pt idx="0">
                  <c:v>4</c:v>
                </c:pt>
              </c:numCache>
            </c:numRef>
          </c:val>
          <c:extLst>
            <c:ext xmlns:c16="http://schemas.microsoft.com/office/drawing/2014/chart" uri="{C3380CC4-5D6E-409C-BE32-E72D297353CC}">
              <c16:uniqueId val="{00000002-73BC-481E-B435-9B7AB209EDF4}"/>
            </c:ext>
          </c:extLst>
        </c:ser>
        <c:ser>
          <c:idx val="2"/>
          <c:order val="2"/>
          <c:tx>
            <c:strRef>
              <c:f>Sheet1!$A$16</c:f>
              <c:strCache>
                <c:ptCount val="1"/>
                <c:pt idx="0">
                  <c:v>Top 10%</c:v>
                </c:pt>
              </c:strCache>
            </c:strRef>
          </c:tx>
          <c:spPr>
            <a:solidFill>
              <a:srgbClr val="015756"/>
            </a:solidFill>
            <a:ln>
              <a:solidFill>
                <a:schemeClr val="bg1"/>
              </a:solidFill>
            </a:ln>
            <a:effectLst/>
          </c:spPr>
          <c:invertIfNegative val="0"/>
          <c:dLbls>
            <c:dLbl>
              <c:idx val="0"/>
              <c:layout>
                <c:manualLayout>
                  <c:x val="-6.7780146821404602E-3"/>
                  <c:y val="-4.5558965182015401E-3"/>
                </c:manualLayout>
              </c:layout>
              <c:dLblPos val="ctr"/>
              <c:showLegendKey val="0"/>
              <c:showVal val="0"/>
              <c:showCatName val="0"/>
              <c:showSerName val="1"/>
              <c:showPercent val="0"/>
              <c:showBubbleSize val="0"/>
              <c:extLst>
                <c:ext xmlns:c15="http://schemas.microsoft.com/office/drawing/2012/chart" uri="{CE6537A1-D6FC-4f65-9D91-7224C49458BB}">
                  <c15:layout>
                    <c:manualLayout>
                      <c:w val="0.34266226540463901"/>
                      <c:h val="8.3209200481225196E-2"/>
                    </c:manualLayout>
                  </c15:layout>
                </c:ext>
                <c:ext xmlns:c16="http://schemas.microsoft.com/office/drawing/2014/chart" uri="{C3380CC4-5D6E-409C-BE32-E72D297353CC}">
                  <c16:uniqueId val="{00000001-8BA5-4658-90DE-8F7053EEB4F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Sheet1!$D$16</c:f>
              <c:numCache>
                <c:formatCode>General</c:formatCode>
                <c:ptCount val="1"/>
                <c:pt idx="0">
                  <c:v>5</c:v>
                </c:pt>
              </c:numCache>
            </c:numRef>
          </c:val>
          <c:extLst>
            <c:ext xmlns:c16="http://schemas.microsoft.com/office/drawing/2014/chart" uri="{C3380CC4-5D6E-409C-BE32-E72D297353CC}">
              <c16:uniqueId val="{00000003-73BC-481E-B435-9B7AB209EDF4}"/>
            </c:ext>
          </c:extLst>
        </c:ser>
        <c:ser>
          <c:idx val="3"/>
          <c:order val="3"/>
          <c:tx>
            <c:strRef>
              <c:f>Sheet1!$A$17</c:f>
              <c:strCache>
                <c:ptCount val="1"/>
                <c:pt idx="0">
                  <c:v>Top 20%</c:v>
                </c:pt>
              </c:strCache>
            </c:strRef>
          </c:tx>
          <c:spPr>
            <a:solidFill>
              <a:srgbClr val="01717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Sheet1!$D$17</c:f>
              <c:numCache>
                <c:formatCode>General</c:formatCode>
                <c:ptCount val="1"/>
                <c:pt idx="0">
                  <c:v>10</c:v>
                </c:pt>
              </c:numCache>
            </c:numRef>
          </c:val>
          <c:extLst>
            <c:ext xmlns:c16="http://schemas.microsoft.com/office/drawing/2014/chart" uri="{C3380CC4-5D6E-409C-BE32-E72D297353CC}">
              <c16:uniqueId val="{00000004-73BC-481E-B435-9B7AB209EDF4}"/>
            </c:ext>
          </c:extLst>
        </c:ser>
        <c:ser>
          <c:idx val="4"/>
          <c:order val="4"/>
          <c:tx>
            <c:strRef>
              <c:f>Sheet1!$A$18</c:f>
              <c:strCache>
                <c:ptCount val="1"/>
                <c:pt idx="0">
                  <c:v>Top 25%</c:v>
                </c:pt>
              </c:strCache>
            </c:strRef>
          </c:tx>
          <c:spPr>
            <a:solidFill>
              <a:srgbClr val="007A78"/>
            </a:solidFill>
            <a:ln>
              <a:solidFill>
                <a:schemeClr val="bg1"/>
              </a:solidFill>
            </a:ln>
            <a:effectLst/>
          </c:spPr>
          <c:invertIfNegative val="0"/>
          <c:dLbls>
            <c:dLbl>
              <c:idx val="0"/>
              <c:layout>
                <c:manualLayout>
                  <c:x val="-6.77774783116873E-3"/>
                  <c:y val="-4.55589651820141E-3"/>
                </c:manualLayout>
              </c:layout>
              <c:dLblPos val="ctr"/>
              <c:showLegendKey val="0"/>
              <c:showVal val="0"/>
              <c:showCatName val="0"/>
              <c:showSerName val="1"/>
              <c:showPercent val="0"/>
              <c:showBubbleSize val="0"/>
              <c:extLst>
                <c:ext xmlns:c15="http://schemas.microsoft.com/office/drawing/2012/chart" uri="{CE6537A1-D6FC-4f65-9D91-7224C49458BB}">
                  <c15:layout>
                    <c:manualLayout>
                      <c:w val="0.36299630945106098"/>
                      <c:h val="8.3209200481225196E-2"/>
                    </c:manualLayout>
                  </c15:layout>
                </c:ext>
                <c:ext xmlns:c16="http://schemas.microsoft.com/office/drawing/2014/chart" uri="{C3380CC4-5D6E-409C-BE32-E72D297353CC}">
                  <c16:uniqueId val="{00000003-8BA5-4658-90DE-8F7053EEB4F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Sheet1!$D$18</c:f>
              <c:numCache>
                <c:formatCode>General</c:formatCode>
                <c:ptCount val="1"/>
                <c:pt idx="0">
                  <c:v>5</c:v>
                </c:pt>
              </c:numCache>
            </c:numRef>
          </c:val>
          <c:extLst>
            <c:ext xmlns:c16="http://schemas.microsoft.com/office/drawing/2014/chart" uri="{C3380CC4-5D6E-409C-BE32-E72D297353CC}">
              <c16:uniqueId val="{00000005-73BC-481E-B435-9B7AB209EDF4}"/>
            </c:ext>
          </c:extLst>
        </c:ser>
        <c:ser>
          <c:idx val="5"/>
          <c:order val="5"/>
          <c:tx>
            <c:strRef>
              <c:f>Sheet1!$A$19</c:f>
              <c:strCache>
                <c:ptCount val="1"/>
                <c:pt idx="0">
                  <c:v>Top 30%</c:v>
                </c:pt>
              </c:strCache>
            </c:strRef>
          </c:tx>
          <c:spPr>
            <a:solidFill>
              <a:srgbClr val="009797"/>
            </a:solidFill>
            <a:ln>
              <a:solidFill>
                <a:schemeClr val="bg1"/>
              </a:solidFill>
            </a:ln>
            <a:effectLst/>
          </c:spPr>
          <c:invertIfNegative val="0"/>
          <c:dLbls>
            <c:dLbl>
              <c:idx val="0"/>
              <c:layout>
                <c:manualLayout>
                  <c:x val="-6.7777478311687898E-3"/>
                  <c:y val="-4.55589651820141E-3"/>
                </c:manualLayout>
              </c:layout>
              <c:dLblPos val="ctr"/>
              <c:showLegendKey val="0"/>
              <c:showVal val="0"/>
              <c:showCatName val="0"/>
              <c:showSerName val="1"/>
              <c:showPercent val="0"/>
              <c:showBubbleSize val="0"/>
              <c:extLst>
                <c:ext xmlns:c15="http://schemas.microsoft.com/office/drawing/2012/chart" uri="{CE6537A1-D6FC-4f65-9D91-7224C49458BB}">
                  <c15:layout>
                    <c:manualLayout>
                      <c:w val="0.31555020667607703"/>
                      <c:h val="8.3209200481225196E-2"/>
                    </c:manualLayout>
                  </c15:layout>
                </c:ext>
                <c:ext xmlns:c16="http://schemas.microsoft.com/office/drawing/2014/chart" uri="{C3380CC4-5D6E-409C-BE32-E72D297353CC}">
                  <c16:uniqueId val="{00000004-8BA5-4658-90DE-8F7053EEB4F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Sheet1!$D$19</c:f>
              <c:numCache>
                <c:formatCode>General</c:formatCode>
                <c:ptCount val="1"/>
                <c:pt idx="0">
                  <c:v>5</c:v>
                </c:pt>
              </c:numCache>
            </c:numRef>
          </c:val>
          <c:extLst>
            <c:ext xmlns:c16="http://schemas.microsoft.com/office/drawing/2014/chart" uri="{C3380CC4-5D6E-409C-BE32-E72D297353CC}">
              <c16:uniqueId val="{00000006-73BC-481E-B435-9B7AB209EDF4}"/>
            </c:ext>
          </c:extLst>
        </c:ser>
        <c:ser>
          <c:idx val="6"/>
          <c:order val="6"/>
          <c:tx>
            <c:strRef>
              <c:f>Sheet1!$A$20</c:f>
              <c:strCache>
                <c:ptCount val="1"/>
                <c:pt idx="0">
                  <c:v>Top 40%</c:v>
                </c:pt>
              </c:strCache>
            </c:strRef>
          </c:tx>
          <c:spPr>
            <a:solidFill>
              <a:srgbClr val="6AC5C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Sheet1!$D$20</c:f>
              <c:numCache>
                <c:formatCode>General</c:formatCode>
                <c:ptCount val="1"/>
                <c:pt idx="0">
                  <c:v>10</c:v>
                </c:pt>
              </c:numCache>
            </c:numRef>
          </c:val>
          <c:extLst>
            <c:ext xmlns:c16="http://schemas.microsoft.com/office/drawing/2014/chart" uri="{C3380CC4-5D6E-409C-BE32-E72D297353CC}">
              <c16:uniqueId val="{00000007-73BC-481E-B435-9B7AB209EDF4}"/>
            </c:ext>
          </c:extLst>
        </c:ser>
        <c:ser>
          <c:idx val="7"/>
          <c:order val="7"/>
          <c:tx>
            <c:strRef>
              <c:f>Sheet1!$A$21</c:f>
              <c:strCache>
                <c:ptCount val="1"/>
                <c:pt idx="0">
                  <c:v>Top 50%</c:v>
                </c:pt>
              </c:strCache>
            </c:strRef>
          </c:tx>
          <c:spPr>
            <a:solidFill>
              <a:srgbClr val="A1DCD9"/>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Adobe Caslon Pro" charset="0"/>
                    <a:cs typeface="Adobe Caslon Pro" charset="0"/>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Sheet1!$D$21</c:f>
              <c:numCache>
                <c:formatCode>General</c:formatCode>
                <c:ptCount val="1"/>
                <c:pt idx="0">
                  <c:v>10</c:v>
                </c:pt>
              </c:numCache>
            </c:numRef>
          </c:val>
          <c:extLst>
            <c:ext xmlns:c16="http://schemas.microsoft.com/office/drawing/2014/chart" uri="{C3380CC4-5D6E-409C-BE32-E72D297353CC}">
              <c16:uniqueId val="{00000008-73BC-481E-B435-9B7AB209EDF4}"/>
            </c:ext>
          </c:extLst>
        </c:ser>
        <c:ser>
          <c:idx val="8"/>
          <c:order val="8"/>
          <c:tx>
            <c:strRef>
              <c:f>Sheet1!$A$22</c:f>
              <c:strCache>
                <c:ptCount val="1"/>
                <c:pt idx="0">
                  <c:v>rest</c:v>
                </c:pt>
              </c:strCache>
            </c:strRef>
          </c:tx>
          <c:spPr>
            <a:solidFill>
              <a:srgbClr val="D7F3EE"/>
            </a:solidFill>
            <a:ln>
              <a:noFill/>
            </a:ln>
            <a:effectLst/>
          </c:spPr>
          <c:invertIfNegative val="0"/>
          <c:dLbls>
            <c:delete val="1"/>
          </c:dLbls>
          <c:val>
            <c:numRef>
              <c:f>Sheet1!$D$22</c:f>
              <c:numCache>
                <c:formatCode>General</c:formatCode>
                <c:ptCount val="1"/>
                <c:pt idx="0">
                  <c:v>50</c:v>
                </c:pt>
              </c:numCache>
            </c:numRef>
          </c:val>
          <c:extLst>
            <c:ext xmlns:c16="http://schemas.microsoft.com/office/drawing/2014/chart" uri="{C3380CC4-5D6E-409C-BE32-E72D297353CC}">
              <c16:uniqueId val="{00000009-73BC-481E-B435-9B7AB209EDF4}"/>
            </c:ext>
          </c:extLst>
        </c:ser>
        <c:dLbls>
          <c:dLblPos val="inEnd"/>
          <c:showLegendKey val="0"/>
          <c:showVal val="1"/>
          <c:showCatName val="0"/>
          <c:showSerName val="0"/>
          <c:showPercent val="0"/>
          <c:showBubbleSize val="0"/>
        </c:dLbls>
        <c:gapWidth val="23"/>
        <c:overlap val="100"/>
        <c:axId val="-330512448"/>
        <c:axId val="-330508640"/>
      </c:barChart>
      <c:catAx>
        <c:axId val="-330512448"/>
        <c:scaling>
          <c:orientation val="minMax"/>
        </c:scaling>
        <c:delete val="1"/>
        <c:axPos val="b"/>
        <c:majorTickMark val="none"/>
        <c:minorTickMark val="none"/>
        <c:tickLblPos val="nextTo"/>
        <c:crossAx val="-330508640"/>
        <c:crosses val="autoZero"/>
        <c:auto val="1"/>
        <c:lblAlgn val="ctr"/>
        <c:lblOffset val="100"/>
        <c:noMultiLvlLbl val="0"/>
      </c:catAx>
      <c:valAx>
        <c:axId val="-330508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charset="0"/>
                <a:ea typeface="Calibri" charset="0"/>
                <a:cs typeface="Calibri" charset="0"/>
              </a:defRPr>
            </a:pPr>
            <a:endParaRPr lang="en-US"/>
          </a:p>
        </c:txPr>
        <c:crossAx val="-330512448"/>
        <c:crosses val="autoZero"/>
        <c:crossBetween val="between"/>
        <c:majorUnit val="0.1"/>
        <c:minorUnit val="0.05"/>
      </c:valAx>
      <c:spPr>
        <a:noFill/>
        <a:ln>
          <a:noFill/>
        </a:ln>
        <a:effectLst/>
      </c:spPr>
    </c:plotArea>
    <c:plotVisOnly val="1"/>
    <c:dispBlanksAs val="gap"/>
    <c:showDLblsOverMax val="0"/>
  </c:chart>
  <c:spPr>
    <a:solidFill>
      <a:schemeClr val="bg1"/>
    </a:solidFill>
    <a:ln w="9525" cap="flat" cmpd="sng" algn="ctr">
      <a:solidFill>
        <a:schemeClr val="bg1"/>
      </a:solidFill>
      <a:round/>
    </a:ln>
    <a:effectLst/>
  </c:spPr>
  <c:txPr>
    <a:bodyPr/>
    <a:lstStyle/>
    <a:p>
      <a:pPr>
        <a:defRPr>
          <a:latin typeface="+mn-lt"/>
          <a:ea typeface="Adobe Caslon Pro" charset="0"/>
          <a:cs typeface="Adobe Caslon Pro"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874" name="Rectangle 2"/>
          <p:cNvSpPr>
            <a:spLocks noGrp="1" noChangeArrowheads="1"/>
          </p:cNvSpPr>
          <p:nvPr>
            <p:ph type="hdr" sz="quarter"/>
          </p:nvPr>
        </p:nvSpPr>
        <p:spPr bwMode="auto">
          <a:xfrm>
            <a:off x="1" y="0"/>
            <a:ext cx="3039219" cy="464820"/>
          </a:xfrm>
          <a:prstGeom prst="rect">
            <a:avLst/>
          </a:prstGeom>
          <a:noFill/>
          <a:ln w="9525">
            <a:noFill/>
            <a:miter lim="800000"/>
            <a:headEnd/>
            <a:tailEnd/>
          </a:ln>
          <a:effectLst/>
        </p:spPr>
        <p:txBody>
          <a:bodyPr vert="horz" wrap="square" lIns="91428" tIns="45713" rIns="91428" bIns="45713" numCol="1" anchor="t" anchorCtr="0" compatLnSpc="1">
            <a:prstTxWarp prst="textNoShape">
              <a:avLst/>
            </a:prstTxWarp>
          </a:bodyPr>
          <a:lstStyle>
            <a:lvl1pPr defTabSz="914879">
              <a:defRPr sz="1200">
                <a:latin typeface="Arial" charset="0"/>
              </a:defRPr>
            </a:lvl1pPr>
          </a:lstStyle>
          <a:p>
            <a:pPr>
              <a:defRPr/>
            </a:pPr>
            <a:endParaRPr lang="en-US" dirty="0"/>
          </a:p>
        </p:txBody>
      </p:sp>
      <p:sp>
        <p:nvSpPr>
          <p:cNvPr id="207875" name="Rectangle 3"/>
          <p:cNvSpPr>
            <a:spLocks noGrp="1" noChangeArrowheads="1"/>
          </p:cNvSpPr>
          <p:nvPr>
            <p:ph type="dt" sz="quarter" idx="1"/>
          </p:nvPr>
        </p:nvSpPr>
        <p:spPr bwMode="auto">
          <a:xfrm>
            <a:off x="3969593" y="0"/>
            <a:ext cx="3039219" cy="464820"/>
          </a:xfrm>
          <a:prstGeom prst="rect">
            <a:avLst/>
          </a:prstGeom>
          <a:noFill/>
          <a:ln w="9525">
            <a:noFill/>
            <a:miter lim="800000"/>
            <a:headEnd/>
            <a:tailEnd/>
          </a:ln>
          <a:effectLst/>
        </p:spPr>
        <p:txBody>
          <a:bodyPr vert="horz" wrap="square" lIns="91428" tIns="45713" rIns="91428" bIns="45713" numCol="1" anchor="t" anchorCtr="0" compatLnSpc="1">
            <a:prstTxWarp prst="textNoShape">
              <a:avLst/>
            </a:prstTxWarp>
          </a:bodyPr>
          <a:lstStyle>
            <a:lvl1pPr algn="r" defTabSz="914879">
              <a:defRPr sz="1200">
                <a:latin typeface="Arial" charset="0"/>
              </a:defRPr>
            </a:lvl1pPr>
          </a:lstStyle>
          <a:p>
            <a:pPr>
              <a:defRPr/>
            </a:pPr>
            <a:endParaRPr lang="en-US" dirty="0"/>
          </a:p>
        </p:txBody>
      </p:sp>
      <p:sp>
        <p:nvSpPr>
          <p:cNvPr id="207876" name="Rectangle 4"/>
          <p:cNvSpPr>
            <a:spLocks noGrp="1" noChangeArrowheads="1"/>
          </p:cNvSpPr>
          <p:nvPr>
            <p:ph type="ftr" sz="quarter" idx="2"/>
          </p:nvPr>
        </p:nvSpPr>
        <p:spPr bwMode="auto">
          <a:xfrm>
            <a:off x="1" y="8829988"/>
            <a:ext cx="3039219" cy="464820"/>
          </a:xfrm>
          <a:prstGeom prst="rect">
            <a:avLst/>
          </a:prstGeom>
          <a:noFill/>
          <a:ln w="9525">
            <a:noFill/>
            <a:miter lim="800000"/>
            <a:headEnd/>
            <a:tailEnd/>
          </a:ln>
          <a:effectLst/>
        </p:spPr>
        <p:txBody>
          <a:bodyPr vert="horz" wrap="square" lIns="91428" tIns="45713" rIns="91428" bIns="45713" numCol="1" anchor="b" anchorCtr="0" compatLnSpc="1">
            <a:prstTxWarp prst="textNoShape">
              <a:avLst/>
            </a:prstTxWarp>
          </a:bodyPr>
          <a:lstStyle>
            <a:lvl1pPr defTabSz="914879">
              <a:defRPr sz="1200">
                <a:latin typeface="Arial" charset="0"/>
              </a:defRPr>
            </a:lvl1pPr>
          </a:lstStyle>
          <a:p>
            <a:pPr>
              <a:defRPr/>
            </a:pPr>
            <a:endParaRPr lang="en-US" dirty="0"/>
          </a:p>
        </p:txBody>
      </p:sp>
      <p:sp>
        <p:nvSpPr>
          <p:cNvPr id="207877" name="Rectangle 5"/>
          <p:cNvSpPr>
            <a:spLocks noGrp="1" noChangeArrowheads="1"/>
          </p:cNvSpPr>
          <p:nvPr>
            <p:ph type="sldNum" sz="quarter" idx="3"/>
          </p:nvPr>
        </p:nvSpPr>
        <p:spPr bwMode="auto">
          <a:xfrm>
            <a:off x="3969593" y="8829988"/>
            <a:ext cx="3039219" cy="464820"/>
          </a:xfrm>
          <a:prstGeom prst="rect">
            <a:avLst/>
          </a:prstGeom>
          <a:noFill/>
          <a:ln w="9525">
            <a:noFill/>
            <a:miter lim="800000"/>
            <a:headEnd/>
            <a:tailEnd/>
          </a:ln>
          <a:effectLst/>
        </p:spPr>
        <p:txBody>
          <a:bodyPr vert="horz" wrap="square" lIns="91428" tIns="45713" rIns="91428" bIns="45713" numCol="1" anchor="b" anchorCtr="0" compatLnSpc="1">
            <a:prstTxWarp prst="textNoShape">
              <a:avLst/>
            </a:prstTxWarp>
          </a:bodyPr>
          <a:lstStyle>
            <a:lvl1pPr algn="r" defTabSz="914879">
              <a:defRPr sz="1200">
                <a:latin typeface="Arial" charset="0"/>
              </a:defRPr>
            </a:lvl1pPr>
          </a:lstStyle>
          <a:p>
            <a:pPr>
              <a:defRPr/>
            </a:pPr>
            <a:fld id="{F14AD3AF-E853-41DD-9C6B-157657455CBF}" type="slidenum">
              <a:rPr lang="en-US"/>
              <a:pPr>
                <a:defRPr/>
              </a:pPr>
              <a:t>‹#›</a:t>
            </a:fld>
            <a:endParaRPr lang="en-US" dirty="0"/>
          </a:p>
        </p:txBody>
      </p:sp>
    </p:spTree>
    <p:extLst>
      <p:ext uri="{BB962C8B-B14F-4D97-AF65-F5344CB8AC3E}">
        <p14:creationId xmlns:p14="http://schemas.microsoft.com/office/powerpoint/2010/main" val="38263068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0"/>
            <a:ext cx="3039219" cy="464820"/>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defTabSz="932380">
              <a:defRPr sz="1200">
                <a:latin typeface="Arial" charset="0"/>
              </a:defRPr>
            </a:lvl1pPr>
          </a:lstStyle>
          <a:p>
            <a:pPr>
              <a:defRPr/>
            </a:pPr>
            <a:endParaRPr lang="en-US" dirty="0"/>
          </a:p>
        </p:txBody>
      </p:sp>
      <p:sp>
        <p:nvSpPr>
          <p:cNvPr id="3075" name="Rectangle 3"/>
          <p:cNvSpPr>
            <a:spLocks noGrp="1" noChangeArrowheads="1"/>
          </p:cNvSpPr>
          <p:nvPr>
            <p:ph type="dt" idx="1"/>
          </p:nvPr>
        </p:nvSpPr>
        <p:spPr bwMode="auto">
          <a:xfrm>
            <a:off x="3971182" y="0"/>
            <a:ext cx="3039218" cy="464820"/>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algn="r" defTabSz="932380">
              <a:defRPr sz="1200">
                <a:latin typeface="Arial" charset="0"/>
              </a:defRPr>
            </a:lvl1pPr>
          </a:lstStyle>
          <a:p>
            <a:pPr>
              <a:defRPr/>
            </a:pPr>
            <a:endParaRPr lang="en-US" dirty="0"/>
          </a:p>
        </p:txBody>
      </p:sp>
      <p:sp>
        <p:nvSpPr>
          <p:cNvPr id="13316"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35145" y="4415790"/>
            <a:ext cx="5140112" cy="4183380"/>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1" y="8831580"/>
            <a:ext cx="3039219" cy="464820"/>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defTabSz="932380">
              <a:defRPr sz="1200">
                <a:latin typeface="Arial" charset="0"/>
              </a:defRPr>
            </a:lvl1pPr>
          </a:lstStyle>
          <a:p>
            <a:pPr>
              <a:defRPr/>
            </a:pPr>
            <a:endParaRPr lang="en-US" dirty="0"/>
          </a:p>
        </p:txBody>
      </p:sp>
      <p:sp>
        <p:nvSpPr>
          <p:cNvPr id="3079" name="Rectangle 7"/>
          <p:cNvSpPr>
            <a:spLocks noGrp="1" noChangeArrowheads="1"/>
          </p:cNvSpPr>
          <p:nvPr>
            <p:ph type="sldNum" sz="quarter" idx="5"/>
          </p:nvPr>
        </p:nvSpPr>
        <p:spPr bwMode="auto">
          <a:xfrm>
            <a:off x="3971182" y="8831580"/>
            <a:ext cx="3039218" cy="464820"/>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algn="r" defTabSz="932380">
              <a:defRPr sz="1200">
                <a:latin typeface="Arial" charset="0"/>
              </a:defRPr>
            </a:lvl1pPr>
          </a:lstStyle>
          <a:p>
            <a:pPr>
              <a:defRPr/>
            </a:pPr>
            <a:fld id="{8DB8C9F8-2507-43B8-94EB-5DEE5D53B02A}" type="slidenum">
              <a:rPr lang="en-US"/>
              <a:pPr>
                <a:defRPr/>
              </a:pPr>
              <a:t>‹#›</a:t>
            </a:fld>
            <a:endParaRPr lang="en-US" dirty="0"/>
          </a:p>
        </p:txBody>
      </p:sp>
    </p:spTree>
    <p:extLst>
      <p:ext uri="{BB962C8B-B14F-4D97-AF65-F5344CB8AC3E}">
        <p14:creationId xmlns:p14="http://schemas.microsoft.com/office/powerpoint/2010/main" val="196944629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endParaRPr lang="en-US" dirty="0">
              <a:latin typeface="Arial" pitchFamily="34" charset="0"/>
              <a:ea typeface="ヒラギノ角ゴ Pro W3"/>
            </a:endParaRPr>
          </a:p>
        </p:txBody>
      </p:sp>
    </p:spTree>
    <p:extLst>
      <p:ext uri="{BB962C8B-B14F-4D97-AF65-F5344CB8AC3E}">
        <p14:creationId xmlns:p14="http://schemas.microsoft.com/office/powerpoint/2010/main" val="2795745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3</a:t>
            </a:fld>
            <a:endParaRPr lang="en-US" dirty="0"/>
          </a:p>
        </p:txBody>
      </p:sp>
    </p:spTree>
    <p:extLst>
      <p:ext uri="{BB962C8B-B14F-4D97-AF65-F5344CB8AC3E}">
        <p14:creationId xmlns:p14="http://schemas.microsoft.com/office/powerpoint/2010/main" val="1368884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8</a:t>
            </a:fld>
            <a:endParaRPr lang="en-US" dirty="0"/>
          </a:p>
        </p:txBody>
      </p:sp>
    </p:spTree>
    <p:extLst>
      <p:ext uri="{BB962C8B-B14F-4D97-AF65-F5344CB8AC3E}">
        <p14:creationId xmlns:p14="http://schemas.microsoft.com/office/powerpoint/2010/main" val="300338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380" rtl="0" eaLnBrk="0" fontAlgn="base" latinLnBrk="0" hangingPunct="0">
              <a:lnSpc>
                <a:spcPct val="100000"/>
              </a:lnSpc>
              <a:spcBef>
                <a:spcPct val="0"/>
              </a:spcBef>
              <a:spcAft>
                <a:spcPct val="0"/>
              </a:spcAft>
              <a:buClrTx/>
              <a:buSzTx/>
              <a:buFontTx/>
              <a:buNone/>
              <a:tabLst/>
              <a:defRPr/>
            </a:pPr>
            <a:fld id="{8DB8C9F8-2507-43B8-94EB-5DEE5D53B02A}" type="slidenum">
              <a:rPr kumimoji="0" lang="en-US" sz="1200" b="0" i="0" u="none" strike="noStrike" kern="1200" cap="none" spc="0" normalizeH="0" baseline="0" noProof="0" smtClean="0">
                <a:ln>
                  <a:noFill/>
                </a:ln>
                <a:solidFill>
                  <a:srgbClr val="000000"/>
                </a:solidFill>
                <a:effectLst/>
                <a:uLnTx/>
                <a:uFillTx/>
                <a:latin typeface="Arial" charset="0"/>
                <a:ea typeface="ヒラギノ角ゴ Pro W3" pitchFamily="1" charset="-128"/>
                <a:cs typeface="+mn-cs"/>
              </a:rPr>
              <a:pPr marL="0" marR="0" lvl="0" indent="0" algn="r" defTabSz="932380" rtl="0" eaLnBrk="0" fontAlgn="base" latinLnBrk="0" hangingPunct="0">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rial" charset="0"/>
              <a:ea typeface="ヒラギノ角ゴ Pro W3" pitchFamily="1" charset="-128"/>
              <a:cs typeface="+mn-cs"/>
            </a:endParaRPr>
          </a:p>
        </p:txBody>
      </p:sp>
    </p:spTree>
    <p:extLst>
      <p:ext uri="{BB962C8B-B14F-4D97-AF65-F5344CB8AC3E}">
        <p14:creationId xmlns:p14="http://schemas.microsoft.com/office/powerpoint/2010/main" val="755632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380" rtl="0" eaLnBrk="0" fontAlgn="base" latinLnBrk="0" hangingPunct="0">
              <a:lnSpc>
                <a:spcPct val="100000"/>
              </a:lnSpc>
              <a:spcBef>
                <a:spcPct val="0"/>
              </a:spcBef>
              <a:spcAft>
                <a:spcPct val="0"/>
              </a:spcAft>
              <a:buClrTx/>
              <a:buSzTx/>
              <a:buFontTx/>
              <a:buNone/>
              <a:tabLst/>
              <a:defRPr/>
            </a:pPr>
            <a:fld id="{8DB8C9F8-2507-43B8-94EB-5DEE5D53B02A}" type="slidenum">
              <a:rPr kumimoji="0" lang="en-US" sz="1200" b="0" i="0" u="none" strike="noStrike" kern="1200" cap="none" spc="0" normalizeH="0" baseline="0" noProof="0" smtClean="0">
                <a:ln>
                  <a:noFill/>
                </a:ln>
                <a:solidFill>
                  <a:srgbClr val="000000"/>
                </a:solidFill>
                <a:effectLst/>
                <a:uLnTx/>
                <a:uFillTx/>
                <a:latin typeface="Arial" charset="0"/>
                <a:ea typeface="ヒラギノ角ゴ Pro W3" pitchFamily="1" charset="-128"/>
                <a:cs typeface="+mn-cs"/>
              </a:rPr>
              <a:pPr marL="0" marR="0" lvl="0" indent="0" algn="r" defTabSz="932380" rtl="0" eaLnBrk="0" fontAlgn="base" latinLnBrk="0" hangingPunct="0">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rgbClr val="000000"/>
              </a:solidFill>
              <a:effectLst/>
              <a:uLnTx/>
              <a:uFillTx/>
              <a:latin typeface="Arial" charset="0"/>
              <a:ea typeface="ヒラギノ角ゴ Pro W3" pitchFamily="1" charset="-128"/>
              <a:cs typeface="+mn-cs"/>
            </a:endParaRPr>
          </a:p>
        </p:txBody>
      </p:sp>
    </p:spTree>
    <p:extLst>
      <p:ext uri="{BB962C8B-B14F-4D97-AF65-F5344CB8AC3E}">
        <p14:creationId xmlns:p14="http://schemas.microsoft.com/office/powerpoint/2010/main" val="31149478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tif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2" name="Picture 13"/>
          <p:cNvPicPr>
            <a:picLocks noChangeAspect="1" noChangeArrowheads="1"/>
          </p:cNvPicPr>
          <p:nvPr userDrawn="1"/>
        </p:nvPicPr>
        <p:blipFill>
          <a:blip r:embed="rId2" cstate="print"/>
          <a:srcRect/>
          <a:stretch>
            <a:fillRect/>
          </a:stretch>
        </p:blipFill>
        <p:spPr bwMode="auto">
          <a:xfrm rot="5400000">
            <a:off x="2476501" y="170551"/>
            <a:ext cx="4191000" cy="9183901"/>
          </a:xfrm>
          <a:prstGeom prst="rect">
            <a:avLst/>
          </a:prstGeom>
          <a:noFill/>
          <a:ln w="9525">
            <a:noFill/>
            <a:miter lim="800000"/>
            <a:headEnd/>
            <a:tailEnd/>
          </a:ln>
        </p:spPr>
      </p:pic>
      <p:sp>
        <p:nvSpPr>
          <p:cNvPr id="26" name="Rectangle 25"/>
          <p:cNvSpPr/>
          <p:nvPr userDrawn="1"/>
        </p:nvSpPr>
        <p:spPr>
          <a:xfrm>
            <a:off x="-84591" y="7913150"/>
            <a:ext cx="10209338" cy="35921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8" name="Rectangle 17"/>
          <p:cNvSpPr/>
          <p:nvPr userDrawn="1"/>
        </p:nvSpPr>
        <p:spPr>
          <a:xfrm>
            <a:off x="0" y="0"/>
            <a:ext cx="9144000" cy="28194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0" name="Text Box 13"/>
          <p:cNvSpPr txBox="1">
            <a:spLocks noChangeArrowheads="1"/>
          </p:cNvSpPr>
          <p:nvPr userDrawn="1"/>
        </p:nvSpPr>
        <p:spPr bwMode="auto">
          <a:xfrm>
            <a:off x="2057400" y="6567487"/>
            <a:ext cx="4357032" cy="215444"/>
          </a:xfrm>
          <a:prstGeom prst="rect">
            <a:avLst/>
          </a:prstGeom>
          <a:noFill/>
          <a:ln w="9525" algn="ctr">
            <a:noFill/>
            <a:miter lim="800000"/>
            <a:headEnd/>
            <a:tailEnd/>
          </a:ln>
          <a:effectLst/>
        </p:spPr>
        <p:txBody>
          <a:bodyPr wrap="none">
            <a:spAutoFit/>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800" kern="1200" baseline="0" dirty="0">
                <a:solidFill>
                  <a:schemeClr val="bg2">
                    <a:lumMod val="60000"/>
                    <a:lumOff val="40000"/>
                  </a:schemeClr>
                </a:solidFill>
                <a:latin typeface="Arial" charset="0"/>
                <a:ea typeface="ヒラギノ角ゴ Pro W3" pitchFamily="1" charset="-128"/>
                <a:cs typeface="+mn-cs"/>
              </a:rPr>
              <a:t>RTI International is a registered trademark and a trade name of Research Triangle  Institute.</a:t>
            </a:r>
          </a:p>
        </p:txBody>
      </p:sp>
      <p:sp>
        <p:nvSpPr>
          <p:cNvPr id="11" name="Text Box 14"/>
          <p:cNvSpPr txBox="1">
            <a:spLocks noChangeArrowheads="1"/>
          </p:cNvSpPr>
          <p:nvPr userDrawn="1"/>
        </p:nvSpPr>
        <p:spPr bwMode="auto">
          <a:xfrm>
            <a:off x="7255934" y="6519334"/>
            <a:ext cx="1160463" cy="304800"/>
          </a:xfrm>
          <a:prstGeom prst="rect">
            <a:avLst/>
          </a:prstGeom>
          <a:noFill/>
          <a:ln w="9525" algn="ctr">
            <a:noFill/>
            <a:miter lim="800000"/>
            <a:headEnd/>
            <a:tailEnd/>
          </a:ln>
          <a:effectLst/>
        </p:spPr>
        <p:txBody>
          <a:bodyPr wrap="none">
            <a:spAutoFit/>
          </a:bodyPr>
          <a:lstStyle/>
          <a:p>
            <a:pPr>
              <a:defRPr/>
            </a:pPr>
            <a:r>
              <a:rPr lang="en-US" sz="1400" b="1" dirty="0">
                <a:solidFill>
                  <a:schemeClr val="accent1">
                    <a:lumMod val="20000"/>
                    <a:lumOff val="80000"/>
                  </a:schemeClr>
                </a:solidFill>
              </a:rPr>
              <a:t>www.rti.org</a:t>
            </a:r>
          </a:p>
        </p:txBody>
      </p:sp>
      <p:sp>
        <p:nvSpPr>
          <p:cNvPr id="130050" name="Rectangle 2"/>
          <p:cNvSpPr>
            <a:spLocks noGrp="1" noChangeArrowheads="1"/>
          </p:cNvSpPr>
          <p:nvPr>
            <p:ph type="ctrTitle"/>
          </p:nvPr>
        </p:nvSpPr>
        <p:spPr>
          <a:xfrm>
            <a:off x="2286000" y="498157"/>
            <a:ext cx="6477000" cy="676687"/>
          </a:xfrm>
          <a:noFill/>
        </p:spPr>
        <p:txBody>
          <a:bodyPr/>
          <a:lstStyle>
            <a:lvl1pPr algn="r">
              <a:defRPr sz="2800" b="1">
                <a:solidFill>
                  <a:schemeClr val="bg1"/>
                </a:solidFill>
                <a:latin typeface="Arial"/>
                <a:cs typeface="Arial"/>
              </a:defRPr>
            </a:lvl1pPr>
          </a:lstStyle>
          <a:p>
            <a:r>
              <a:rPr lang="en-US" dirty="0"/>
              <a:t>Click to edit Master title style</a:t>
            </a:r>
          </a:p>
        </p:txBody>
      </p:sp>
      <p:sp>
        <p:nvSpPr>
          <p:cNvPr id="130051" name="Rectangle 3"/>
          <p:cNvSpPr>
            <a:spLocks noGrp="1" noChangeArrowheads="1"/>
          </p:cNvSpPr>
          <p:nvPr>
            <p:ph type="subTitle" idx="1"/>
          </p:nvPr>
        </p:nvSpPr>
        <p:spPr>
          <a:xfrm>
            <a:off x="2362200" y="1600200"/>
            <a:ext cx="6400800" cy="457200"/>
          </a:xfrm>
        </p:spPr>
        <p:txBody>
          <a:bodyPr/>
          <a:lstStyle>
            <a:lvl1pPr marL="0" indent="0" algn="r" rtl="0" eaLnBrk="0" fontAlgn="base" hangingPunct="0">
              <a:lnSpc>
                <a:spcPct val="110000"/>
              </a:lnSpc>
              <a:spcBef>
                <a:spcPct val="0"/>
              </a:spcBef>
              <a:spcAft>
                <a:spcPct val="0"/>
              </a:spcAft>
              <a:buFont typeface="Wingdings" pitchFamily="1" charset="2"/>
              <a:buNone/>
              <a:defRPr lang="en-US" sz="2000" kern="1200" dirty="0">
                <a:solidFill>
                  <a:srgbClr val="FFFFFF"/>
                </a:solidFill>
                <a:latin typeface="Arial" charset="0"/>
                <a:ea typeface="ヒラギノ角ゴ Pro W3" pitchFamily="1" charset="-128"/>
                <a:cs typeface="+mn-cs"/>
              </a:defRPr>
            </a:lvl1pPr>
          </a:lstStyle>
          <a:p>
            <a:r>
              <a:rPr lang="en-US" dirty="0"/>
              <a:t>Click to edit Master subtitle style</a:t>
            </a:r>
          </a:p>
        </p:txBody>
      </p:sp>
      <p:sp>
        <p:nvSpPr>
          <p:cNvPr id="13" name="Slide Number Placeholder 12"/>
          <p:cNvSpPr>
            <a:spLocks noGrp="1"/>
          </p:cNvSpPr>
          <p:nvPr>
            <p:ph type="sldNum" sz="quarter" idx="10"/>
          </p:nvPr>
        </p:nvSpPr>
        <p:spPr/>
        <p:txBody>
          <a:bodyPr/>
          <a:lstStyle/>
          <a:p>
            <a:fld id="{D4325D4D-289E-48C1-B277-2BEB492A7D19}" type="slidenum">
              <a:rPr lang="en-US" smtClean="0"/>
              <a:pPr/>
              <a:t>‹#›</a:t>
            </a:fld>
            <a:endParaRPr lang="en-US" dirty="0"/>
          </a:p>
        </p:txBody>
      </p:sp>
      <p:sp>
        <p:nvSpPr>
          <p:cNvPr id="14" name="Footer Placeholder 13"/>
          <p:cNvSpPr>
            <a:spLocks noGrp="1"/>
          </p:cNvSpPr>
          <p:nvPr>
            <p:ph type="ftr" sz="quarter" idx="11"/>
          </p:nvPr>
        </p:nvSpPr>
        <p:spPr>
          <a:solidFill>
            <a:schemeClr val="accent2">
              <a:lumMod val="75000"/>
            </a:schemeClr>
          </a:solidFill>
        </p:spPr>
        <p:txBody>
          <a:bodyPr/>
          <a:lstStyle/>
          <a:p>
            <a:r>
              <a:rPr lang="en-US" dirty="0"/>
              <a:t>CONFIDENTIAL</a:t>
            </a:r>
          </a:p>
        </p:txBody>
      </p:sp>
      <p:pic>
        <p:nvPicPr>
          <p:cNvPr id="24" name="Picture 2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3400" y="596900"/>
            <a:ext cx="914400" cy="368300"/>
          </a:xfrm>
          <a:prstGeom prst="rect">
            <a:avLst/>
          </a:prstGeom>
        </p:spPr>
      </p:pic>
      <p:sp>
        <p:nvSpPr>
          <p:cNvPr id="4" name="Text Placeholder 3"/>
          <p:cNvSpPr>
            <a:spLocks noGrp="1"/>
          </p:cNvSpPr>
          <p:nvPr>
            <p:ph type="body" sz="quarter" idx="12" hasCustomPrompt="1"/>
          </p:nvPr>
        </p:nvSpPr>
        <p:spPr>
          <a:xfrm>
            <a:off x="2362200" y="2133600"/>
            <a:ext cx="6400800" cy="685800"/>
          </a:xfrm>
        </p:spPr>
        <p:txBody>
          <a:bodyPr/>
          <a:lstStyle>
            <a:lvl1pPr marL="0" indent="0" algn="r">
              <a:buNone/>
              <a:defRPr lang="en-US" sz="1600" kern="1200" dirty="0">
                <a:solidFill>
                  <a:schemeClr val="accent1">
                    <a:lumMod val="40000"/>
                    <a:lumOff val="60000"/>
                  </a:schemeClr>
                </a:solidFill>
                <a:latin typeface="Arial" charset="0"/>
                <a:ea typeface="ヒラギノ角ゴ Pro W3" pitchFamily="1" charset="-128"/>
                <a:cs typeface="+mn-cs"/>
              </a:defRPr>
            </a:lvl1pPr>
          </a:lstStyle>
          <a:p>
            <a:pPr lvl="0"/>
            <a:r>
              <a:rPr lang="en-US" dirty="0"/>
              <a:t>Presenter</a:t>
            </a:r>
          </a:p>
          <a:p>
            <a:pPr lvl="0"/>
            <a:r>
              <a:rPr lang="en-US" dirty="0"/>
              <a:t>Date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pPr/>
              <a:t>‹#›</a:t>
            </a:fld>
            <a:endParaRPr lang="en-US" dirty="0"/>
          </a:p>
        </p:txBody>
      </p:sp>
      <p:sp>
        <p:nvSpPr>
          <p:cNvPr id="5" name="Footer Placeholder 4"/>
          <p:cNvSpPr>
            <a:spLocks noGrp="1"/>
          </p:cNvSpPr>
          <p:nvPr>
            <p:ph type="ftr" sz="quarter" idx="11"/>
          </p:nvPr>
        </p:nvSpPr>
        <p:spPr>
          <a:solidFill>
            <a:schemeClr val="accent2">
              <a:lumMod val="75000"/>
            </a:schemeClr>
          </a:solidFill>
        </p:spPr>
        <p:txBody>
          <a:bodyPr/>
          <a:lstStyle/>
          <a:p>
            <a:r>
              <a:rPr lang="en-US" dirty="0"/>
              <a:t>CONFIDENTIAL</a:t>
            </a:r>
          </a:p>
        </p:txBody>
      </p:sp>
      <p:sp>
        <p:nvSpPr>
          <p:cNvPr id="6" name="Title 5"/>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CONFIDENTIAL</a:t>
            </a:r>
            <a:endParaRPr lang="en-US" dirty="0"/>
          </a:p>
        </p:txBody>
      </p:sp>
      <p:sp>
        <p:nvSpPr>
          <p:cNvPr id="4" name="Slide Number Placeholder 3"/>
          <p:cNvSpPr>
            <a:spLocks noGrp="1"/>
          </p:cNvSpPr>
          <p:nvPr>
            <p:ph type="sldNum" sz="quarter" idx="11"/>
          </p:nvPr>
        </p:nvSpPr>
        <p:spPr/>
        <p:txBody>
          <a:bodyPr/>
          <a:lstStyle/>
          <a:p>
            <a:fld id="{D4325D4D-289E-48C1-B277-2BEB492A7D19}" type="slidenum">
              <a:rPr lang="en-US" smtClean="0"/>
              <a:pPr/>
              <a:t>‹#›</a:t>
            </a:fld>
            <a:endParaRPr lang="en-US" dirty="0"/>
          </a:p>
        </p:txBody>
      </p:sp>
    </p:spTree>
    <p:extLst>
      <p:ext uri="{BB962C8B-B14F-4D97-AF65-F5344CB8AC3E}">
        <p14:creationId xmlns:p14="http://schemas.microsoft.com/office/powerpoint/2010/main" val="1449511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wo-Line Title and Singl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 y="0"/>
            <a:ext cx="9144000"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3" name="Content Placeholder 2"/>
          <p:cNvSpPr>
            <a:spLocks noGrp="1"/>
          </p:cNvSpPr>
          <p:nvPr>
            <p:ph idx="1"/>
          </p:nvPr>
        </p:nvSpPr>
        <p:spPr>
          <a:xfrm>
            <a:off x="457200" y="2057400"/>
            <a:ext cx="8229600" cy="4068763"/>
          </a:xfrm>
        </p:spPr>
        <p:txBody>
          <a:bodyPr/>
          <a:lstStyle/>
          <a:p>
            <a:pPr lvl="0"/>
            <a:r>
              <a:rPr lang="en-US" dirty="0"/>
              <a:t>Click to edit Master text styles</a:t>
            </a:r>
          </a:p>
          <a:p>
            <a:pPr lvl="1"/>
            <a:r>
              <a:rPr lang="en-US" dirty="0"/>
              <a:t>Second level</a:t>
            </a:r>
          </a:p>
          <a:p>
            <a:pPr lvl="2"/>
            <a:r>
              <a:rPr lang="en-US" dirty="0"/>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pPr/>
              <a:t>‹#›</a:t>
            </a:fld>
            <a:endParaRPr lang="en-US" dirty="0"/>
          </a:p>
        </p:txBody>
      </p:sp>
      <p:sp>
        <p:nvSpPr>
          <p:cNvPr id="5" name="Footer Placeholder 4"/>
          <p:cNvSpPr>
            <a:spLocks noGrp="1"/>
          </p:cNvSpPr>
          <p:nvPr>
            <p:ph type="ftr" sz="quarter" idx="11"/>
          </p:nvPr>
        </p:nvSpPr>
        <p:spPr>
          <a:solidFill>
            <a:schemeClr val="accent2">
              <a:lumMod val="75000"/>
            </a:schemeClr>
          </a:solidFill>
        </p:spPr>
        <p:txBody>
          <a:bodyPr/>
          <a:lstStyle/>
          <a:p>
            <a:r>
              <a:rPr lang="en-US" dirty="0"/>
              <a:t>CONFIDENTIAL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3886200" cy="4525963"/>
          </a:xfrm>
        </p:spPr>
        <p:txBody>
          <a:bodyPr/>
          <a:lstStyle>
            <a:lvl1pPr>
              <a:defRPr sz="2400"/>
            </a:lvl1pPr>
            <a:lvl2pPr marL="685800" indent="-347472">
              <a:buFont typeface="Arial" pitchFamily="34" charset="0"/>
              <a:buChar char="–"/>
              <a:defRPr sz="2000"/>
            </a:lvl2pPr>
            <a:lvl3pPr marL="1078992" indent="-402336">
              <a:buFont typeface="Wingdings" pitchFamily="2" charset="2"/>
              <a:buChar char="§"/>
              <a:defRPr sz="1600"/>
            </a:lvl3pPr>
            <a:lvl4pPr marL="1031875" indent="-228600">
              <a:tabLst/>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4"/>
            <a:endParaRPr lang="en-US" dirty="0"/>
          </a:p>
        </p:txBody>
      </p:sp>
      <p:sp>
        <p:nvSpPr>
          <p:cNvPr id="4" name="Content Placeholder 3"/>
          <p:cNvSpPr>
            <a:spLocks noGrp="1"/>
          </p:cNvSpPr>
          <p:nvPr>
            <p:ph sz="half" idx="2"/>
          </p:nvPr>
        </p:nvSpPr>
        <p:spPr>
          <a:xfrm>
            <a:off x="4800600" y="1600200"/>
            <a:ext cx="3886200" cy="4525963"/>
          </a:xfrm>
        </p:spPr>
        <p:txBody>
          <a:bodyPr/>
          <a:lstStyle>
            <a:lvl1pPr>
              <a:defRPr sz="2400"/>
            </a:lvl1pPr>
            <a:lvl2pPr>
              <a:defRPr sz="20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5" name="Slide Number Placeholder 4"/>
          <p:cNvSpPr>
            <a:spLocks noGrp="1"/>
          </p:cNvSpPr>
          <p:nvPr>
            <p:ph type="sldNum" sz="quarter" idx="10"/>
          </p:nvPr>
        </p:nvSpPr>
        <p:spPr>
          <a:xfrm>
            <a:off x="0" y="6553200"/>
            <a:ext cx="457200" cy="304800"/>
          </a:xfrm>
        </p:spPr>
        <p:txBody>
          <a:bodyPr/>
          <a:lstStyle/>
          <a:p>
            <a:fld id="{D4325D4D-289E-48C1-B277-2BEB492A7D19}" type="slidenum">
              <a:rPr lang="en-US" smtClean="0"/>
              <a:pPr/>
              <a:t>‹#›</a:t>
            </a:fld>
            <a:endParaRPr lang="en-US" dirty="0"/>
          </a:p>
        </p:txBody>
      </p:sp>
      <p:sp>
        <p:nvSpPr>
          <p:cNvPr id="6" name="Footer Placeholder 5"/>
          <p:cNvSpPr>
            <a:spLocks noGrp="1"/>
          </p:cNvSpPr>
          <p:nvPr>
            <p:ph type="ftr" sz="quarter" idx="11"/>
          </p:nvPr>
        </p:nvSpPr>
        <p:spPr>
          <a:xfrm>
            <a:off x="457200" y="6553200"/>
            <a:ext cx="1447800" cy="304800"/>
          </a:xfrm>
          <a:solidFill>
            <a:schemeClr val="accent2">
              <a:lumMod val="75000"/>
            </a:schemeClr>
          </a:solidFill>
        </p:spPr>
        <p:txBody>
          <a:bodyPr/>
          <a:lstStyle/>
          <a:p>
            <a:r>
              <a:rPr lang="en-US" dirty="0"/>
              <a:t>CONFIDENTIAL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Line Title Plus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057400"/>
            <a:ext cx="3886200" cy="4068763"/>
          </a:xfrm>
        </p:spPr>
        <p:txBody>
          <a:bodyPr/>
          <a:lstStyle>
            <a:lvl1pPr>
              <a:defRPr sz="2400"/>
            </a:lvl1pPr>
            <a:lvl2pPr marL="685800" indent="-347472">
              <a:buFont typeface="Arial" pitchFamily="34" charset="0"/>
              <a:buChar char="–"/>
              <a:defRPr sz="2000"/>
            </a:lvl2pPr>
            <a:lvl3pPr marL="1078992" indent="-402336">
              <a:buFont typeface="Wingdings" pitchFamily="2" charset="2"/>
              <a:buChar char="§"/>
              <a:defRPr sz="1600"/>
            </a:lvl3pPr>
            <a:lvl4pPr marL="1031875" indent="-228600">
              <a:tabLst/>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4"/>
            <a:endParaRPr lang="en-US" dirty="0"/>
          </a:p>
        </p:txBody>
      </p:sp>
      <p:sp>
        <p:nvSpPr>
          <p:cNvPr id="4" name="Content Placeholder 3"/>
          <p:cNvSpPr>
            <a:spLocks noGrp="1"/>
          </p:cNvSpPr>
          <p:nvPr>
            <p:ph sz="half" idx="2"/>
          </p:nvPr>
        </p:nvSpPr>
        <p:spPr>
          <a:xfrm>
            <a:off x="4800600" y="2057400"/>
            <a:ext cx="3886200" cy="4068763"/>
          </a:xfrm>
        </p:spPr>
        <p:txBody>
          <a:bodyPr/>
          <a:lstStyle>
            <a:lvl1pPr>
              <a:defRPr sz="2400"/>
            </a:lvl1pPr>
            <a:lvl2pPr>
              <a:defRPr sz="20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5" name="Title 1"/>
          <p:cNvSpPr>
            <a:spLocks noGrp="1"/>
          </p:cNvSpPr>
          <p:nvPr>
            <p:ph type="title" hasCustomPrompt="1"/>
          </p:nvPr>
        </p:nvSpPr>
        <p:spPr>
          <a:xfrm>
            <a:off x="-33867" y="0"/>
            <a:ext cx="9140825"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6" name="Slide Number Placeholder 5"/>
          <p:cNvSpPr>
            <a:spLocks noGrp="1"/>
          </p:cNvSpPr>
          <p:nvPr>
            <p:ph type="sldNum" sz="quarter" idx="10"/>
          </p:nvPr>
        </p:nvSpPr>
        <p:spPr/>
        <p:txBody>
          <a:bodyPr/>
          <a:lstStyle/>
          <a:p>
            <a:fld id="{D4325D4D-289E-48C1-B277-2BEB492A7D19}" type="slidenum">
              <a:rPr lang="en-US" smtClean="0"/>
              <a:pPr/>
              <a:t>‹#›</a:t>
            </a:fld>
            <a:endParaRPr lang="en-US" dirty="0"/>
          </a:p>
        </p:txBody>
      </p:sp>
      <p:sp>
        <p:nvSpPr>
          <p:cNvPr id="7" name="Footer Placeholder 6"/>
          <p:cNvSpPr>
            <a:spLocks noGrp="1"/>
          </p:cNvSpPr>
          <p:nvPr>
            <p:ph type="ftr" sz="quarter" idx="11"/>
          </p:nvPr>
        </p:nvSpPr>
        <p:spPr>
          <a:solidFill>
            <a:schemeClr val="accent2">
              <a:lumMod val="75000"/>
            </a:schemeClr>
          </a:solidFill>
        </p:spPr>
        <p:txBody>
          <a:bodyPr/>
          <a:lstStyle/>
          <a:p>
            <a:r>
              <a:rPr lang="en-US" dirty="0"/>
              <a:t>CONFIDENTIAL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13"/>
          <p:cNvPicPr>
            <a:picLocks noChangeAspect="1" noChangeArrowheads="1"/>
          </p:cNvPicPr>
          <p:nvPr userDrawn="1"/>
        </p:nvPicPr>
        <p:blipFill>
          <a:blip r:embed="rId2" cstate="print"/>
          <a:srcRect/>
          <a:stretch>
            <a:fillRect/>
          </a:stretch>
        </p:blipFill>
        <p:spPr bwMode="auto">
          <a:xfrm rot="5400000">
            <a:off x="1427630" y="-894228"/>
            <a:ext cx="6324602" cy="9179860"/>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4325D4D-289E-48C1-B277-2BEB492A7D19}" type="slidenum">
              <a:rPr lang="en-US" smtClean="0"/>
              <a:pPr/>
              <a:t>‹#›</a:t>
            </a:fld>
            <a:endParaRPr lang="en-US" dirty="0"/>
          </a:p>
        </p:txBody>
      </p:sp>
      <p:sp>
        <p:nvSpPr>
          <p:cNvPr id="4" name="Footer Placeholder 3"/>
          <p:cNvSpPr>
            <a:spLocks noGrp="1"/>
          </p:cNvSpPr>
          <p:nvPr>
            <p:ph type="ftr" sz="quarter" idx="11"/>
          </p:nvPr>
        </p:nvSpPr>
        <p:spPr>
          <a:solidFill>
            <a:schemeClr val="accent2">
              <a:lumMod val="75000"/>
            </a:schemeClr>
          </a:solidFill>
        </p:spPr>
        <p:txBody>
          <a:bodyPr/>
          <a:lstStyle/>
          <a:p>
            <a:r>
              <a:rPr lang="en-US" dirty="0"/>
              <a:t>CONFIDENTIAL</a:t>
            </a:r>
          </a:p>
        </p:txBody>
      </p:sp>
      <p:pic>
        <p:nvPicPr>
          <p:cNvPr id="7" name="Picture 14" descr="RTI_653_1in"/>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305800" y="6448425"/>
            <a:ext cx="649288" cy="257175"/>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Line 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25400"/>
            <a:ext cx="9140825"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4" name="Slide Number Placeholder 3"/>
          <p:cNvSpPr>
            <a:spLocks noGrp="1"/>
          </p:cNvSpPr>
          <p:nvPr>
            <p:ph type="sldNum" sz="quarter" idx="10"/>
          </p:nvPr>
        </p:nvSpPr>
        <p:spPr/>
        <p:txBody>
          <a:bodyPr/>
          <a:lstStyle/>
          <a:p>
            <a:fld id="{D4325D4D-289E-48C1-B277-2BEB492A7D19}" type="slidenum">
              <a:rPr lang="en-US" smtClean="0"/>
              <a:pPr/>
              <a:t>‹#›</a:t>
            </a:fld>
            <a:endParaRPr lang="en-US" dirty="0"/>
          </a:p>
        </p:txBody>
      </p:sp>
      <p:sp>
        <p:nvSpPr>
          <p:cNvPr id="5" name="Footer Placeholder 4"/>
          <p:cNvSpPr>
            <a:spLocks noGrp="1"/>
          </p:cNvSpPr>
          <p:nvPr>
            <p:ph type="ftr" sz="quarter" idx="11"/>
          </p:nvPr>
        </p:nvSpPr>
        <p:spPr>
          <a:solidFill>
            <a:schemeClr val="accent2">
              <a:lumMod val="75000"/>
            </a:schemeClr>
          </a:solidFill>
        </p:spPr>
        <p:txBody>
          <a:bodyPr/>
          <a:lstStyle/>
          <a:p>
            <a:r>
              <a:rPr lang="en-US" dirty="0"/>
              <a:t>CONFIDENTIAL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rot="5400000">
            <a:off x="2933700" y="723899"/>
            <a:ext cx="3276600" cy="9144000"/>
          </a:xfrm>
          <a:prstGeom prst="rect">
            <a:avLst/>
          </a:prstGeom>
        </p:spPr>
      </p:pic>
      <p:sp>
        <p:nvSpPr>
          <p:cNvPr id="2" name="Slide Number Placeholder 1"/>
          <p:cNvSpPr>
            <a:spLocks noGrp="1"/>
          </p:cNvSpPr>
          <p:nvPr>
            <p:ph type="sldNum" sz="quarter" idx="10"/>
          </p:nvPr>
        </p:nvSpPr>
        <p:spPr/>
        <p:txBody>
          <a:bodyPr/>
          <a:lstStyle/>
          <a:p>
            <a:fld id="{D4325D4D-289E-48C1-B277-2BEB492A7D19}" type="slidenum">
              <a:rPr lang="en-US" smtClean="0"/>
              <a:pPr/>
              <a:t>‹#›</a:t>
            </a:fld>
            <a:endParaRPr lang="en-US" dirty="0"/>
          </a:p>
        </p:txBody>
      </p:sp>
      <p:sp>
        <p:nvSpPr>
          <p:cNvPr id="3" name="Footer Placeholder 2"/>
          <p:cNvSpPr>
            <a:spLocks noGrp="1"/>
          </p:cNvSpPr>
          <p:nvPr>
            <p:ph type="ftr" sz="quarter" idx="11"/>
          </p:nvPr>
        </p:nvSpPr>
        <p:spPr>
          <a:solidFill>
            <a:schemeClr val="accent2">
              <a:lumMod val="75000"/>
            </a:schemeClr>
          </a:solidFill>
        </p:spPr>
        <p:txBody>
          <a:bodyPr/>
          <a:lstStyle/>
          <a:p>
            <a:r>
              <a:rPr lang="en-US" dirty="0"/>
              <a:t>CONFIDENTIAL</a:t>
            </a:r>
          </a:p>
        </p:txBody>
      </p:sp>
      <p:sp>
        <p:nvSpPr>
          <p:cNvPr id="4" name="Rectangle 3"/>
          <p:cNvSpPr/>
          <p:nvPr userDrawn="1"/>
        </p:nvSpPr>
        <p:spPr>
          <a:xfrm>
            <a:off x="0" y="0"/>
            <a:ext cx="9144000" cy="37338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Rectangle 2"/>
          <p:cNvSpPr>
            <a:spLocks noGrp="1" noChangeArrowheads="1"/>
          </p:cNvSpPr>
          <p:nvPr>
            <p:ph type="ctrTitle" hasCustomPrompt="1"/>
          </p:nvPr>
        </p:nvSpPr>
        <p:spPr>
          <a:xfrm>
            <a:off x="457200" y="2743200"/>
            <a:ext cx="6477000" cy="676687"/>
          </a:xfrm>
          <a:noFill/>
        </p:spPr>
        <p:txBody>
          <a:bodyPr/>
          <a:lstStyle>
            <a:lvl1pPr algn="l">
              <a:defRPr sz="2800" b="1">
                <a:solidFill>
                  <a:schemeClr val="bg1"/>
                </a:solidFill>
                <a:latin typeface="Arial"/>
                <a:cs typeface="Arial"/>
              </a:defRPr>
            </a:lvl1pPr>
          </a:lstStyle>
          <a:p>
            <a:r>
              <a:rPr lang="en-US" dirty="0"/>
              <a:t>Click to edit title style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CONFIDENTIAL</a:t>
            </a:r>
            <a:endParaRPr lang="en-US" dirty="0"/>
          </a:p>
        </p:txBody>
      </p:sp>
      <p:sp>
        <p:nvSpPr>
          <p:cNvPr id="4" name="Slide Number Placeholder 3"/>
          <p:cNvSpPr>
            <a:spLocks noGrp="1"/>
          </p:cNvSpPr>
          <p:nvPr>
            <p:ph type="sldNum" sz="quarter" idx="11"/>
          </p:nvPr>
        </p:nvSpPr>
        <p:spPr/>
        <p:txBody>
          <a:bodyPr/>
          <a:lstStyle/>
          <a:p>
            <a:fld id="{D4325D4D-289E-48C1-B277-2BEB492A7D19}" type="slidenum">
              <a:rPr lang="en-US" smtClean="0"/>
              <a:pPr/>
              <a:t>‹#›</a:t>
            </a:fld>
            <a:endParaRPr lang="en-US" dirty="0"/>
          </a:p>
        </p:txBody>
      </p:sp>
    </p:spTree>
    <p:extLst>
      <p:ext uri="{BB962C8B-B14F-4D97-AF65-F5344CB8AC3E}">
        <p14:creationId xmlns:p14="http://schemas.microsoft.com/office/powerpoint/2010/main" val="1679507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CONFIDENTIAL</a:t>
            </a:r>
            <a:endParaRPr lang="en-US" dirty="0"/>
          </a:p>
        </p:txBody>
      </p:sp>
      <p:sp>
        <p:nvSpPr>
          <p:cNvPr id="4" name="Slide Number Placeholder 3"/>
          <p:cNvSpPr>
            <a:spLocks noGrp="1"/>
          </p:cNvSpPr>
          <p:nvPr>
            <p:ph type="sldNum" sz="quarter" idx="11"/>
          </p:nvPr>
        </p:nvSpPr>
        <p:spPr/>
        <p:txBody>
          <a:bodyPr/>
          <a:lstStyle/>
          <a:p>
            <a:fld id="{D4325D4D-289E-48C1-B277-2BEB492A7D19}" type="slidenum">
              <a:rPr lang="en-US" smtClean="0"/>
              <a:pPr/>
              <a:t>‹#›</a:t>
            </a:fld>
            <a:endParaRPr lang="en-US" dirty="0"/>
          </a:p>
        </p:txBody>
      </p:sp>
    </p:spTree>
    <p:extLst>
      <p:ext uri="{BB962C8B-B14F-4D97-AF65-F5344CB8AC3E}">
        <p14:creationId xmlns:p14="http://schemas.microsoft.com/office/powerpoint/2010/main" val="218637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with Arcs">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pPr/>
              <a:t>‹#›</a:t>
            </a:fld>
            <a:endParaRPr lang="en-US" dirty="0"/>
          </a:p>
        </p:txBody>
      </p:sp>
      <p:sp>
        <p:nvSpPr>
          <p:cNvPr id="3" name="Footer Placeholder 2"/>
          <p:cNvSpPr>
            <a:spLocks noGrp="1"/>
          </p:cNvSpPr>
          <p:nvPr>
            <p:ph type="ftr" sz="quarter" idx="11"/>
          </p:nvPr>
        </p:nvSpPr>
        <p:spPr/>
        <p:txBody>
          <a:bodyPr/>
          <a:lstStyle/>
          <a:p>
            <a:r>
              <a:rPr lang="en-US" dirty="0"/>
              <a:t>CONFIDENTIAL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400" b="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Slide Number Placeholder 4"/>
          <p:cNvSpPr>
            <a:spLocks noGrp="1"/>
          </p:cNvSpPr>
          <p:nvPr>
            <p:ph type="sldNum" sz="quarter" idx="10"/>
          </p:nvPr>
        </p:nvSpPr>
        <p:spPr/>
        <p:txBody>
          <a:bodyPr/>
          <a:lstStyle/>
          <a:p>
            <a:fld id="{D4325D4D-289E-48C1-B277-2BEB492A7D19}" type="slidenum">
              <a:rPr lang="en-US" smtClean="0"/>
              <a:pPr/>
              <a:t>‹#›</a:t>
            </a:fld>
            <a:endParaRPr lang="en-US" dirty="0"/>
          </a:p>
        </p:txBody>
      </p:sp>
      <p:sp>
        <p:nvSpPr>
          <p:cNvPr id="6" name="Footer Placeholder 5"/>
          <p:cNvSpPr>
            <a:spLocks noGrp="1"/>
          </p:cNvSpPr>
          <p:nvPr>
            <p:ph type="ftr" sz="quarter" idx="11"/>
          </p:nvPr>
        </p:nvSpPr>
        <p:spPr/>
        <p:txBody>
          <a:bodyPr/>
          <a:lstStyle/>
          <a:p>
            <a:r>
              <a:rPr lang="en-US" dirty="0"/>
              <a:t>CONFIDENTIAL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16933"/>
            <a:ext cx="9140825" cy="530225"/>
          </a:xfrm>
        </p:spPr>
        <p:txBody>
          <a:bodyPr/>
          <a:lstStyle/>
          <a:p>
            <a:r>
              <a:rPr lang="en-US" dirty="0"/>
              <a:t>Click to edit Master title style</a:t>
            </a:r>
          </a:p>
        </p:txBody>
      </p:sp>
      <p:sp>
        <p:nvSpPr>
          <p:cNvPr id="3" name="Chart Placeholder 2"/>
          <p:cNvSpPr>
            <a:spLocks noGrp="1"/>
          </p:cNvSpPr>
          <p:nvPr>
            <p:ph type="chart" sz="half" idx="1"/>
          </p:nvPr>
        </p:nvSpPr>
        <p:spPr>
          <a:xfrm>
            <a:off x="457200" y="1600200"/>
            <a:ext cx="4038600" cy="4525963"/>
          </a:xfrm>
        </p:spPr>
        <p:txBody>
          <a:bodyPr/>
          <a:lstStyle/>
          <a:p>
            <a:pPr lvl="0"/>
            <a:endParaRPr lang="en-US" noProof="0" dirty="0"/>
          </a:p>
        </p:txBody>
      </p:sp>
      <p:sp>
        <p:nvSpPr>
          <p:cNvPr id="4" name="Text Placeholder 3"/>
          <p:cNvSpPr>
            <a:spLocks noGrp="1"/>
          </p:cNvSpPr>
          <p:nvPr>
            <p:ph type="body" sz="half" idx="2"/>
          </p:nvPr>
        </p:nvSpPr>
        <p:spPr>
          <a:xfrm>
            <a:off x="4648200" y="1600200"/>
            <a:ext cx="4038600" cy="4525963"/>
          </a:xfrm>
        </p:spPr>
        <p:txBody>
          <a:bodyPr/>
          <a:lstStyle/>
          <a:p>
            <a:pPr lvl="0"/>
            <a:r>
              <a:rPr lang="en-US" dirty="0"/>
              <a:t>Click to edit Master text styles</a:t>
            </a:r>
          </a:p>
          <a:p>
            <a:pPr lvl="1"/>
            <a:r>
              <a:rPr lang="en-US" dirty="0"/>
              <a:t>Second level</a:t>
            </a:r>
          </a:p>
          <a:p>
            <a:pPr lvl="2"/>
            <a:r>
              <a:rPr lang="en-US" dirty="0"/>
              <a:t>Third level</a:t>
            </a:r>
          </a:p>
        </p:txBody>
      </p:sp>
      <p:sp>
        <p:nvSpPr>
          <p:cNvPr id="5" name="Slide Number Placeholder 4"/>
          <p:cNvSpPr>
            <a:spLocks noGrp="1"/>
          </p:cNvSpPr>
          <p:nvPr>
            <p:ph type="sldNum" sz="quarter" idx="10"/>
          </p:nvPr>
        </p:nvSpPr>
        <p:spPr>
          <a:xfrm>
            <a:off x="0" y="6553199"/>
            <a:ext cx="457200" cy="304801"/>
          </a:xfrm>
        </p:spPr>
        <p:txBody>
          <a:bodyPr/>
          <a:lstStyle/>
          <a:p>
            <a:fld id="{D4325D4D-289E-48C1-B277-2BEB492A7D19}" type="slidenum">
              <a:rPr lang="en-US" smtClean="0"/>
              <a:pPr/>
              <a:t>‹#›</a:t>
            </a:fld>
            <a:endParaRPr lang="en-US" dirty="0"/>
          </a:p>
        </p:txBody>
      </p:sp>
      <p:sp>
        <p:nvSpPr>
          <p:cNvPr id="6" name="Footer Placeholder 5"/>
          <p:cNvSpPr>
            <a:spLocks noGrp="1"/>
          </p:cNvSpPr>
          <p:nvPr>
            <p:ph type="ftr" sz="quarter" idx="11"/>
          </p:nvPr>
        </p:nvSpPr>
        <p:spPr>
          <a:xfrm>
            <a:off x="457200" y="6553200"/>
            <a:ext cx="1447800" cy="304800"/>
          </a:xfrm>
        </p:spPr>
        <p:txBody>
          <a:bodyPr/>
          <a:lstStyle/>
          <a:p>
            <a:r>
              <a:rPr lang="en-US" dirty="0"/>
              <a:t>CONFIDENTIAL</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0825" cy="530225"/>
          </a:xfrm>
        </p:spPr>
        <p:txBody>
          <a:bodyPr/>
          <a:lstStyle/>
          <a:p>
            <a:r>
              <a:rPr lang="en-US"/>
              <a:t>Click to edit Master title style</a:t>
            </a:r>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dirty="0"/>
          </a:p>
        </p:txBody>
      </p:sp>
      <p:sp>
        <p:nvSpPr>
          <p:cNvPr id="4" name="Text Placeholder 3"/>
          <p:cNvSpPr>
            <a:spLocks noGrp="1"/>
          </p:cNvSpPr>
          <p:nvPr>
            <p:ph type="body" sz="half" idx="2"/>
          </p:nvPr>
        </p:nvSpPr>
        <p:spPr>
          <a:xfrm>
            <a:off x="4648200" y="1600200"/>
            <a:ext cx="4038600" cy="4525963"/>
          </a:xfrm>
        </p:spPr>
        <p:txBody>
          <a:bodyPr/>
          <a:lstStyle>
            <a:lvl1pPr>
              <a:spcBef>
                <a:spcPts val="0"/>
              </a:spcBef>
              <a:spcAft>
                <a:spcPts val="900"/>
              </a:spcAft>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10"/>
          </p:nvPr>
        </p:nvSpPr>
        <p:spPr>
          <a:xfrm>
            <a:off x="0" y="6553199"/>
            <a:ext cx="457200" cy="304801"/>
          </a:xfrm>
        </p:spPr>
        <p:txBody>
          <a:bodyPr/>
          <a:lstStyle/>
          <a:p>
            <a:fld id="{D4325D4D-289E-48C1-B277-2BEB492A7D19}" type="slidenum">
              <a:rPr lang="en-US" smtClean="0"/>
              <a:pPr/>
              <a:t>‹#›</a:t>
            </a:fld>
            <a:endParaRPr lang="en-US" dirty="0"/>
          </a:p>
        </p:txBody>
      </p:sp>
      <p:sp>
        <p:nvSpPr>
          <p:cNvPr id="6" name="Footer Placeholder 5"/>
          <p:cNvSpPr>
            <a:spLocks noGrp="1"/>
          </p:cNvSpPr>
          <p:nvPr>
            <p:ph type="ftr" sz="quarter" idx="11"/>
          </p:nvPr>
        </p:nvSpPr>
        <p:spPr>
          <a:xfrm>
            <a:off x="457200" y="6553200"/>
            <a:ext cx="1447800" cy="304800"/>
          </a:xfrm>
        </p:spPr>
        <p:txBody>
          <a:bodyPr/>
          <a:lstStyle/>
          <a:p>
            <a:r>
              <a:rPr lang="en-US" dirty="0"/>
              <a:t>CONFIDENTIAL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CF51BAB-3D19-324D-B6D3-0288911203B1}"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86B5C-4567-3346-9535-B9F922A02BC8}" type="slidenum">
              <a:rPr lang="en-US" smtClean="0"/>
              <a:t>‹#›</a:t>
            </a:fld>
            <a:endParaRPr lang="en-US"/>
          </a:p>
        </p:txBody>
      </p:sp>
    </p:spTree>
    <p:extLst>
      <p:ext uri="{BB962C8B-B14F-4D97-AF65-F5344CB8AC3E}">
        <p14:creationId xmlns:p14="http://schemas.microsoft.com/office/powerpoint/2010/main" val="974288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F51BAB-3D19-324D-B6D3-0288911203B1}"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86B5C-4567-3346-9535-B9F922A02BC8}" type="slidenum">
              <a:rPr lang="en-US" smtClean="0"/>
              <a:t>‹#›</a:t>
            </a:fld>
            <a:endParaRPr lang="en-US"/>
          </a:p>
        </p:txBody>
      </p:sp>
    </p:spTree>
    <p:extLst>
      <p:ext uri="{BB962C8B-B14F-4D97-AF65-F5344CB8AC3E}">
        <p14:creationId xmlns:p14="http://schemas.microsoft.com/office/powerpoint/2010/main" val="3100112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F51BAB-3D19-324D-B6D3-0288911203B1}"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86B5C-4567-3346-9535-B9F922A02BC8}" type="slidenum">
              <a:rPr lang="en-US" smtClean="0"/>
              <a:t>‹#›</a:t>
            </a:fld>
            <a:endParaRPr lang="en-US"/>
          </a:p>
        </p:txBody>
      </p:sp>
    </p:spTree>
    <p:extLst>
      <p:ext uri="{BB962C8B-B14F-4D97-AF65-F5344CB8AC3E}">
        <p14:creationId xmlns:p14="http://schemas.microsoft.com/office/powerpoint/2010/main" val="563314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F51BAB-3D19-324D-B6D3-0288911203B1}" type="datetimeFigureOut">
              <a:rPr lang="en-US" smtClean="0"/>
              <a:t>12/19/2019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86B5C-4567-3346-9535-B9F922A02BC8}" type="slidenum">
              <a:rPr lang="en-US" smtClean="0"/>
              <a:t>‹#›</a:t>
            </a:fld>
            <a:endParaRPr lang="en-US"/>
          </a:p>
        </p:txBody>
      </p:sp>
    </p:spTree>
    <p:extLst>
      <p:ext uri="{BB962C8B-B14F-4D97-AF65-F5344CB8AC3E}">
        <p14:creationId xmlns:p14="http://schemas.microsoft.com/office/powerpoint/2010/main" val="15129358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CF51BAB-3D19-324D-B6D3-0288911203B1}" type="datetimeFigureOut">
              <a:rPr lang="en-US" smtClean="0"/>
              <a:t>12/19/2019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786B5C-4567-3346-9535-B9F922A02BC8}" type="slidenum">
              <a:rPr lang="en-US" smtClean="0"/>
              <a:t>‹#›</a:t>
            </a:fld>
            <a:endParaRPr lang="en-US"/>
          </a:p>
        </p:txBody>
      </p:sp>
    </p:spTree>
    <p:extLst>
      <p:ext uri="{BB962C8B-B14F-4D97-AF65-F5344CB8AC3E}">
        <p14:creationId xmlns:p14="http://schemas.microsoft.com/office/powerpoint/2010/main" val="17063832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CF51BAB-3D19-324D-B6D3-0288911203B1}" type="datetimeFigureOut">
              <a:rPr lang="en-US" smtClean="0"/>
              <a:t>12/19/2019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786B5C-4567-3346-9535-B9F922A02BC8}" type="slidenum">
              <a:rPr lang="en-US" smtClean="0"/>
              <a:t>‹#›</a:t>
            </a:fld>
            <a:endParaRPr lang="en-US"/>
          </a:p>
        </p:txBody>
      </p:sp>
    </p:spTree>
    <p:extLst>
      <p:ext uri="{BB962C8B-B14F-4D97-AF65-F5344CB8AC3E}">
        <p14:creationId xmlns:p14="http://schemas.microsoft.com/office/powerpoint/2010/main" val="16865262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F51BAB-3D19-324D-B6D3-0288911203B1}" type="datetimeFigureOut">
              <a:rPr lang="en-US" smtClean="0"/>
              <a:t>12/19/2019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786B5C-4567-3346-9535-B9F922A02BC8}" type="slidenum">
              <a:rPr lang="en-US" smtClean="0"/>
              <a:t>‹#›</a:t>
            </a:fld>
            <a:endParaRPr lang="en-US"/>
          </a:p>
        </p:txBody>
      </p:sp>
    </p:spTree>
    <p:extLst>
      <p:ext uri="{BB962C8B-B14F-4D97-AF65-F5344CB8AC3E}">
        <p14:creationId xmlns:p14="http://schemas.microsoft.com/office/powerpoint/2010/main" val="8101278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F51BAB-3D19-324D-B6D3-0288911203B1}" type="datetimeFigureOut">
              <a:rPr lang="en-US" smtClean="0"/>
              <a:t>12/19/2019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86B5C-4567-3346-9535-B9F922A02BC8}" type="slidenum">
              <a:rPr lang="en-US" smtClean="0"/>
              <a:t>‹#›</a:t>
            </a:fld>
            <a:endParaRPr lang="en-US"/>
          </a:p>
        </p:txBody>
      </p:sp>
    </p:spTree>
    <p:extLst>
      <p:ext uri="{BB962C8B-B14F-4D97-AF65-F5344CB8AC3E}">
        <p14:creationId xmlns:p14="http://schemas.microsoft.com/office/powerpoint/2010/main" val="7722680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F51BAB-3D19-324D-B6D3-0288911203B1}" type="datetimeFigureOut">
              <a:rPr lang="en-US" smtClean="0"/>
              <a:t>12/19/2019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86B5C-4567-3346-9535-B9F922A02BC8}" type="slidenum">
              <a:rPr lang="en-US" smtClean="0"/>
              <a:t>‹#›</a:t>
            </a:fld>
            <a:endParaRPr lang="en-US"/>
          </a:p>
        </p:txBody>
      </p:sp>
    </p:spTree>
    <p:extLst>
      <p:ext uri="{BB962C8B-B14F-4D97-AF65-F5344CB8AC3E}">
        <p14:creationId xmlns:p14="http://schemas.microsoft.com/office/powerpoint/2010/main" val="1186765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F51BAB-3D19-324D-B6D3-0288911203B1}"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86B5C-4567-3346-9535-B9F922A02BC8}" type="slidenum">
              <a:rPr lang="en-US" smtClean="0"/>
              <a:t>‹#›</a:t>
            </a:fld>
            <a:endParaRPr lang="en-US"/>
          </a:p>
        </p:txBody>
      </p:sp>
    </p:spTree>
    <p:extLst>
      <p:ext uri="{BB962C8B-B14F-4D97-AF65-F5344CB8AC3E}">
        <p14:creationId xmlns:p14="http://schemas.microsoft.com/office/powerpoint/2010/main" val="17325060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F51BAB-3D19-324D-B6D3-0288911203B1}"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86B5C-4567-3346-9535-B9F922A02BC8}" type="slidenum">
              <a:rPr lang="en-US" smtClean="0"/>
              <a:t>‹#›</a:t>
            </a:fld>
            <a:endParaRPr lang="en-US"/>
          </a:p>
        </p:txBody>
      </p:sp>
    </p:spTree>
    <p:extLst>
      <p:ext uri="{BB962C8B-B14F-4D97-AF65-F5344CB8AC3E}">
        <p14:creationId xmlns:p14="http://schemas.microsoft.com/office/powerpoint/2010/main" val="4986647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rot="5400000">
            <a:off x="2697956" y="121443"/>
            <a:ext cx="3748087" cy="9144000"/>
          </a:xfrm>
          <a:prstGeom prst="rect">
            <a:avLst/>
          </a:prstGeom>
        </p:spPr>
      </p:pic>
      <p:sp>
        <p:nvSpPr>
          <p:cNvPr id="26" name="Rectangle 25"/>
          <p:cNvSpPr/>
          <p:nvPr userDrawn="1"/>
        </p:nvSpPr>
        <p:spPr>
          <a:xfrm>
            <a:off x="0" y="6536268"/>
            <a:ext cx="9144000" cy="321732"/>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8" name="Rectangle 17"/>
          <p:cNvSpPr/>
          <p:nvPr userDrawn="1"/>
        </p:nvSpPr>
        <p:spPr>
          <a:xfrm>
            <a:off x="0" y="0"/>
            <a:ext cx="9144000" cy="28194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0" name="Text Box 13"/>
          <p:cNvSpPr txBox="1">
            <a:spLocks noChangeArrowheads="1"/>
          </p:cNvSpPr>
          <p:nvPr userDrawn="1"/>
        </p:nvSpPr>
        <p:spPr bwMode="auto">
          <a:xfrm>
            <a:off x="2057401" y="6567487"/>
            <a:ext cx="3328155" cy="184666"/>
          </a:xfrm>
          <a:prstGeom prst="rect">
            <a:avLst/>
          </a:prstGeom>
          <a:noFill/>
          <a:ln w="9525" algn="ctr">
            <a:noFill/>
            <a:miter lim="800000"/>
            <a:headEnd/>
            <a:tailEnd/>
          </a:ln>
          <a:effectLst/>
        </p:spPr>
        <p:txBody>
          <a:bodyPr wrap="none">
            <a:spAutoFit/>
          </a:bodyPr>
          <a:lstStyle/>
          <a:p>
            <a:pPr>
              <a:defRPr/>
            </a:pPr>
            <a:r>
              <a:rPr lang="en-US" sz="600" dirty="0">
                <a:solidFill>
                  <a:srgbClr val="808080">
                    <a:lumMod val="60000"/>
                    <a:lumOff val="40000"/>
                  </a:srgbClr>
                </a:solidFill>
                <a:latin typeface="Arial"/>
              </a:rPr>
              <a:t>RTI International is a registered trademark and a trade name of Research Triangle  Institute.</a:t>
            </a:r>
          </a:p>
        </p:txBody>
      </p:sp>
      <p:sp>
        <p:nvSpPr>
          <p:cNvPr id="11" name="Text Box 14"/>
          <p:cNvSpPr txBox="1">
            <a:spLocks noChangeArrowheads="1"/>
          </p:cNvSpPr>
          <p:nvPr userDrawn="1"/>
        </p:nvSpPr>
        <p:spPr bwMode="auto">
          <a:xfrm>
            <a:off x="7255935" y="6519334"/>
            <a:ext cx="922047" cy="253916"/>
          </a:xfrm>
          <a:prstGeom prst="rect">
            <a:avLst/>
          </a:prstGeom>
          <a:noFill/>
          <a:ln w="9525" algn="ctr">
            <a:noFill/>
            <a:miter lim="800000"/>
            <a:headEnd/>
            <a:tailEnd/>
          </a:ln>
          <a:effectLst/>
        </p:spPr>
        <p:txBody>
          <a:bodyPr wrap="none">
            <a:spAutoFit/>
          </a:bodyPr>
          <a:lstStyle/>
          <a:p>
            <a:pPr>
              <a:defRPr/>
            </a:pPr>
            <a:r>
              <a:rPr lang="en-US" sz="1050" b="1" dirty="0">
                <a:solidFill>
                  <a:srgbClr val="085295">
                    <a:lumMod val="20000"/>
                    <a:lumOff val="80000"/>
                  </a:srgbClr>
                </a:solidFill>
                <a:latin typeface="Arial"/>
              </a:rPr>
              <a:t>www.rti.org</a:t>
            </a:r>
          </a:p>
        </p:txBody>
      </p:sp>
      <p:sp>
        <p:nvSpPr>
          <p:cNvPr id="130050" name="Rectangle 2"/>
          <p:cNvSpPr>
            <a:spLocks noGrp="1" noChangeArrowheads="1"/>
          </p:cNvSpPr>
          <p:nvPr>
            <p:ph type="ctrTitle"/>
          </p:nvPr>
        </p:nvSpPr>
        <p:spPr>
          <a:xfrm>
            <a:off x="2286000" y="498159"/>
            <a:ext cx="6477000" cy="676687"/>
          </a:xfrm>
          <a:noFill/>
        </p:spPr>
        <p:txBody>
          <a:bodyPr/>
          <a:lstStyle>
            <a:lvl1pPr algn="r">
              <a:defRPr sz="2100" b="1">
                <a:solidFill>
                  <a:schemeClr val="bg1"/>
                </a:solidFill>
                <a:latin typeface="Arial"/>
                <a:cs typeface="Arial"/>
              </a:defRPr>
            </a:lvl1pPr>
          </a:lstStyle>
          <a:p>
            <a:r>
              <a:rPr lang="en-US" dirty="0"/>
              <a:t>Click to edit Master title style</a:t>
            </a:r>
          </a:p>
        </p:txBody>
      </p:sp>
      <p:sp>
        <p:nvSpPr>
          <p:cNvPr id="130051" name="Rectangle 3"/>
          <p:cNvSpPr>
            <a:spLocks noGrp="1" noChangeArrowheads="1"/>
          </p:cNvSpPr>
          <p:nvPr>
            <p:ph type="subTitle" idx="1"/>
          </p:nvPr>
        </p:nvSpPr>
        <p:spPr>
          <a:xfrm>
            <a:off x="2362200" y="1600200"/>
            <a:ext cx="6400800" cy="457200"/>
          </a:xfrm>
        </p:spPr>
        <p:txBody>
          <a:bodyPr/>
          <a:lstStyle>
            <a:lvl1pPr marL="0" indent="0" algn="r" rtl="0" eaLnBrk="0" fontAlgn="base" hangingPunct="0">
              <a:lnSpc>
                <a:spcPct val="110000"/>
              </a:lnSpc>
              <a:spcBef>
                <a:spcPct val="0"/>
              </a:spcBef>
              <a:spcAft>
                <a:spcPct val="0"/>
              </a:spcAft>
              <a:buFont typeface="Wingdings" pitchFamily="1" charset="2"/>
              <a:buNone/>
              <a:defRPr lang="en-US" sz="1500" kern="1200" dirty="0">
                <a:solidFill>
                  <a:srgbClr val="FFFFFF"/>
                </a:solidFill>
                <a:latin typeface="Arial" charset="0"/>
                <a:ea typeface="ヒラギノ角ゴ Pro W3" pitchFamily="1" charset="-128"/>
                <a:cs typeface="+mn-cs"/>
              </a:defRPr>
            </a:lvl1pPr>
          </a:lstStyle>
          <a:p>
            <a:r>
              <a:rPr lang="en-US" dirty="0"/>
              <a:t>Click to edit Master subtitle style</a:t>
            </a:r>
          </a:p>
        </p:txBody>
      </p:sp>
      <p:sp>
        <p:nvSpPr>
          <p:cNvPr id="13" name="Slide Number Placeholder 12"/>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14" name="Footer Placeholder 13"/>
          <p:cNvSpPr>
            <a:spLocks noGrp="1"/>
          </p:cNvSpPr>
          <p:nvPr>
            <p:ph type="ftr" sz="quarter" idx="11"/>
          </p:nvPr>
        </p:nvSpPr>
        <p:spPr>
          <a:solidFill>
            <a:schemeClr val="accent2">
              <a:lumMod val="75000"/>
            </a:schemeClr>
          </a:solidFill>
        </p:spPr>
        <p:txBody>
          <a:bodyPr/>
          <a:lstStyle/>
          <a:p>
            <a:r>
              <a:rPr lang="en-US" dirty="0">
                <a:solidFill>
                  <a:srgbClr val="FFFFFF"/>
                </a:solidFill>
              </a:rPr>
              <a:t>CONFIDENTIAL</a:t>
            </a:r>
          </a:p>
        </p:txBody>
      </p:sp>
      <p:pic>
        <p:nvPicPr>
          <p:cNvPr id="24" name="Picture 2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3400" y="596900"/>
            <a:ext cx="914400" cy="368300"/>
          </a:xfrm>
          <a:prstGeom prst="rect">
            <a:avLst/>
          </a:prstGeom>
        </p:spPr>
      </p:pic>
      <p:sp>
        <p:nvSpPr>
          <p:cNvPr id="4" name="Text Placeholder 3"/>
          <p:cNvSpPr>
            <a:spLocks noGrp="1"/>
          </p:cNvSpPr>
          <p:nvPr>
            <p:ph type="body" sz="quarter" idx="12" hasCustomPrompt="1"/>
          </p:nvPr>
        </p:nvSpPr>
        <p:spPr>
          <a:xfrm>
            <a:off x="2362200" y="2133600"/>
            <a:ext cx="6400800" cy="685800"/>
          </a:xfrm>
        </p:spPr>
        <p:txBody>
          <a:bodyPr/>
          <a:lstStyle>
            <a:lvl1pPr marL="0" indent="0" algn="r">
              <a:buNone/>
              <a:defRPr lang="en-US" sz="1200" kern="1200" dirty="0">
                <a:solidFill>
                  <a:schemeClr val="accent1">
                    <a:lumMod val="40000"/>
                    <a:lumOff val="60000"/>
                  </a:schemeClr>
                </a:solidFill>
                <a:latin typeface="Arial" charset="0"/>
                <a:ea typeface="ヒラギノ角ゴ Pro W3" pitchFamily="1" charset="-128"/>
                <a:cs typeface="+mn-cs"/>
              </a:defRPr>
            </a:lvl1pPr>
          </a:lstStyle>
          <a:p>
            <a:pPr lvl="0"/>
            <a:r>
              <a:rPr lang="en-US" dirty="0"/>
              <a:t>Presenter</a:t>
            </a:r>
          </a:p>
          <a:p>
            <a:pPr lvl="0"/>
            <a:r>
              <a:rPr lang="en-US" dirty="0"/>
              <a:t>Date</a:t>
            </a:r>
          </a:p>
        </p:txBody>
      </p:sp>
    </p:spTree>
    <p:extLst>
      <p:ext uri="{BB962C8B-B14F-4D97-AF65-F5344CB8AC3E}">
        <p14:creationId xmlns:p14="http://schemas.microsoft.com/office/powerpoint/2010/main" val="42895012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a:solidFill>
            <a:schemeClr val="accent2">
              <a:lumMod val="75000"/>
            </a:schemeClr>
          </a:solidFill>
        </p:spPr>
        <p:txBody>
          <a:bodyPr/>
          <a:lstStyle/>
          <a:p>
            <a:r>
              <a:rPr lang="en-US" dirty="0">
                <a:solidFill>
                  <a:srgbClr val="FFFFFF"/>
                </a:solidFill>
              </a:rPr>
              <a:t>CONFIDENTIAL</a:t>
            </a:r>
          </a:p>
        </p:txBody>
      </p:sp>
    </p:spTree>
    <p:extLst>
      <p:ext uri="{BB962C8B-B14F-4D97-AF65-F5344CB8AC3E}">
        <p14:creationId xmlns:p14="http://schemas.microsoft.com/office/powerpoint/2010/main" val="3394719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wo-Line Title and Singl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 y="2"/>
            <a:ext cx="9144000" cy="1068387"/>
          </a:xfrm>
        </p:spPr>
        <p:txBody>
          <a:bodyPr lIns="182880" tIns="91440" rIns="182880" bIns="91440"/>
          <a:lstStyle>
            <a:lvl1pPr marL="0">
              <a:lnSpc>
                <a:spcPts val="2475"/>
              </a:lnSpc>
              <a:defRPr baseline="0"/>
            </a:lvl1pPr>
          </a:lstStyle>
          <a:p>
            <a:r>
              <a:rPr lang="en-US" dirty="0"/>
              <a:t>Click to edit Master title style. This one can wrap to two lines. Filler copy added.</a:t>
            </a:r>
          </a:p>
        </p:txBody>
      </p:sp>
      <p:sp>
        <p:nvSpPr>
          <p:cNvPr id="3" name="Content Placeholder 2"/>
          <p:cNvSpPr>
            <a:spLocks noGrp="1"/>
          </p:cNvSpPr>
          <p:nvPr>
            <p:ph idx="1"/>
          </p:nvPr>
        </p:nvSpPr>
        <p:spPr>
          <a:xfrm>
            <a:off x="457200" y="2057402"/>
            <a:ext cx="8229600" cy="4068763"/>
          </a:xfrm>
        </p:spPr>
        <p:txBody>
          <a:bodyPr/>
          <a:lstStyle/>
          <a:p>
            <a:pPr lvl="0"/>
            <a:r>
              <a:rPr lang="en-US" dirty="0"/>
              <a:t>Click to edit Master text styles</a:t>
            </a:r>
          </a:p>
          <a:p>
            <a:pPr lvl="1"/>
            <a:r>
              <a:rPr lang="en-US" dirty="0"/>
              <a:t>Second level</a:t>
            </a:r>
          </a:p>
          <a:p>
            <a:pPr lvl="2"/>
            <a:r>
              <a:rPr lang="en-US" dirty="0"/>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32314649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2"/>
            <a:ext cx="3886200" cy="4525963"/>
          </a:xfrm>
        </p:spPr>
        <p:txBody>
          <a:bodyPr/>
          <a:lstStyle>
            <a:lvl1pPr>
              <a:defRPr sz="1800"/>
            </a:lvl1pPr>
            <a:lvl2pPr marL="514350" indent="-260604">
              <a:buFont typeface="Arial" pitchFamily="34" charset="0"/>
              <a:buChar char="–"/>
              <a:defRPr sz="1500"/>
            </a:lvl2pPr>
            <a:lvl3pPr marL="809244" indent="-301752">
              <a:buFont typeface="Wingdings" pitchFamily="2" charset="2"/>
              <a:buChar char="§"/>
              <a:defRPr sz="1200"/>
            </a:lvl3pPr>
            <a:lvl4pPr marL="773906" indent="-171450">
              <a:tabLst/>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4"/>
            <a:endParaRPr lang="en-US" dirty="0"/>
          </a:p>
        </p:txBody>
      </p:sp>
      <p:sp>
        <p:nvSpPr>
          <p:cNvPr id="4" name="Content Placeholder 3"/>
          <p:cNvSpPr>
            <a:spLocks noGrp="1"/>
          </p:cNvSpPr>
          <p:nvPr>
            <p:ph sz="half" idx="2"/>
          </p:nvPr>
        </p:nvSpPr>
        <p:spPr>
          <a:xfrm>
            <a:off x="4800600" y="1600202"/>
            <a:ext cx="3886200" cy="4525963"/>
          </a:xfrm>
        </p:spPr>
        <p:txBody>
          <a:bodyPr/>
          <a:lstStyle>
            <a:lvl1pPr>
              <a:defRPr sz="1800"/>
            </a:lvl1pPr>
            <a:lvl2pPr>
              <a:defRPr sz="1500"/>
            </a:lvl2pPr>
            <a:lvl3pPr>
              <a:defRPr sz="12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5" name="Slide Number Placeholder 4"/>
          <p:cNvSpPr>
            <a:spLocks noGrp="1"/>
          </p:cNvSpPr>
          <p:nvPr>
            <p:ph type="sldNum" sz="quarter" idx="10"/>
          </p:nvPr>
        </p:nvSpPr>
        <p:spPr>
          <a:xfrm>
            <a:off x="0" y="6553200"/>
            <a:ext cx="457200" cy="304800"/>
          </a:xfrm>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6" name="Footer Placeholder 5"/>
          <p:cNvSpPr>
            <a:spLocks noGrp="1"/>
          </p:cNvSpPr>
          <p:nvPr>
            <p:ph type="ftr" sz="quarter" idx="11"/>
          </p:nvPr>
        </p:nvSpPr>
        <p:spPr>
          <a:xfrm>
            <a:off x="457200" y="6553200"/>
            <a:ext cx="1447800" cy="304800"/>
          </a:xfrm>
        </p:spPr>
        <p:txBody>
          <a:bodyPr/>
          <a:lstStyle/>
          <a:p>
            <a:r>
              <a:rPr lang="en-US" dirty="0">
                <a:solidFill>
                  <a:srgbClr val="FFFFFF"/>
                </a:solidFill>
              </a:rPr>
              <a:t>CONFIDENTIAL</a:t>
            </a:r>
          </a:p>
        </p:txBody>
      </p:sp>
    </p:spTree>
    <p:extLst>
      <p:ext uri="{BB962C8B-B14F-4D97-AF65-F5344CB8AC3E}">
        <p14:creationId xmlns:p14="http://schemas.microsoft.com/office/powerpoint/2010/main" val="26626843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Line Title Plus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057402"/>
            <a:ext cx="3886200" cy="4068763"/>
          </a:xfrm>
        </p:spPr>
        <p:txBody>
          <a:bodyPr/>
          <a:lstStyle>
            <a:lvl1pPr>
              <a:defRPr sz="1800"/>
            </a:lvl1pPr>
            <a:lvl2pPr marL="514350" indent="-260604">
              <a:buFont typeface="Arial" pitchFamily="34" charset="0"/>
              <a:buChar char="–"/>
              <a:defRPr sz="1500"/>
            </a:lvl2pPr>
            <a:lvl3pPr marL="809244" indent="-301752">
              <a:buFont typeface="Wingdings" pitchFamily="2" charset="2"/>
              <a:buChar char="§"/>
              <a:defRPr sz="1200"/>
            </a:lvl3pPr>
            <a:lvl4pPr marL="773906" indent="-171450">
              <a:tabLst/>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4"/>
            <a:endParaRPr lang="en-US" dirty="0"/>
          </a:p>
        </p:txBody>
      </p:sp>
      <p:sp>
        <p:nvSpPr>
          <p:cNvPr id="4" name="Content Placeholder 3"/>
          <p:cNvSpPr>
            <a:spLocks noGrp="1"/>
          </p:cNvSpPr>
          <p:nvPr>
            <p:ph sz="half" idx="2"/>
          </p:nvPr>
        </p:nvSpPr>
        <p:spPr>
          <a:xfrm>
            <a:off x="4800600" y="2057402"/>
            <a:ext cx="3886200" cy="4068763"/>
          </a:xfrm>
        </p:spPr>
        <p:txBody>
          <a:bodyPr/>
          <a:lstStyle>
            <a:lvl1pPr>
              <a:defRPr sz="1800"/>
            </a:lvl1pPr>
            <a:lvl2pPr>
              <a:defRPr sz="1500"/>
            </a:lvl2pPr>
            <a:lvl3pPr>
              <a:defRPr sz="12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5" name="Title 1"/>
          <p:cNvSpPr>
            <a:spLocks noGrp="1"/>
          </p:cNvSpPr>
          <p:nvPr>
            <p:ph type="title" hasCustomPrompt="1"/>
          </p:nvPr>
        </p:nvSpPr>
        <p:spPr>
          <a:xfrm>
            <a:off x="-33867" y="2"/>
            <a:ext cx="9140825" cy="1068387"/>
          </a:xfrm>
        </p:spPr>
        <p:txBody>
          <a:bodyPr lIns="182880" tIns="91440" rIns="182880" bIns="91440"/>
          <a:lstStyle>
            <a:lvl1pPr marL="0">
              <a:lnSpc>
                <a:spcPts val="2475"/>
              </a:lnSpc>
              <a:defRPr baseline="0"/>
            </a:lvl1pPr>
          </a:lstStyle>
          <a:p>
            <a:r>
              <a:rPr lang="en-US" dirty="0"/>
              <a:t>Click to edit Master title style. This one can wrap to two lines. Filler copy added.</a:t>
            </a:r>
          </a:p>
        </p:txBody>
      </p:sp>
      <p:sp>
        <p:nvSpPr>
          <p:cNvPr id="6" name="Slide Number Placeholder 5"/>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7" name="Footer Placeholder 6"/>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28991670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26947574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Line 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 y="25402"/>
            <a:ext cx="9140825" cy="1068387"/>
          </a:xfrm>
        </p:spPr>
        <p:txBody>
          <a:bodyPr lIns="182880" tIns="91440" rIns="182880" bIns="91440"/>
          <a:lstStyle>
            <a:lvl1pPr marL="0">
              <a:lnSpc>
                <a:spcPts val="2475"/>
              </a:lnSpc>
              <a:defRPr baseline="0"/>
            </a:lvl1pPr>
          </a:lstStyle>
          <a:p>
            <a:r>
              <a:rPr lang="en-US" dirty="0"/>
              <a:t>Click to edit Master title style. This one can wrap to two lines. Filler copy added.</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10229965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rot="5400000">
            <a:off x="2949042" y="663044"/>
            <a:ext cx="3276600" cy="9113315"/>
          </a:xfrm>
          <a:prstGeom prst="rect">
            <a:avLst/>
          </a:prstGeom>
        </p:spPr>
      </p:pic>
      <p:sp>
        <p:nvSpPr>
          <p:cNvPr id="2" name="Slide Number Placeholder 1"/>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3" name="Footer Placeholder 2"/>
          <p:cNvSpPr>
            <a:spLocks noGrp="1"/>
          </p:cNvSpPr>
          <p:nvPr>
            <p:ph type="ftr" sz="quarter" idx="11"/>
          </p:nvPr>
        </p:nvSpPr>
        <p:spPr/>
        <p:txBody>
          <a:bodyPr/>
          <a:lstStyle/>
          <a:p>
            <a:r>
              <a:rPr lang="en-US" dirty="0">
                <a:solidFill>
                  <a:srgbClr val="FFFFFF"/>
                </a:solidFill>
              </a:rPr>
              <a:t>CONFIDENTIAL</a:t>
            </a:r>
          </a:p>
        </p:txBody>
      </p:sp>
      <p:sp>
        <p:nvSpPr>
          <p:cNvPr id="4" name="Rectangle 3"/>
          <p:cNvSpPr/>
          <p:nvPr userDrawn="1"/>
        </p:nvSpPr>
        <p:spPr>
          <a:xfrm>
            <a:off x="0" y="0"/>
            <a:ext cx="9144000" cy="37338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Rectangle 2"/>
          <p:cNvSpPr>
            <a:spLocks noGrp="1" noChangeArrowheads="1"/>
          </p:cNvSpPr>
          <p:nvPr>
            <p:ph type="ctrTitle" hasCustomPrompt="1"/>
          </p:nvPr>
        </p:nvSpPr>
        <p:spPr>
          <a:xfrm>
            <a:off x="457200" y="2743202"/>
            <a:ext cx="6477000" cy="676687"/>
          </a:xfrm>
          <a:noFill/>
        </p:spPr>
        <p:txBody>
          <a:bodyPr/>
          <a:lstStyle>
            <a:lvl1pPr algn="l">
              <a:defRPr sz="2100" b="1">
                <a:solidFill>
                  <a:schemeClr val="bg1"/>
                </a:solidFill>
                <a:latin typeface="Arial"/>
                <a:cs typeface="Arial"/>
              </a:defRPr>
            </a:lvl1pPr>
          </a:lstStyle>
          <a:p>
            <a:r>
              <a:rPr lang="en-US" dirty="0"/>
              <a:t>Click to edit title style</a:t>
            </a:r>
          </a:p>
        </p:txBody>
      </p:sp>
    </p:spTree>
    <p:extLst>
      <p:ext uri="{BB962C8B-B14F-4D97-AF65-F5344CB8AC3E}">
        <p14:creationId xmlns:p14="http://schemas.microsoft.com/office/powerpoint/2010/main" val="2155195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with Arcs">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3" name="Footer Placeholder 2"/>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20985502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800" b="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
        <p:nvSpPr>
          <p:cNvPr id="5" name="Slide Number Placeholder 4"/>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6" name="Footer Placeholder 5"/>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27586814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 y="16935"/>
            <a:ext cx="9140825" cy="530225"/>
          </a:xfrm>
        </p:spPr>
        <p:txBody>
          <a:bodyPr/>
          <a:lstStyle/>
          <a:p>
            <a:r>
              <a:rPr lang="en-US" dirty="0"/>
              <a:t>Click to edit Master title style</a:t>
            </a:r>
          </a:p>
        </p:txBody>
      </p:sp>
      <p:sp>
        <p:nvSpPr>
          <p:cNvPr id="3" name="Chart Placeholder 2"/>
          <p:cNvSpPr>
            <a:spLocks noGrp="1"/>
          </p:cNvSpPr>
          <p:nvPr>
            <p:ph type="chart" sz="half" idx="1"/>
          </p:nvPr>
        </p:nvSpPr>
        <p:spPr>
          <a:xfrm>
            <a:off x="457200" y="1600202"/>
            <a:ext cx="4038600" cy="4525963"/>
          </a:xfrm>
        </p:spPr>
        <p:txBody>
          <a:bodyPr/>
          <a:lstStyle/>
          <a:p>
            <a:pPr lvl="0"/>
            <a:endParaRPr lang="en-US" noProof="0" dirty="0"/>
          </a:p>
        </p:txBody>
      </p:sp>
      <p:sp>
        <p:nvSpPr>
          <p:cNvPr id="4" name="Text Placeholder 3"/>
          <p:cNvSpPr>
            <a:spLocks noGrp="1"/>
          </p:cNvSpPr>
          <p:nvPr>
            <p:ph type="body" sz="half" idx="2"/>
          </p:nvPr>
        </p:nvSpPr>
        <p:spPr>
          <a:xfrm>
            <a:off x="4648200" y="1600202"/>
            <a:ext cx="4038600" cy="4525963"/>
          </a:xfrm>
        </p:spPr>
        <p:txBody>
          <a:bodyPr/>
          <a:lstStyle/>
          <a:p>
            <a:pPr lvl="0"/>
            <a:r>
              <a:rPr lang="en-US" dirty="0"/>
              <a:t>Click to edit Master text styles</a:t>
            </a:r>
          </a:p>
          <a:p>
            <a:pPr lvl="1"/>
            <a:r>
              <a:rPr lang="en-US" dirty="0"/>
              <a:t>Second level</a:t>
            </a:r>
          </a:p>
          <a:p>
            <a:pPr lvl="2"/>
            <a:r>
              <a:rPr lang="en-US" dirty="0"/>
              <a:t>Third level</a:t>
            </a:r>
          </a:p>
        </p:txBody>
      </p:sp>
      <p:sp>
        <p:nvSpPr>
          <p:cNvPr id="5" name="Slide Number Placeholder 4"/>
          <p:cNvSpPr>
            <a:spLocks noGrp="1"/>
          </p:cNvSpPr>
          <p:nvPr>
            <p:ph type="sldNum" sz="quarter" idx="10"/>
          </p:nvPr>
        </p:nvSpPr>
        <p:spPr>
          <a:xfrm>
            <a:off x="0" y="6553199"/>
            <a:ext cx="457200" cy="304801"/>
          </a:xfrm>
        </p:spPr>
        <p:txBody>
          <a:bodyPr/>
          <a:lstStyle/>
          <a:p>
            <a:fld id="{D4325D4D-289E-48C1-B277-2BEB492A7D19}" type="slidenum">
              <a:rPr lang="en-US" smtClean="0"/>
              <a:pPr/>
              <a:t>‹#›</a:t>
            </a:fld>
            <a:endParaRPr lang="en-US" dirty="0"/>
          </a:p>
        </p:txBody>
      </p:sp>
      <p:sp>
        <p:nvSpPr>
          <p:cNvPr id="6" name="Footer Placeholder 5"/>
          <p:cNvSpPr>
            <a:spLocks noGrp="1"/>
          </p:cNvSpPr>
          <p:nvPr>
            <p:ph type="ftr" sz="quarter" idx="11"/>
          </p:nvPr>
        </p:nvSpPr>
        <p:spPr>
          <a:xfrm>
            <a:off x="457200" y="6553200"/>
            <a:ext cx="1447800" cy="304800"/>
          </a:xfrm>
        </p:spPr>
        <p:txBody>
          <a:bodyPr/>
          <a:lstStyle/>
          <a:p>
            <a:r>
              <a:rPr lang="en-US" dirty="0"/>
              <a:t>CONFIDENTIAL</a:t>
            </a:r>
          </a:p>
        </p:txBody>
      </p:sp>
    </p:spTree>
    <p:extLst>
      <p:ext uri="{BB962C8B-B14F-4D97-AF65-F5344CB8AC3E}">
        <p14:creationId xmlns:p14="http://schemas.microsoft.com/office/powerpoint/2010/main" val="33013419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 y="2"/>
            <a:ext cx="9140825" cy="530225"/>
          </a:xfrm>
        </p:spPr>
        <p:txBody>
          <a:bodyPr/>
          <a:lstStyle/>
          <a:p>
            <a:r>
              <a:rPr lang="en-US"/>
              <a:t>Click to edit Master title style</a:t>
            </a:r>
          </a:p>
        </p:txBody>
      </p:sp>
      <p:sp>
        <p:nvSpPr>
          <p:cNvPr id="3" name="ClipArt Placeholder 2"/>
          <p:cNvSpPr>
            <a:spLocks noGrp="1"/>
          </p:cNvSpPr>
          <p:nvPr>
            <p:ph type="clipArt" sz="half" idx="1"/>
          </p:nvPr>
        </p:nvSpPr>
        <p:spPr>
          <a:xfrm>
            <a:off x="457200" y="1600202"/>
            <a:ext cx="4038600" cy="4525963"/>
          </a:xfrm>
        </p:spPr>
        <p:txBody>
          <a:bodyPr/>
          <a:lstStyle/>
          <a:p>
            <a:pPr lvl="0"/>
            <a:endParaRPr lang="en-US" noProof="0" dirty="0"/>
          </a:p>
        </p:txBody>
      </p:sp>
      <p:sp>
        <p:nvSpPr>
          <p:cNvPr id="4" name="Text Placeholder 3"/>
          <p:cNvSpPr>
            <a:spLocks noGrp="1"/>
          </p:cNvSpPr>
          <p:nvPr>
            <p:ph type="body" sz="half" idx="2"/>
          </p:nvPr>
        </p:nvSpPr>
        <p:spPr>
          <a:xfrm>
            <a:off x="4648200" y="1600202"/>
            <a:ext cx="4038600" cy="4525963"/>
          </a:xfrm>
        </p:spPr>
        <p:txBody>
          <a:bodyPr/>
          <a:lstStyle>
            <a:lvl1pPr>
              <a:spcBef>
                <a:spcPts val="0"/>
              </a:spcBef>
              <a:spcAft>
                <a:spcPts val="675"/>
              </a:spcAft>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10"/>
          </p:nvPr>
        </p:nvSpPr>
        <p:spPr>
          <a:xfrm>
            <a:off x="0" y="6553199"/>
            <a:ext cx="457200" cy="304801"/>
          </a:xfrm>
        </p:spPr>
        <p:txBody>
          <a:bodyPr/>
          <a:lstStyle/>
          <a:p>
            <a:fld id="{D4325D4D-289E-48C1-B277-2BEB492A7D19}" type="slidenum">
              <a:rPr lang="en-US" smtClean="0"/>
              <a:pPr/>
              <a:t>‹#›</a:t>
            </a:fld>
            <a:endParaRPr lang="en-US" dirty="0"/>
          </a:p>
        </p:txBody>
      </p:sp>
      <p:sp>
        <p:nvSpPr>
          <p:cNvPr id="6" name="Footer Placeholder 5"/>
          <p:cNvSpPr>
            <a:spLocks noGrp="1"/>
          </p:cNvSpPr>
          <p:nvPr>
            <p:ph type="ftr" sz="quarter" idx="11"/>
          </p:nvPr>
        </p:nvSpPr>
        <p:spPr>
          <a:xfrm>
            <a:off x="457200" y="6553200"/>
            <a:ext cx="1447800" cy="304800"/>
          </a:xfrm>
        </p:spPr>
        <p:txBody>
          <a:bodyPr/>
          <a:lstStyle/>
          <a:p>
            <a:r>
              <a:rPr lang="en-US" dirty="0"/>
              <a:t>CONFIDENTIAL</a:t>
            </a:r>
          </a:p>
        </p:txBody>
      </p:sp>
    </p:spTree>
    <p:extLst>
      <p:ext uri="{BB962C8B-B14F-4D97-AF65-F5344CB8AC3E}">
        <p14:creationId xmlns:p14="http://schemas.microsoft.com/office/powerpoint/2010/main" val="30988085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Concept Description">
    <p:spTree>
      <p:nvGrpSpPr>
        <p:cNvPr id="1" name=""/>
        <p:cNvGrpSpPr/>
        <p:nvPr/>
      </p:nvGrpSpPr>
      <p:grpSpPr>
        <a:xfrm>
          <a:off x="0" y="0"/>
          <a:ext cx="0" cy="0"/>
          <a:chOff x="0" y="0"/>
          <a:chExt cx="0" cy="0"/>
        </a:xfrm>
      </p:grpSpPr>
      <p:sp>
        <p:nvSpPr>
          <p:cNvPr id="7" name="Title 6"/>
          <p:cNvSpPr>
            <a:spLocks noGrp="1"/>
          </p:cNvSpPr>
          <p:nvPr>
            <p:ph type="title"/>
          </p:nvPr>
        </p:nvSpPr>
        <p:spPr>
          <a:xfrm>
            <a:off x="228599" y="2"/>
            <a:ext cx="8689975" cy="917575"/>
          </a:xfrm>
        </p:spPr>
        <p:txBody>
          <a:bodyPr anchor="b"/>
          <a:lstStyle>
            <a:lvl1pPr>
              <a:defRPr lang="en-US" sz="2400" b="0" i="0" kern="1200" dirty="0">
                <a:solidFill>
                  <a:srgbClr val="525252"/>
                </a:solidFill>
                <a:latin typeface="Arial"/>
                <a:ea typeface="+mj-ea"/>
                <a:cs typeface="Arial"/>
              </a:defRPr>
            </a:lvl1pPr>
          </a:lstStyle>
          <a:p>
            <a:r>
              <a:rPr lang="en-US" dirty="0"/>
              <a:t>Click to edit Master title style</a:t>
            </a:r>
          </a:p>
        </p:txBody>
      </p:sp>
      <p:sp>
        <p:nvSpPr>
          <p:cNvPr id="9" name="Text Placeholder 8"/>
          <p:cNvSpPr>
            <a:spLocks noGrp="1"/>
          </p:cNvSpPr>
          <p:nvPr>
            <p:ph type="body" sz="quarter" idx="10"/>
          </p:nvPr>
        </p:nvSpPr>
        <p:spPr>
          <a:xfrm>
            <a:off x="228602" y="6534348"/>
            <a:ext cx="8731737" cy="211549"/>
          </a:xfrm>
        </p:spPr>
        <p:txBody>
          <a:bodyPr anchor="b"/>
          <a:lstStyle>
            <a:lvl1pPr marL="0" indent="0" algn="r">
              <a:buNone/>
              <a:defRPr sz="825" baseline="0">
                <a:solidFill>
                  <a:srgbClr val="9B9B9B"/>
                </a:solidFill>
                <a:latin typeface="Arial"/>
                <a:cs typeface="Arial"/>
              </a:defRPr>
            </a:lvl1pPr>
          </a:lstStyle>
          <a:p>
            <a:pPr lvl="0"/>
            <a:r>
              <a:rPr lang="en-US"/>
              <a:t>Click to edit Master text styles</a:t>
            </a:r>
          </a:p>
        </p:txBody>
      </p:sp>
      <p:sp>
        <p:nvSpPr>
          <p:cNvPr id="4" name="Slide Number Placeholder 4"/>
          <p:cNvSpPr>
            <a:spLocks noGrp="1"/>
          </p:cNvSpPr>
          <p:nvPr>
            <p:ph type="sldNum" sz="quarter" idx="11"/>
          </p:nvPr>
        </p:nvSpPr>
        <p:spPr>
          <a:xfrm>
            <a:off x="0" y="6553199"/>
            <a:ext cx="457200" cy="304801"/>
          </a:xfrm>
        </p:spPr>
        <p:txBody>
          <a:bodyPr/>
          <a:lstStyle/>
          <a:p>
            <a:fld id="{D4325D4D-289E-48C1-B277-2BEB492A7D19}" type="slidenum">
              <a:rPr lang="en-US" smtClean="0"/>
              <a:pPr/>
              <a:t>‹#›</a:t>
            </a:fld>
            <a:endParaRPr lang="en-US" dirty="0"/>
          </a:p>
        </p:txBody>
      </p:sp>
      <p:sp>
        <p:nvSpPr>
          <p:cNvPr id="5" name="Footer Placeholder 5"/>
          <p:cNvSpPr>
            <a:spLocks noGrp="1"/>
          </p:cNvSpPr>
          <p:nvPr>
            <p:ph type="ftr" sz="quarter" idx="12"/>
          </p:nvPr>
        </p:nvSpPr>
        <p:spPr>
          <a:xfrm>
            <a:off x="457200" y="6553200"/>
            <a:ext cx="1447800" cy="304800"/>
          </a:xfrm>
        </p:spPr>
        <p:txBody>
          <a:bodyPr/>
          <a:lstStyle/>
          <a:p>
            <a:r>
              <a:rPr lang="en-US" dirty="0"/>
              <a:t>CONFIDENTIAL</a:t>
            </a:r>
          </a:p>
        </p:txBody>
      </p:sp>
    </p:spTree>
    <p:extLst>
      <p:ext uri="{BB962C8B-B14F-4D97-AF65-F5344CB8AC3E}">
        <p14:creationId xmlns:p14="http://schemas.microsoft.com/office/powerpoint/2010/main" val="3419266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Text, and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85800" y="1676400"/>
            <a:ext cx="38100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38100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
        <p:nvSpPr>
          <p:cNvPr id="7" name="Date Placeholder 3"/>
          <p:cNvSpPr>
            <a:spLocks noGrp="1"/>
          </p:cNvSpPr>
          <p:nvPr>
            <p:ph type="dt" sz="half" idx="10"/>
          </p:nvPr>
        </p:nvSpPr>
        <p:spPr>
          <a:xfrm>
            <a:off x="0" y="6629400"/>
            <a:ext cx="2133600" cy="228600"/>
          </a:xfrm>
          <a:prstGeom prst="rect">
            <a:avLst/>
          </a:prstGeom>
        </p:spPr>
        <p:txBody>
          <a:bodyPr/>
          <a:lstStyle>
            <a:lvl1pPr>
              <a:defRPr sz="900"/>
            </a:lvl1pPr>
          </a:lstStyle>
          <a:p>
            <a:endParaRPr lang="en-US" dirty="0">
              <a:solidFill>
                <a:srgbClr val="000000"/>
              </a:solidFill>
              <a:latin typeface="Arial"/>
            </a:endParaRPr>
          </a:p>
        </p:txBody>
      </p:sp>
      <p:sp>
        <p:nvSpPr>
          <p:cNvPr id="8" name="Slide Number Placeholder 5"/>
          <p:cNvSpPr>
            <a:spLocks noGrp="1"/>
          </p:cNvSpPr>
          <p:nvPr>
            <p:ph type="sldNum" sz="quarter" idx="12"/>
          </p:nvPr>
        </p:nvSpPr>
        <p:spPr>
          <a:xfrm>
            <a:off x="7010400" y="6629400"/>
            <a:ext cx="2133600" cy="228600"/>
          </a:xfrm>
          <a:prstGeom prst="rect">
            <a:avLst/>
          </a:prstGeom>
        </p:spPr>
        <p:txBody>
          <a:bodyPr/>
          <a:lstStyle>
            <a:lvl1pPr algn="r">
              <a:defRPr sz="900"/>
            </a:lvl1pPr>
          </a:lstStyle>
          <a:p>
            <a:fld id="{073726F4-1884-4A2F-B9D7-7CE49FFDBDC3}" type="slidenum">
              <a:rPr lang="en-US" smtClean="0">
                <a:solidFill>
                  <a:srgbClr val="FFFFFF"/>
                </a:solidFill>
              </a:rPr>
              <a:pPr/>
              <a:t>‹#›</a:t>
            </a:fld>
            <a:endParaRPr lang="en-US" dirty="0">
              <a:solidFill>
                <a:srgbClr val="FFFFFF"/>
              </a:solidFill>
            </a:endParaRPr>
          </a:p>
        </p:txBody>
      </p:sp>
      <p:sp>
        <p:nvSpPr>
          <p:cNvPr id="9" name="Slide Number Placeholder 4"/>
          <p:cNvSpPr txBox="1">
            <a:spLocks/>
          </p:cNvSpPr>
          <p:nvPr userDrawn="1"/>
        </p:nvSpPr>
        <p:spPr>
          <a:xfrm>
            <a:off x="0" y="6553199"/>
            <a:ext cx="457200" cy="304801"/>
          </a:xfrm>
          <a:prstGeom prst="rect">
            <a:avLst/>
          </a:prstGeom>
          <a:solidFill>
            <a:srgbClr val="04294A"/>
          </a:solidFill>
        </p:spPr>
        <p:txBody>
          <a:bodyPr vert="horz" lIns="91440" tIns="45720" rIns="91440" bIns="45720" rtlCol="0" anchor="ctr"/>
          <a:lstStyle>
            <a:defPPr>
              <a:defRPr lang="en-US"/>
            </a:defPPr>
            <a:lvl1pPr algn="ctr" rtl="0" eaLnBrk="0" fontAlgn="base" hangingPunct="0">
              <a:spcBef>
                <a:spcPct val="0"/>
              </a:spcBef>
              <a:spcAft>
                <a:spcPct val="0"/>
              </a:spcAft>
              <a:defRPr sz="900" kern="1200">
                <a:solidFill>
                  <a:schemeClr val="bg1"/>
                </a:solidFill>
                <a:latin typeface="Arial" charset="0"/>
                <a:ea typeface="ヒラギノ角ゴ Pro W3" pitchFamily="1" charset="-128"/>
                <a:cs typeface="+mn-cs"/>
              </a:defRPr>
            </a:lvl1pPr>
            <a:lvl2pPr marL="4572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2pPr>
            <a:lvl3pPr marL="9144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3pPr>
            <a:lvl4pPr marL="13716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4pPr>
            <a:lvl5pPr marL="18288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5pPr>
            <a:lvl6pPr marL="2286000" algn="l" defTabSz="914400" rtl="0" eaLnBrk="1" latinLnBrk="0" hangingPunct="1">
              <a:defRPr kern="1200">
                <a:solidFill>
                  <a:schemeClr val="tx1"/>
                </a:solidFill>
                <a:latin typeface="Arial" charset="0"/>
                <a:ea typeface="ヒラギノ角ゴ Pro W3" pitchFamily="1" charset="-128"/>
                <a:cs typeface="+mn-cs"/>
              </a:defRPr>
            </a:lvl6pPr>
            <a:lvl7pPr marL="2743200" algn="l" defTabSz="914400" rtl="0" eaLnBrk="1" latinLnBrk="0" hangingPunct="1">
              <a:defRPr kern="1200">
                <a:solidFill>
                  <a:schemeClr val="tx1"/>
                </a:solidFill>
                <a:latin typeface="Arial" charset="0"/>
                <a:ea typeface="ヒラギノ角ゴ Pro W3" pitchFamily="1" charset="-128"/>
                <a:cs typeface="+mn-cs"/>
              </a:defRPr>
            </a:lvl7pPr>
            <a:lvl8pPr marL="3200400" algn="l" defTabSz="914400" rtl="0" eaLnBrk="1" latinLnBrk="0" hangingPunct="1">
              <a:defRPr kern="1200">
                <a:solidFill>
                  <a:schemeClr val="tx1"/>
                </a:solidFill>
                <a:latin typeface="Arial" charset="0"/>
                <a:ea typeface="ヒラギノ角ゴ Pro W3" pitchFamily="1" charset="-128"/>
                <a:cs typeface="+mn-cs"/>
              </a:defRPr>
            </a:lvl8pPr>
            <a:lvl9pPr marL="3657600" algn="l" defTabSz="914400" rtl="0" eaLnBrk="1" latinLnBrk="0" hangingPunct="1">
              <a:defRPr kern="1200">
                <a:solidFill>
                  <a:schemeClr val="tx1"/>
                </a:solidFill>
                <a:latin typeface="Arial" charset="0"/>
                <a:ea typeface="ヒラギノ角ゴ Pro W3" pitchFamily="1" charset="-128"/>
                <a:cs typeface="+mn-cs"/>
              </a:defRPr>
            </a:lvl9pPr>
          </a:lstStyle>
          <a:p>
            <a:fld id="{D4325D4D-289E-48C1-B277-2BEB492A7D19}" type="slidenum">
              <a:rPr lang="en-US" smtClean="0"/>
              <a:pPr/>
              <a:t>‹#›</a:t>
            </a:fld>
            <a:endParaRPr lang="en-US" dirty="0"/>
          </a:p>
        </p:txBody>
      </p:sp>
      <p:sp>
        <p:nvSpPr>
          <p:cNvPr id="10" name="Footer Placeholder 5"/>
          <p:cNvSpPr>
            <a:spLocks noGrp="1"/>
          </p:cNvSpPr>
          <p:nvPr>
            <p:ph type="ftr" sz="quarter" idx="11"/>
          </p:nvPr>
        </p:nvSpPr>
        <p:spPr>
          <a:xfrm>
            <a:off x="457200" y="6553200"/>
            <a:ext cx="1447800" cy="304800"/>
          </a:xfrm>
        </p:spPr>
        <p:txBody>
          <a:bodyPr/>
          <a:lstStyle/>
          <a:p>
            <a:r>
              <a:rPr lang="en-US" dirty="0"/>
              <a:t>CONFIDENTIAL</a:t>
            </a:r>
          </a:p>
        </p:txBody>
      </p:sp>
    </p:spTree>
    <p:extLst>
      <p:ext uri="{BB962C8B-B14F-4D97-AF65-F5344CB8AC3E}">
        <p14:creationId xmlns:p14="http://schemas.microsoft.com/office/powerpoint/2010/main" val="33668056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t="-12186"/>
          <a:stretch/>
        </p:blipFill>
        <p:spPr>
          <a:xfrm>
            <a:off x="0" y="1714500"/>
            <a:ext cx="9144000" cy="5143500"/>
          </a:xfrm>
          <a:prstGeom prst="rect">
            <a:avLst/>
          </a:prstGeom>
        </p:spPr>
      </p:pic>
      <p:sp>
        <p:nvSpPr>
          <p:cNvPr id="26" name="Rectangle 25"/>
          <p:cNvSpPr/>
          <p:nvPr userDrawn="1"/>
        </p:nvSpPr>
        <p:spPr>
          <a:xfrm>
            <a:off x="-84591" y="7913150"/>
            <a:ext cx="10209338" cy="35921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8" name="Rectangle 17"/>
          <p:cNvSpPr/>
          <p:nvPr userDrawn="1"/>
        </p:nvSpPr>
        <p:spPr>
          <a:xfrm>
            <a:off x="0" y="0"/>
            <a:ext cx="9144000" cy="28194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0" name="Text Box 13"/>
          <p:cNvSpPr txBox="1">
            <a:spLocks noChangeArrowheads="1"/>
          </p:cNvSpPr>
          <p:nvPr userDrawn="1"/>
        </p:nvSpPr>
        <p:spPr bwMode="auto">
          <a:xfrm>
            <a:off x="2057400" y="6567487"/>
            <a:ext cx="4357032" cy="215444"/>
          </a:xfrm>
          <a:prstGeom prst="rect">
            <a:avLst/>
          </a:prstGeom>
          <a:noFill/>
          <a:ln w="9525" algn="ctr">
            <a:noFill/>
            <a:miter lim="800000"/>
            <a:headEnd/>
            <a:tailEnd/>
          </a:ln>
          <a:effectLst/>
        </p:spPr>
        <p:txBody>
          <a:bodyPr wrap="none">
            <a:spAutoFit/>
          </a:bodyPr>
          <a:lstStyle/>
          <a:p>
            <a:pPr>
              <a:defRPr/>
            </a:pPr>
            <a:r>
              <a:rPr lang="en-US" sz="800" dirty="0">
                <a:solidFill>
                  <a:srgbClr val="808080">
                    <a:lumMod val="60000"/>
                    <a:lumOff val="40000"/>
                  </a:srgbClr>
                </a:solidFill>
              </a:rPr>
              <a:t>RTI International is a registered trademark and a trade name of Research Triangle  Institute.</a:t>
            </a:r>
          </a:p>
        </p:txBody>
      </p:sp>
      <p:sp>
        <p:nvSpPr>
          <p:cNvPr id="11" name="Text Box 14"/>
          <p:cNvSpPr txBox="1">
            <a:spLocks noChangeArrowheads="1"/>
          </p:cNvSpPr>
          <p:nvPr userDrawn="1"/>
        </p:nvSpPr>
        <p:spPr bwMode="auto">
          <a:xfrm>
            <a:off x="7255934" y="6519334"/>
            <a:ext cx="1160463" cy="304800"/>
          </a:xfrm>
          <a:prstGeom prst="rect">
            <a:avLst/>
          </a:prstGeom>
          <a:noFill/>
          <a:ln w="9525" algn="ctr">
            <a:noFill/>
            <a:miter lim="800000"/>
            <a:headEnd/>
            <a:tailEnd/>
          </a:ln>
          <a:effectLst/>
        </p:spPr>
        <p:txBody>
          <a:bodyPr wrap="none">
            <a:spAutoFit/>
          </a:bodyPr>
          <a:lstStyle/>
          <a:p>
            <a:pPr>
              <a:defRPr/>
            </a:pPr>
            <a:r>
              <a:rPr lang="en-US" sz="1400" b="1" dirty="0">
                <a:solidFill>
                  <a:srgbClr val="085295">
                    <a:lumMod val="20000"/>
                    <a:lumOff val="80000"/>
                  </a:srgbClr>
                </a:solidFill>
              </a:rPr>
              <a:t>www.rti.org</a:t>
            </a:r>
          </a:p>
        </p:txBody>
      </p:sp>
      <p:sp>
        <p:nvSpPr>
          <p:cNvPr id="130050" name="Rectangle 2"/>
          <p:cNvSpPr>
            <a:spLocks noGrp="1" noChangeArrowheads="1"/>
          </p:cNvSpPr>
          <p:nvPr>
            <p:ph type="ctrTitle"/>
          </p:nvPr>
        </p:nvSpPr>
        <p:spPr>
          <a:xfrm>
            <a:off x="2286000" y="498157"/>
            <a:ext cx="6477000" cy="676687"/>
          </a:xfrm>
          <a:noFill/>
        </p:spPr>
        <p:txBody>
          <a:bodyPr/>
          <a:lstStyle>
            <a:lvl1pPr algn="r">
              <a:defRPr sz="2800" b="1">
                <a:solidFill>
                  <a:schemeClr val="bg1"/>
                </a:solidFill>
                <a:latin typeface="Arial"/>
                <a:cs typeface="Arial"/>
              </a:defRPr>
            </a:lvl1pPr>
          </a:lstStyle>
          <a:p>
            <a:r>
              <a:rPr lang="en-US" dirty="0"/>
              <a:t>Click to edit Master title style</a:t>
            </a:r>
          </a:p>
        </p:txBody>
      </p:sp>
      <p:sp>
        <p:nvSpPr>
          <p:cNvPr id="130051" name="Rectangle 3"/>
          <p:cNvSpPr>
            <a:spLocks noGrp="1" noChangeArrowheads="1"/>
          </p:cNvSpPr>
          <p:nvPr>
            <p:ph type="subTitle" idx="1"/>
          </p:nvPr>
        </p:nvSpPr>
        <p:spPr>
          <a:xfrm>
            <a:off x="2362200" y="1600200"/>
            <a:ext cx="6400800" cy="457200"/>
          </a:xfrm>
        </p:spPr>
        <p:txBody>
          <a:bodyPr/>
          <a:lstStyle>
            <a:lvl1pPr marL="0" indent="0" algn="r" rtl="0" eaLnBrk="0" fontAlgn="base" hangingPunct="0">
              <a:lnSpc>
                <a:spcPct val="110000"/>
              </a:lnSpc>
              <a:spcBef>
                <a:spcPct val="0"/>
              </a:spcBef>
              <a:spcAft>
                <a:spcPct val="0"/>
              </a:spcAft>
              <a:buFont typeface="Wingdings" pitchFamily="1" charset="2"/>
              <a:buNone/>
              <a:defRPr lang="en-US" sz="2000" kern="1200" dirty="0">
                <a:solidFill>
                  <a:srgbClr val="FFFFFF"/>
                </a:solidFill>
                <a:latin typeface="Arial" charset="0"/>
                <a:ea typeface="ヒラギノ角ゴ Pro W3" pitchFamily="1" charset="-128"/>
                <a:cs typeface="+mn-cs"/>
              </a:defRPr>
            </a:lvl1pPr>
          </a:lstStyle>
          <a:p>
            <a:r>
              <a:rPr lang="en-US" dirty="0"/>
              <a:t>Click to edit Master subtitle style</a:t>
            </a:r>
          </a:p>
        </p:txBody>
      </p:sp>
      <p:sp>
        <p:nvSpPr>
          <p:cNvPr id="13" name="Slide Number Placeholder 12"/>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14" name="Footer Placeholder 13"/>
          <p:cNvSpPr>
            <a:spLocks noGrp="1"/>
          </p:cNvSpPr>
          <p:nvPr>
            <p:ph type="ftr" sz="quarter" idx="11"/>
          </p:nvPr>
        </p:nvSpPr>
        <p:spPr/>
        <p:txBody>
          <a:bodyPr/>
          <a:lstStyle/>
          <a:p>
            <a:r>
              <a:rPr lang="en-US" dirty="0">
                <a:solidFill>
                  <a:srgbClr val="FFFFFF"/>
                </a:solidFill>
              </a:rPr>
              <a:t>CONFIDENTIAL</a:t>
            </a:r>
          </a:p>
        </p:txBody>
      </p:sp>
      <p:pic>
        <p:nvPicPr>
          <p:cNvPr id="24" name="Picture 2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3400" y="596900"/>
            <a:ext cx="914400" cy="368300"/>
          </a:xfrm>
          <a:prstGeom prst="rect">
            <a:avLst/>
          </a:prstGeom>
        </p:spPr>
      </p:pic>
      <p:sp>
        <p:nvSpPr>
          <p:cNvPr id="4" name="Text Placeholder 3"/>
          <p:cNvSpPr>
            <a:spLocks noGrp="1"/>
          </p:cNvSpPr>
          <p:nvPr>
            <p:ph type="body" sz="quarter" idx="12" hasCustomPrompt="1"/>
          </p:nvPr>
        </p:nvSpPr>
        <p:spPr>
          <a:xfrm>
            <a:off x="2362200" y="2133600"/>
            <a:ext cx="6400800" cy="685800"/>
          </a:xfrm>
        </p:spPr>
        <p:txBody>
          <a:bodyPr/>
          <a:lstStyle>
            <a:lvl1pPr marL="0" indent="0" algn="r">
              <a:buNone/>
              <a:defRPr lang="en-US" sz="1600" kern="1200" dirty="0">
                <a:solidFill>
                  <a:schemeClr val="accent1">
                    <a:lumMod val="40000"/>
                    <a:lumOff val="60000"/>
                  </a:schemeClr>
                </a:solidFill>
                <a:latin typeface="Arial" charset="0"/>
                <a:ea typeface="ヒラギノ角ゴ Pro W3" pitchFamily="1" charset="-128"/>
                <a:cs typeface="+mn-cs"/>
              </a:defRPr>
            </a:lvl1pPr>
          </a:lstStyle>
          <a:p>
            <a:pPr lvl="0"/>
            <a:r>
              <a:rPr lang="en-US" dirty="0"/>
              <a:t>Presenter</a:t>
            </a:r>
          </a:p>
          <a:p>
            <a:pPr lvl="0"/>
            <a:r>
              <a:rPr lang="en-US" dirty="0"/>
              <a:t>Date</a:t>
            </a:r>
          </a:p>
        </p:txBody>
      </p:sp>
    </p:spTree>
    <p:extLst>
      <p:ext uri="{BB962C8B-B14F-4D97-AF65-F5344CB8AC3E}">
        <p14:creationId xmlns:p14="http://schemas.microsoft.com/office/powerpoint/2010/main" val="16972257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40617293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wo-Line Title and Singl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 y="0"/>
            <a:ext cx="9144000"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3" name="Content Placeholder 2"/>
          <p:cNvSpPr>
            <a:spLocks noGrp="1"/>
          </p:cNvSpPr>
          <p:nvPr>
            <p:ph idx="1"/>
          </p:nvPr>
        </p:nvSpPr>
        <p:spPr>
          <a:xfrm>
            <a:off x="457200" y="2057400"/>
            <a:ext cx="8229600" cy="4068763"/>
          </a:xfrm>
        </p:spPr>
        <p:txBody>
          <a:bodyPr/>
          <a:lstStyle/>
          <a:p>
            <a:pPr lvl="0"/>
            <a:r>
              <a:rPr lang="en-US" dirty="0"/>
              <a:t>Click to edit Master text styles</a:t>
            </a:r>
          </a:p>
          <a:p>
            <a:pPr lvl="1"/>
            <a:r>
              <a:rPr lang="en-US" dirty="0"/>
              <a:t>Second level</a:t>
            </a:r>
          </a:p>
          <a:p>
            <a:pPr lvl="2"/>
            <a:r>
              <a:rPr lang="en-US" dirty="0"/>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11963012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3886200" cy="4525963"/>
          </a:xfrm>
        </p:spPr>
        <p:txBody>
          <a:bodyPr/>
          <a:lstStyle>
            <a:lvl1pPr>
              <a:defRPr sz="2400"/>
            </a:lvl1pPr>
            <a:lvl2pPr marL="685800" indent="-347472">
              <a:buFont typeface="Arial" pitchFamily="34" charset="0"/>
              <a:buChar char="–"/>
              <a:defRPr sz="2000"/>
            </a:lvl2pPr>
            <a:lvl3pPr marL="1078992" indent="-402336">
              <a:buFont typeface="Wingdings" pitchFamily="2" charset="2"/>
              <a:buChar char="§"/>
              <a:defRPr sz="1600"/>
            </a:lvl3pPr>
            <a:lvl4pPr marL="1031875" indent="-228600">
              <a:tabLst/>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4"/>
            <a:endParaRPr lang="en-US" dirty="0"/>
          </a:p>
        </p:txBody>
      </p:sp>
      <p:sp>
        <p:nvSpPr>
          <p:cNvPr id="4" name="Content Placeholder 3"/>
          <p:cNvSpPr>
            <a:spLocks noGrp="1"/>
          </p:cNvSpPr>
          <p:nvPr>
            <p:ph sz="half" idx="2"/>
          </p:nvPr>
        </p:nvSpPr>
        <p:spPr>
          <a:xfrm>
            <a:off x="4800600" y="1600200"/>
            <a:ext cx="3886200" cy="4525963"/>
          </a:xfrm>
        </p:spPr>
        <p:txBody>
          <a:bodyPr/>
          <a:lstStyle>
            <a:lvl1pPr>
              <a:defRPr sz="2400"/>
            </a:lvl1pPr>
            <a:lvl2pPr>
              <a:defRPr sz="20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5" name="Slide Number Placeholder 4"/>
          <p:cNvSpPr>
            <a:spLocks noGrp="1"/>
          </p:cNvSpPr>
          <p:nvPr>
            <p:ph type="sldNum" sz="quarter" idx="10"/>
          </p:nvPr>
        </p:nvSpPr>
        <p:spPr>
          <a:xfrm>
            <a:off x="0" y="6553200"/>
            <a:ext cx="457200" cy="304800"/>
          </a:xfrm>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6" name="Footer Placeholder 5"/>
          <p:cNvSpPr>
            <a:spLocks noGrp="1"/>
          </p:cNvSpPr>
          <p:nvPr>
            <p:ph type="ftr" sz="quarter" idx="11"/>
          </p:nvPr>
        </p:nvSpPr>
        <p:spPr>
          <a:xfrm>
            <a:off x="457200" y="6553200"/>
            <a:ext cx="1447800" cy="304800"/>
          </a:xfrm>
        </p:spPr>
        <p:txBody>
          <a:bodyPr/>
          <a:lstStyle/>
          <a:p>
            <a:r>
              <a:rPr lang="en-US" dirty="0">
                <a:solidFill>
                  <a:srgbClr val="FFFFFF"/>
                </a:solidFill>
              </a:rPr>
              <a:t>CONFIDENTIAL</a:t>
            </a:r>
          </a:p>
        </p:txBody>
      </p:sp>
    </p:spTree>
    <p:extLst>
      <p:ext uri="{BB962C8B-B14F-4D97-AF65-F5344CB8AC3E}">
        <p14:creationId xmlns:p14="http://schemas.microsoft.com/office/powerpoint/2010/main" val="42829839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Line Title Plus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057400"/>
            <a:ext cx="3886200" cy="4068763"/>
          </a:xfrm>
        </p:spPr>
        <p:txBody>
          <a:bodyPr/>
          <a:lstStyle>
            <a:lvl1pPr>
              <a:defRPr sz="2400"/>
            </a:lvl1pPr>
            <a:lvl2pPr marL="685800" indent="-347472">
              <a:buFont typeface="Arial" pitchFamily="34" charset="0"/>
              <a:buChar char="–"/>
              <a:defRPr sz="2000"/>
            </a:lvl2pPr>
            <a:lvl3pPr marL="1078992" indent="-402336">
              <a:buFont typeface="Wingdings" pitchFamily="2" charset="2"/>
              <a:buChar char="§"/>
              <a:defRPr sz="1600"/>
            </a:lvl3pPr>
            <a:lvl4pPr marL="1031875" indent="-228600">
              <a:tabLst/>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4"/>
            <a:endParaRPr lang="en-US" dirty="0"/>
          </a:p>
        </p:txBody>
      </p:sp>
      <p:sp>
        <p:nvSpPr>
          <p:cNvPr id="4" name="Content Placeholder 3"/>
          <p:cNvSpPr>
            <a:spLocks noGrp="1"/>
          </p:cNvSpPr>
          <p:nvPr>
            <p:ph sz="half" idx="2"/>
          </p:nvPr>
        </p:nvSpPr>
        <p:spPr>
          <a:xfrm>
            <a:off x="4800600" y="2057400"/>
            <a:ext cx="3886200" cy="4068763"/>
          </a:xfrm>
        </p:spPr>
        <p:txBody>
          <a:bodyPr/>
          <a:lstStyle>
            <a:lvl1pPr>
              <a:defRPr sz="2400"/>
            </a:lvl1pPr>
            <a:lvl2pPr>
              <a:defRPr sz="20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5" name="Title 1"/>
          <p:cNvSpPr>
            <a:spLocks noGrp="1"/>
          </p:cNvSpPr>
          <p:nvPr>
            <p:ph type="title" hasCustomPrompt="1"/>
          </p:nvPr>
        </p:nvSpPr>
        <p:spPr>
          <a:xfrm>
            <a:off x="-33867" y="0"/>
            <a:ext cx="9140825"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6" name="Slide Number Placeholder 5"/>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7" name="Footer Placeholder 6"/>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6884525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13"/>
          <p:cNvPicPr>
            <a:picLocks noChangeAspect="1" noChangeArrowheads="1"/>
          </p:cNvPicPr>
          <p:nvPr userDrawn="1"/>
        </p:nvPicPr>
        <p:blipFill>
          <a:blip r:embed="rId2" cstate="print"/>
          <a:srcRect/>
          <a:stretch>
            <a:fillRect/>
          </a:stretch>
        </p:blipFill>
        <p:spPr bwMode="auto">
          <a:xfrm rot="5400000">
            <a:off x="1427630" y="-894228"/>
            <a:ext cx="6324602" cy="9179860"/>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p:ph type="ftr" sz="quarter" idx="11"/>
          </p:nvPr>
        </p:nvSpPr>
        <p:spPr/>
        <p:txBody>
          <a:bodyPr/>
          <a:lstStyle/>
          <a:p>
            <a:r>
              <a:rPr lang="en-US" dirty="0">
                <a:solidFill>
                  <a:srgbClr val="FFFFFF"/>
                </a:solidFill>
              </a:rPr>
              <a:t>CONFIDENTIAL</a:t>
            </a:r>
          </a:p>
        </p:txBody>
      </p:sp>
      <p:pic>
        <p:nvPicPr>
          <p:cNvPr id="7" name="Picture 14" descr="RTI_653_1in"/>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305800" y="6448425"/>
            <a:ext cx="649288" cy="257175"/>
          </a:xfrm>
          <a:prstGeom prst="rect">
            <a:avLst/>
          </a:prstGeom>
          <a:noFill/>
          <a:ln w="9525">
            <a:noFill/>
            <a:miter lim="800000"/>
            <a:headEnd/>
            <a:tailEnd/>
          </a:ln>
        </p:spPr>
      </p:pic>
    </p:spTree>
    <p:extLst>
      <p:ext uri="{BB962C8B-B14F-4D97-AF65-F5344CB8AC3E}">
        <p14:creationId xmlns:p14="http://schemas.microsoft.com/office/powerpoint/2010/main" val="25497604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Line 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25400"/>
            <a:ext cx="9140825"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8421408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rot="5400000">
            <a:off x="2933700" y="723899"/>
            <a:ext cx="3276600" cy="9144000"/>
          </a:xfrm>
          <a:prstGeom prst="rect">
            <a:avLst/>
          </a:prstGeom>
        </p:spPr>
      </p:pic>
      <p:sp>
        <p:nvSpPr>
          <p:cNvPr id="2" name="Slide Number Placeholder 1"/>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3" name="Footer Placeholder 2"/>
          <p:cNvSpPr>
            <a:spLocks noGrp="1"/>
          </p:cNvSpPr>
          <p:nvPr>
            <p:ph type="ftr" sz="quarter" idx="11"/>
          </p:nvPr>
        </p:nvSpPr>
        <p:spPr/>
        <p:txBody>
          <a:bodyPr/>
          <a:lstStyle/>
          <a:p>
            <a:r>
              <a:rPr lang="en-US" dirty="0">
                <a:solidFill>
                  <a:srgbClr val="FFFFFF"/>
                </a:solidFill>
              </a:rPr>
              <a:t>CONFIDENTIAL</a:t>
            </a:r>
          </a:p>
        </p:txBody>
      </p:sp>
      <p:sp>
        <p:nvSpPr>
          <p:cNvPr id="4" name="Rectangle 3"/>
          <p:cNvSpPr/>
          <p:nvPr userDrawn="1"/>
        </p:nvSpPr>
        <p:spPr>
          <a:xfrm>
            <a:off x="0" y="0"/>
            <a:ext cx="9144000" cy="37338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Rectangle 2"/>
          <p:cNvSpPr>
            <a:spLocks noGrp="1" noChangeArrowheads="1"/>
          </p:cNvSpPr>
          <p:nvPr>
            <p:ph type="ctrTitle" hasCustomPrompt="1"/>
          </p:nvPr>
        </p:nvSpPr>
        <p:spPr>
          <a:xfrm>
            <a:off x="457200" y="2743200"/>
            <a:ext cx="6477000" cy="676687"/>
          </a:xfrm>
          <a:noFill/>
        </p:spPr>
        <p:txBody>
          <a:bodyPr/>
          <a:lstStyle>
            <a:lvl1pPr algn="l">
              <a:defRPr sz="2800" b="1">
                <a:solidFill>
                  <a:schemeClr val="bg1"/>
                </a:solidFill>
                <a:latin typeface="Arial"/>
                <a:cs typeface="Arial"/>
              </a:defRPr>
            </a:lvl1pPr>
          </a:lstStyle>
          <a:p>
            <a:r>
              <a:rPr lang="en-US" dirty="0"/>
              <a:t>Click to edit title style</a:t>
            </a:r>
          </a:p>
        </p:txBody>
      </p:sp>
    </p:spTree>
    <p:extLst>
      <p:ext uri="{BB962C8B-B14F-4D97-AF65-F5344CB8AC3E}">
        <p14:creationId xmlns:p14="http://schemas.microsoft.com/office/powerpoint/2010/main" val="7548949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with Arcs">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3" name="Footer Placeholder 2"/>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17901888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400" b="0"/>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Slide Number Placeholder 4"/>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6" name="Footer Placeholder 5"/>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25666655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16933"/>
            <a:ext cx="9140825" cy="530225"/>
          </a:xfrm>
        </p:spPr>
        <p:txBody>
          <a:bodyPr/>
          <a:lstStyle/>
          <a:p>
            <a:r>
              <a:rPr lang="en-US" dirty="0"/>
              <a:t>Click to edit Master title style</a:t>
            </a:r>
          </a:p>
        </p:txBody>
      </p:sp>
      <p:sp>
        <p:nvSpPr>
          <p:cNvPr id="3" name="Chart Placeholder 2"/>
          <p:cNvSpPr>
            <a:spLocks noGrp="1"/>
          </p:cNvSpPr>
          <p:nvPr>
            <p:ph type="chart" sz="half" idx="1"/>
          </p:nvPr>
        </p:nvSpPr>
        <p:spPr>
          <a:xfrm>
            <a:off x="457200" y="1600200"/>
            <a:ext cx="4038600" cy="4525963"/>
          </a:xfrm>
        </p:spPr>
        <p:txBody>
          <a:bodyPr/>
          <a:lstStyle/>
          <a:p>
            <a:pPr lvl="0"/>
            <a:endParaRPr lang="en-US" noProof="0" dirty="0"/>
          </a:p>
        </p:txBody>
      </p:sp>
      <p:sp>
        <p:nvSpPr>
          <p:cNvPr id="4" name="Text Placeholder 3"/>
          <p:cNvSpPr>
            <a:spLocks noGrp="1"/>
          </p:cNvSpPr>
          <p:nvPr>
            <p:ph type="body" sz="half" idx="2"/>
          </p:nvPr>
        </p:nvSpPr>
        <p:spPr>
          <a:xfrm>
            <a:off x="4648200" y="1600200"/>
            <a:ext cx="4038600" cy="4525963"/>
          </a:xfrm>
        </p:spPr>
        <p:txBody>
          <a:bodyPr/>
          <a:lstStyle/>
          <a:p>
            <a:pPr lvl="0"/>
            <a:r>
              <a:rPr lang="en-US" dirty="0"/>
              <a:t>Click to edit Master text styles</a:t>
            </a:r>
          </a:p>
          <a:p>
            <a:pPr lvl="1"/>
            <a:r>
              <a:rPr lang="en-US" dirty="0"/>
              <a:t>Second level</a:t>
            </a:r>
          </a:p>
          <a:p>
            <a:pPr lvl="2"/>
            <a:r>
              <a:rPr lang="en-US" dirty="0"/>
              <a:t>Third level</a:t>
            </a:r>
          </a:p>
        </p:txBody>
      </p:sp>
      <p:sp>
        <p:nvSpPr>
          <p:cNvPr id="5" name="Slide Number Placeholder 4"/>
          <p:cNvSpPr>
            <a:spLocks noGrp="1"/>
          </p:cNvSpPr>
          <p:nvPr>
            <p:ph type="sldNum" sz="quarter" idx="10"/>
          </p:nvPr>
        </p:nvSpPr>
        <p:spPr>
          <a:xfrm>
            <a:off x="0" y="6553199"/>
            <a:ext cx="457200" cy="304801"/>
          </a:xfrm>
        </p:spPr>
        <p:txBody>
          <a:bodyPr/>
          <a:lstStyle/>
          <a:p>
            <a:fld id="{D4325D4D-289E-48C1-B277-2BEB492A7D19}" type="slidenum">
              <a:rPr lang="en-US" smtClean="0"/>
              <a:pPr/>
              <a:t>‹#›</a:t>
            </a:fld>
            <a:endParaRPr lang="en-US" dirty="0"/>
          </a:p>
        </p:txBody>
      </p:sp>
      <p:sp>
        <p:nvSpPr>
          <p:cNvPr id="6" name="Footer Placeholder 5"/>
          <p:cNvSpPr>
            <a:spLocks noGrp="1"/>
          </p:cNvSpPr>
          <p:nvPr>
            <p:ph type="ftr" sz="quarter" idx="11"/>
          </p:nvPr>
        </p:nvSpPr>
        <p:spPr>
          <a:xfrm>
            <a:off x="457200" y="6553200"/>
            <a:ext cx="1447800" cy="304800"/>
          </a:xfrm>
        </p:spPr>
        <p:txBody>
          <a:bodyPr/>
          <a:lstStyle/>
          <a:p>
            <a:r>
              <a:rPr lang="en-US" dirty="0"/>
              <a:t>CONFIDENTIAL</a:t>
            </a:r>
          </a:p>
        </p:txBody>
      </p:sp>
    </p:spTree>
    <p:extLst>
      <p:ext uri="{BB962C8B-B14F-4D97-AF65-F5344CB8AC3E}">
        <p14:creationId xmlns:p14="http://schemas.microsoft.com/office/powerpoint/2010/main" val="21582115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0825" cy="530225"/>
          </a:xfrm>
        </p:spPr>
        <p:txBody>
          <a:bodyPr/>
          <a:lstStyle/>
          <a:p>
            <a:r>
              <a:rPr lang="en-US"/>
              <a:t>Click to edit Master title style</a:t>
            </a:r>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dirty="0"/>
          </a:p>
        </p:txBody>
      </p:sp>
      <p:sp>
        <p:nvSpPr>
          <p:cNvPr id="4" name="Text Placeholder 3"/>
          <p:cNvSpPr>
            <a:spLocks noGrp="1"/>
          </p:cNvSpPr>
          <p:nvPr>
            <p:ph type="body" sz="half" idx="2"/>
          </p:nvPr>
        </p:nvSpPr>
        <p:spPr>
          <a:xfrm>
            <a:off x="4648200" y="1600200"/>
            <a:ext cx="4038600" cy="4525963"/>
          </a:xfrm>
        </p:spPr>
        <p:txBody>
          <a:bodyPr/>
          <a:lstStyle>
            <a:lvl1pPr>
              <a:spcBef>
                <a:spcPts val="0"/>
              </a:spcBef>
              <a:spcAft>
                <a:spcPts val="900"/>
              </a:spcAft>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10"/>
          </p:nvPr>
        </p:nvSpPr>
        <p:spPr>
          <a:xfrm>
            <a:off x="0" y="6553199"/>
            <a:ext cx="457200" cy="304801"/>
          </a:xfrm>
        </p:spPr>
        <p:txBody>
          <a:bodyPr/>
          <a:lstStyle/>
          <a:p>
            <a:fld id="{D4325D4D-289E-48C1-B277-2BEB492A7D19}" type="slidenum">
              <a:rPr lang="en-US" smtClean="0"/>
              <a:pPr/>
              <a:t>‹#›</a:t>
            </a:fld>
            <a:endParaRPr lang="en-US" dirty="0"/>
          </a:p>
        </p:txBody>
      </p:sp>
      <p:sp>
        <p:nvSpPr>
          <p:cNvPr id="6" name="Footer Placeholder 5"/>
          <p:cNvSpPr>
            <a:spLocks noGrp="1"/>
          </p:cNvSpPr>
          <p:nvPr>
            <p:ph type="ftr" sz="quarter" idx="11"/>
          </p:nvPr>
        </p:nvSpPr>
        <p:spPr>
          <a:xfrm>
            <a:off x="457200" y="6553200"/>
            <a:ext cx="1447800" cy="304800"/>
          </a:xfrm>
          <a:solidFill>
            <a:schemeClr val="accent2">
              <a:lumMod val="75000"/>
            </a:schemeClr>
          </a:solidFill>
        </p:spPr>
        <p:txBody>
          <a:bodyPr/>
          <a:lstStyle/>
          <a:p>
            <a:r>
              <a:rPr lang="en-US" dirty="0"/>
              <a:t>CONFIDENTIAL</a:t>
            </a:r>
          </a:p>
        </p:txBody>
      </p:sp>
    </p:spTree>
    <p:extLst>
      <p:ext uri="{BB962C8B-B14F-4D97-AF65-F5344CB8AC3E}">
        <p14:creationId xmlns:p14="http://schemas.microsoft.com/office/powerpoint/2010/main" val="3740483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94939A56-BF8A-F646-828C-954AFC260460}"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50CBC-F92A-4347-B818-CCDEDFECD653}" type="slidenum">
              <a:rPr lang="en-US" smtClean="0"/>
              <a:t>‹#›</a:t>
            </a:fld>
            <a:endParaRPr lang="en-US"/>
          </a:p>
        </p:txBody>
      </p:sp>
    </p:spTree>
    <p:extLst>
      <p:ext uri="{BB962C8B-B14F-4D97-AF65-F5344CB8AC3E}">
        <p14:creationId xmlns:p14="http://schemas.microsoft.com/office/powerpoint/2010/main" val="3639639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939A56-BF8A-F646-828C-954AFC260460}"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50CBC-F92A-4347-B818-CCDEDFECD653}" type="slidenum">
              <a:rPr lang="en-US" smtClean="0"/>
              <a:t>‹#›</a:t>
            </a:fld>
            <a:endParaRPr lang="en-US"/>
          </a:p>
        </p:txBody>
      </p:sp>
    </p:spTree>
    <p:extLst>
      <p:ext uri="{BB962C8B-B14F-4D97-AF65-F5344CB8AC3E}">
        <p14:creationId xmlns:p14="http://schemas.microsoft.com/office/powerpoint/2010/main" val="4154811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939A56-BF8A-F646-828C-954AFC260460}"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50CBC-F92A-4347-B818-CCDEDFECD653}" type="slidenum">
              <a:rPr lang="en-US" smtClean="0"/>
              <a:t>‹#›</a:t>
            </a:fld>
            <a:endParaRPr lang="en-US"/>
          </a:p>
        </p:txBody>
      </p:sp>
    </p:spTree>
    <p:extLst>
      <p:ext uri="{BB962C8B-B14F-4D97-AF65-F5344CB8AC3E}">
        <p14:creationId xmlns:p14="http://schemas.microsoft.com/office/powerpoint/2010/main" val="74280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4939A56-BF8A-F646-828C-954AFC260460}" type="datetimeFigureOut">
              <a:rPr lang="en-US" smtClean="0"/>
              <a:t>12/19/2019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50CBC-F92A-4347-B818-CCDEDFECD653}" type="slidenum">
              <a:rPr lang="en-US" smtClean="0"/>
              <a:t>‹#›</a:t>
            </a:fld>
            <a:endParaRPr lang="en-US"/>
          </a:p>
        </p:txBody>
      </p:sp>
    </p:spTree>
    <p:extLst>
      <p:ext uri="{BB962C8B-B14F-4D97-AF65-F5344CB8AC3E}">
        <p14:creationId xmlns:p14="http://schemas.microsoft.com/office/powerpoint/2010/main" val="729004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4939A56-BF8A-F646-828C-954AFC260460}" type="datetimeFigureOut">
              <a:rPr lang="en-US" smtClean="0"/>
              <a:t>12/19/2019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450CBC-F92A-4347-B818-CCDEDFECD653}" type="slidenum">
              <a:rPr lang="en-US" smtClean="0"/>
              <a:t>‹#›</a:t>
            </a:fld>
            <a:endParaRPr lang="en-US"/>
          </a:p>
        </p:txBody>
      </p:sp>
    </p:spTree>
    <p:extLst>
      <p:ext uri="{BB962C8B-B14F-4D97-AF65-F5344CB8AC3E}">
        <p14:creationId xmlns:p14="http://schemas.microsoft.com/office/powerpoint/2010/main" val="226282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939A56-BF8A-F646-828C-954AFC260460}" type="datetimeFigureOut">
              <a:rPr lang="en-US" smtClean="0"/>
              <a:t>12/19/2019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450CBC-F92A-4347-B818-CCDEDFECD653}" type="slidenum">
              <a:rPr lang="en-US" smtClean="0"/>
              <a:t>‹#›</a:t>
            </a:fld>
            <a:endParaRPr lang="en-US"/>
          </a:p>
        </p:txBody>
      </p:sp>
    </p:spTree>
    <p:extLst>
      <p:ext uri="{BB962C8B-B14F-4D97-AF65-F5344CB8AC3E}">
        <p14:creationId xmlns:p14="http://schemas.microsoft.com/office/powerpoint/2010/main" val="1064115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939A56-BF8A-F646-828C-954AFC260460}" type="datetimeFigureOut">
              <a:rPr lang="en-US" smtClean="0"/>
              <a:t>12/19/2019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450CBC-F92A-4347-B818-CCDEDFECD653}" type="slidenum">
              <a:rPr lang="en-US" smtClean="0"/>
              <a:t>‹#›</a:t>
            </a:fld>
            <a:endParaRPr lang="en-US"/>
          </a:p>
        </p:txBody>
      </p:sp>
    </p:spTree>
    <p:extLst>
      <p:ext uri="{BB962C8B-B14F-4D97-AF65-F5344CB8AC3E}">
        <p14:creationId xmlns:p14="http://schemas.microsoft.com/office/powerpoint/2010/main" val="2813351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939A56-BF8A-F646-828C-954AFC260460}" type="datetimeFigureOut">
              <a:rPr lang="en-US" smtClean="0"/>
              <a:t>12/19/2019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50CBC-F92A-4347-B818-CCDEDFECD653}" type="slidenum">
              <a:rPr lang="en-US" smtClean="0"/>
              <a:t>‹#›</a:t>
            </a:fld>
            <a:endParaRPr lang="en-US"/>
          </a:p>
        </p:txBody>
      </p:sp>
    </p:spTree>
    <p:extLst>
      <p:ext uri="{BB962C8B-B14F-4D97-AF65-F5344CB8AC3E}">
        <p14:creationId xmlns:p14="http://schemas.microsoft.com/office/powerpoint/2010/main" val="209056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939A56-BF8A-F646-828C-954AFC260460}" type="datetimeFigureOut">
              <a:rPr lang="en-US" smtClean="0"/>
              <a:t>12/19/2019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50CBC-F92A-4347-B818-CCDEDFECD653}" type="slidenum">
              <a:rPr lang="en-US" smtClean="0"/>
              <a:t>‹#›</a:t>
            </a:fld>
            <a:endParaRPr lang="en-US"/>
          </a:p>
        </p:txBody>
      </p:sp>
    </p:spTree>
    <p:extLst>
      <p:ext uri="{BB962C8B-B14F-4D97-AF65-F5344CB8AC3E}">
        <p14:creationId xmlns:p14="http://schemas.microsoft.com/office/powerpoint/2010/main" val="250939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939A56-BF8A-F646-828C-954AFC260460}"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50CBC-F92A-4347-B818-CCDEDFECD653}" type="slidenum">
              <a:rPr lang="en-US" smtClean="0"/>
              <a:t>‹#›</a:t>
            </a:fld>
            <a:endParaRPr lang="en-US"/>
          </a:p>
        </p:txBody>
      </p:sp>
    </p:spTree>
    <p:extLst>
      <p:ext uri="{BB962C8B-B14F-4D97-AF65-F5344CB8AC3E}">
        <p14:creationId xmlns:p14="http://schemas.microsoft.com/office/powerpoint/2010/main" val="1456023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7" name="Rectangle 26"/>
          <p:cNvSpPr/>
          <p:nvPr userDrawn="1"/>
        </p:nvSpPr>
        <p:spPr>
          <a:xfrm>
            <a:off x="0" y="6536268"/>
            <a:ext cx="9144000" cy="321732"/>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9" name="Text Box 14"/>
          <p:cNvSpPr txBox="1">
            <a:spLocks noChangeArrowheads="1"/>
          </p:cNvSpPr>
          <p:nvPr userDrawn="1"/>
        </p:nvSpPr>
        <p:spPr bwMode="auto">
          <a:xfrm>
            <a:off x="7255934" y="6519334"/>
            <a:ext cx="1160463" cy="304800"/>
          </a:xfrm>
          <a:prstGeom prst="rect">
            <a:avLst/>
          </a:prstGeom>
          <a:noFill/>
          <a:ln w="9525" algn="ctr">
            <a:noFill/>
            <a:miter lim="800000"/>
            <a:headEnd/>
            <a:tailEnd/>
          </a:ln>
          <a:effectLst/>
        </p:spPr>
        <p:txBody>
          <a:bodyPr wrap="none">
            <a:spAutoFit/>
          </a:bodyPr>
          <a:lstStyle/>
          <a:p>
            <a:pPr>
              <a:defRPr/>
            </a:pPr>
            <a:r>
              <a:rPr lang="en-US" sz="1400" b="1" dirty="0">
                <a:solidFill>
                  <a:srgbClr val="085295">
                    <a:lumMod val="20000"/>
                    <a:lumOff val="80000"/>
                  </a:srgbClr>
                </a:solidFill>
              </a:rPr>
              <a:t>www.rti.org</a:t>
            </a:r>
          </a:p>
        </p:txBody>
      </p:sp>
      <p:sp>
        <p:nvSpPr>
          <p:cNvPr id="18" name="Rectangle 17"/>
          <p:cNvSpPr/>
          <p:nvPr userDrawn="1"/>
        </p:nvSpPr>
        <p:spPr>
          <a:xfrm>
            <a:off x="0" y="0"/>
            <a:ext cx="9144000" cy="28194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25" name="Picture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596900"/>
            <a:ext cx="914400" cy="368300"/>
          </a:xfrm>
          <a:prstGeom prst="rect">
            <a:avLst/>
          </a:prstGeom>
        </p:spPr>
      </p:pic>
      <p:sp>
        <p:nvSpPr>
          <p:cNvPr id="130050" name="Rectangle 2"/>
          <p:cNvSpPr>
            <a:spLocks noGrp="1" noChangeArrowheads="1"/>
          </p:cNvSpPr>
          <p:nvPr>
            <p:ph type="ctrTitle"/>
          </p:nvPr>
        </p:nvSpPr>
        <p:spPr>
          <a:xfrm>
            <a:off x="1828800" y="498157"/>
            <a:ext cx="6934200" cy="676656"/>
          </a:xfrm>
          <a:noFill/>
        </p:spPr>
        <p:txBody>
          <a:bodyPr/>
          <a:lstStyle>
            <a:lvl1pPr algn="r">
              <a:defRPr sz="2800" b="1">
                <a:solidFill>
                  <a:schemeClr val="bg1"/>
                </a:solidFill>
                <a:latin typeface="Arial"/>
                <a:cs typeface="Arial"/>
              </a:defRPr>
            </a:lvl1pPr>
          </a:lstStyle>
          <a:p>
            <a:r>
              <a:rPr lang="en-US"/>
              <a:t>Click to edit Master title style</a:t>
            </a:r>
            <a:endParaRPr lang="en-US" dirty="0"/>
          </a:p>
        </p:txBody>
      </p:sp>
      <p:sp>
        <p:nvSpPr>
          <p:cNvPr id="130051" name="Rectangle 3"/>
          <p:cNvSpPr>
            <a:spLocks noGrp="1" noChangeArrowheads="1"/>
          </p:cNvSpPr>
          <p:nvPr>
            <p:ph type="subTitle" idx="1"/>
          </p:nvPr>
        </p:nvSpPr>
        <p:spPr>
          <a:xfrm>
            <a:off x="1828800" y="1600200"/>
            <a:ext cx="6934200" cy="381000"/>
          </a:xfrm>
        </p:spPr>
        <p:txBody>
          <a:bodyPr/>
          <a:lstStyle>
            <a:lvl1pPr marL="0" indent="0" algn="r">
              <a:buFont typeface="Wingdings" pitchFamily="1" charset="2"/>
              <a:buNone/>
              <a:defRPr lang="en-US" sz="2000" kern="1200" dirty="0">
                <a:solidFill>
                  <a:srgbClr val="FFFFFF"/>
                </a:solidFill>
                <a:latin typeface="Arial" charset="0"/>
                <a:ea typeface="ヒラギノ角ゴ Pro W3" pitchFamily="1" charset="-128"/>
                <a:cs typeface="+mn-cs"/>
              </a:defRPr>
            </a:lvl1pPr>
          </a:lstStyle>
          <a:p>
            <a:r>
              <a:rPr lang="en-US"/>
              <a:t>Click to edit Master subtitle style</a:t>
            </a:r>
            <a:endParaRPr lang="en-US" dirty="0"/>
          </a:p>
        </p:txBody>
      </p:sp>
      <p:sp>
        <p:nvSpPr>
          <p:cNvPr id="13" name="Slide Number Placeholder 12"/>
          <p:cNvSpPr>
            <a:spLocks noGrp="1"/>
          </p:cNvSpPr>
          <p:nvPr>
            <p:ph type="sldNum" sz="quarter" idx="10"/>
          </p:nvPr>
        </p:nvSpPr>
        <p:spPr>
          <a:solidFill>
            <a:schemeClr val="accent1">
              <a:lumMod val="50000"/>
            </a:schemeClr>
          </a:solidFill>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14" name="Footer Placeholder 13"/>
          <p:cNvSpPr>
            <a:spLocks noGrp="1"/>
          </p:cNvSpPr>
          <p:nvPr>
            <p:ph type="ftr" sz="quarter" idx="11"/>
          </p:nvPr>
        </p:nvSpPr>
        <p:spPr>
          <a:solidFill>
            <a:srgbClr val="BF311A"/>
          </a:solidFill>
          <a:ln>
            <a:noFill/>
          </a:ln>
        </p:spPr>
        <p:txBody>
          <a:bodyPr/>
          <a:lstStyle/>
          <a:p>
            <a:endParaRPr lang="en-US" dirty="0">
              <a:solidFill>
                <a:srgbClr val="FFFFFF"/>
              </a:solidFill>
            </a:endParaRPr>
          </a:p>
        </p:txBody>
      </p:sp>
      <p:sp>
        <p:nvSpPr>
          <p:cNvPr id="17" name="Text Placeholder 16"/>
          <p:cNvSpPr>
            <a:spLocks noGrp="1"/>
          </p:cNvSpPr>
          <p:nvPr>
            <p:ph type="body" sz="quarter" idx="15" hasCustomPrompt="1"/>
          </p:nvPr>
        </p:nvSpPr>
        <p:spPr>
          <a:xfrm>
            <a:off x="1828800" y="2133600"/>
            <a:ext cx="6934200" cy="685800"/>
          </a:xfrm>
        </p:spPr>
        <p:txBody>
          <a:bodyPr/>
          <a:lstStyle>
            <a:lvl1pPr marL="0" indent="0" algn="r">
              <a:buNone/>
              <a:defRPr sz="1600">
                <a:solidFill>
                  <a:srgbClr val="BCDDFB"/>
                </a:solidFill>
              </a:defRPr>
            </a:lvl1pPr>
          </a:lstStyle>
          <a:p>
            <a:pPr lvl="0"/>
            <a:r>
              <a:rPr lang="en-US" dirty="0"/>
              <a:t>Presenter</a:t>
            </a:r>
          </a:p>
          <a:p>
            <a:pPr lvl="0"/>
            <a:r>
              <a:rPr lang="en-US" dirty="0"/>
              <a:t>Date</a:t>
            </a:r>
          </a:p>
        </p:txBody>
      </p:sp>
      <p:sp>
        <p:nvSpPr>
          <p:cNvPr id="30" name="TextBox 29"/>
          <p:cNvSpPr txBox="1"/>
          <p:nvPr userDrawn="1"/>
        </p:nvSpPr>
        <p:spPr>
          <a:xfrm>
            <a:off x="2057400" y="6604456"/>
            <a:ext cx="4357032" cy="215444"/>
          </a:xfrm>
          <a:prstGeom prst="rect">
            <a:avLst/>
          </a:prstGeom>
          <a:noFill/>
        </p:spPr>
        <p:txBody>
          <a:bodyPr wrap="none" rtlCol="0">
            <a:spAutoFit/>
          </a:bodyPr>
          <a:lstStyle/>
          <a:p>
            <a:pPr>
              <a:defRPr/>
            </a:pPr>
            <a:r>
              <a:rPr lang="en-US" sz="800" dirty="0">
                <a:solidFill>
                  <a:srgbClr val="808080">
                    <a:lumMod val="60000"/>
                    <a:lumOff val="40000"/>
                  </a:srgbClr>
                </a:solidFill>
              </a:rPr>
              <a:t>RTI International is a registered trademark and a trade name of Research Triangle  Institute.</a:t>
            </a:r>
          </a:p>
        </p:txBody>
      </p:sp>
    </p:spTree>
    <p:extLst>
      <p:ext uri="{BB962C8B-B14F-4D97-AF65-F5344CB8AC3E}">
        <p14:creationId xmlns:p14="http://schemas.microsoft.com/office/powerpoint/2010/main" val="41301607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a:xfrm>
            <a:off x="457200" y="6553199"/>
            <a:ext cx="3657600" cy="304801"/>
          </a:xfrm>
        </p:spPr>
        <p:txBody>
          <a:bodyPr/>
          <a:lstStyle/>
          <a:p>
            <a:endParaRPr lang="en-US" dirty="0">
              <a:solidFill>
                <a:srgbClr val="FFFFFF"/>
              </a:solidFill>
            </a:endParaRPr>
          </a:p>
        </p:txBody>
      </p:sp>
    </p:spTree>
    <p:extLst>
      <p:ext uri="{BB962C8B-B14F-4D97-AF65-F5344CB8AC3E}">
        <p14:creationId xmlns:p14="http://schemas.microsoft.com/office/powerpoint/2010/main" val="12237493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wo-Line Title and Singl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26465"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3" name="Content Placeholder 2"/>
          <p:cNvSpPr>
            <a:spLocks noGrp="1"/>
          </p:cNvSpPr>
          <p:nvPr>
            <p:ph idx="1"/>
          </p:nvPr>
        </p:nvSpPr>
        <p:spPr>
          <a:xfrm>
            <a:off x="457200" y="1600200"/>
            <a:ext cx="8229600" cy="452596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5806673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143000"/>
            <a:ext cx="3886200" cy="4983163"/>
          </a:xfrm>
        </p:spPr>
        <p:txBody>
          <a:bodyPr/>
          <a:lstStyle>
            <a:lvl1pPr marL="222250" indent="-222250">
              <a:defRPr sz="2000"/>
            </a:lvl1pPr>
            <a:lvl2pPr marL="463550" indent="-241300">
              <a:buFont typeface="Arial" pitchFamily="34" charset="0"/>
              <a:buChar char="–"/>
              <a:defRPr sz="1800"/>
            </a:lvl2pPr>
            <a:lvl3pPr marL="679450" indent="-222250">
              <a:buFont typeface="Wingdings" pitchFamily="2" charset="2"/>
              <a:buChar char="§"/>
              <a:tabLst/>
              <a:defRPr sz="1600"/>
            </a:lvl3pPr>
            <a:lvl4pPr marL="1031875" indent="-228600">
              <a:tabLst/>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800600" y="1143000"/>
            <a:ext cx="3886200" cy="4983163"/>
          </a:xfrm>
        </p:spPr>
        <p:txBody>
          <a:bodyPr/>
          <a:lstStyle>
            <a:lvl1pPr marL="222250" indent="-222250">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5" name="Slide Number Placeholder 4"/>
          <p:cNvSpPr>
            <a:spLocks noGrp="1"/>
          </p:cNvSpPr>
          <p:nvPr>
            <p:ph type="sldNum" sz="quarter" idx="10"/>
          </p:nvPr>
        </p:nvSpPr>
        <p:spPr>
          <a:xfrm>
            <a:off x="0" y="6553200"/>
            <a:ext cx="457200" cy="304800"/>
          </a:xfrm>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6" name="Footer Placeholder 5"/>
          <p:cNvSpPr>
            <a:spLocks noGrp="1"/>
          </p:cNvSpPr>
          <p:nvPr>
            <p:ph type="ftr" sz="quarter" idx="11"/>
          </p:nvPr>
        </p:nvSpPr>
        <p:spPr>
          <a:xfrm>
            <a:off x="457200" y="6553200"/>
            <a:ext cx="1447800" cy="304800"/>
          </a:xfrm>
        </p:spPr>
        <p:txBody>
          <a:bodyPr/>
          <a:lstStyle/>
          <a:p>
            <a:endParaRPr lang="en-US" dirty="0">
              <a:solidFill>
                <a:srgbClr val="FFFFFF"/>
              </a:solidFill>
            </a:endParaRPr>
          </a:p>
        </p:txBody>
      </p:sp>
    </p:spTree>
    <p:extLst>
      <p:ext uri="{BB962C8B-B14F-4D97-AF65-F5344CB8AC3E}">
        <p14:creationId xmlns:p14="http://schemas.microsoft.com/office/powerpoint/2010/main" val="28658380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Line Title Plus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3886200" cy="4525963"/>
          </a:xfrm>
        </p:spPr>
        <p:txBody>
          <a:bodyPr/>
          <a:lstStyle>
            <a:lvl1pPr marL="222250" indent="-222250">
              <a:defRPr sz="2000"/>
            </a:lvl1pPr>
            <a:lvl2pPr marL="457200" indent="-234950">
              <a:buFont typeface="Arial" pitchFamily="34" charset="0"/>
              <a:buChar char="–"/>
              <a:defRPr sz="1800"/>
            </a:lvl2pPr>
            <a:lvl3pPr marL="679450" indent="-222250">
              <a:buFont typeface="Wingdings" pitchFamily="2" charset="2"/>
              <a:buChar char="§"/>
              <a:defRPr sz="1600"/>
            </a:lvl3pPr>
            <a:lvl4pPr marL="1031875" indent="-228600">
              <a:tabLst/>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800600" y="1600200"/>
            <a:ext cx="3886200" cy="4525963"/>
          </a:xfrm>
        </p:spPr>
        <p:txBody>
          <a:bodyPr/>
          <a:lstStyle>
            <a:lvl1pPr>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5" name="Title 1"/>
          <p:cNvSpPr>
            <a:spLocks noGrp="1"/>
          </p:cNvSpPr>
          <p:nvPr>
            <p:ph type="title" hasCustomPrompt="1"/>
          </p:nvPr>
        </p:nvSpPr>
        <p:spPr>
          <a:xfrm>
            <a:off x="0" y="0"/>
            <a:ext cx="9140825"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6" name="Slide Number Placeholder 5"/>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7" name="Footer Placeholder 6"/>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35289391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p:ph type="ftr" sz="quarter" idx="11"/>
          </p:nvPr>
        </p:nvSpPr>
        <p:spPr>
          <a:xfrm>
            <a:off x="457200" y="6553199"/>
            <a:ext cx="3657600" cy="304801"/>
          </a:xfrm>
        </p:spPr>
        <p:txBody>
          <a:bodyPr/>
          <a:lstStyle/>
          <a:p>
            <a:endParaRPr lang="en-US" dirty="0">
              <a:solidFill>
                <a:srgbClr val="FFFFFF"/>
              </a:solidFill>
            </a:endParaRPr>
          </a:p>
        </p:txBody>
      </p:sp>
    </p:spTree>
    <p:extLst>
      <p:ext uri="{BB962C8B-B14F-4D97-AF65-F5344CB8AC3E}">
        <p14:creationId xmlns:p14="http://schemas.microsoft.com/office/powerpoint/2010/main" val="256238867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Line 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0"/>
            <a:ext cx="9140825"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a:xfrm>
            <a:off x="457200" y="6553199"/>
            <a:ext cx="3657600" cy="304801"/>
          </a:xfrm>
        </p:spPr>
        <p:txBody>
          <a:bodyPr/>
          <a:lstStyle/>
          <a:p>
            <a:endParaRPr lang="en-US" dirty="0">
              <a:solidFill>
                <a:srgbClr val="FFFFFF"/>
              </a:solidFill>
            </a:endParaRPr>
          </a:p>
        </p:txBody>
      </p:sp>
    </p:spTree>
    <p:extLst>
      <p:ext uri="{BB962C8B-B14F-4D97-AF65-F5344CB8AC3E}">
        <p14:creationId xmlns:p14="http://schemas.microsoft.com/office/powerpoint/2010/main" val="3076343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3" name="Footer Placeholder 2"/>
          <p:cNvSpPr>
            <a:spLocks noGrp="1"/>
          </p:cNvSpPr>
          <p:nvPr>
            <p:ph type="ftr" sz="quarter" idx="11"/>
          </p:nvPr>
        </p:nvSpPr>
        <p:spPr/>
        <p:txBody>
          <a:bodyPr/>
          <a:lstStyle/>
          <a:p>
            <a:endParaRPr lang="en-US" dirty="0">
              <a:solidFill>
                <a:srgbClr val="FFFFFF"/>
              </a:solidFill>
            </a:endParaRPr>
          </a:p>
        </p:txBody>
      </p:sp>
      <p:sp>
        <p:nvSpPr>
          <p:cNvPr id="4" name="Rectangle 3"/>
          <p:cNvSpPr/>
          <p:nvPr userDrawn="1"/>
        </p:nvSpPr>
        <p:spPr>
          <a:xfrm>
            <a:off x="0" y="0"/>
            <a:ext cx="9144000" cy="37338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Rectangle 2"/>
          <p:cNvSpPr>
            <a:spLocks noGrp="1" noChangeArrowheads="1"/>
          </p:cNvSpPr>
          <p:nvPr>
            <p:ph type="ctrTitle" hasCustomPrompt="1"/>
          </p:nvPr>
        </p:nvSpPr>
        <p:spPr>
          <a:xfrm>
            <a:off x="457200" y="2743200"/>
            <a:ext cx="6477000" cy="676687"/>
          </a:xfrm>
          <a:noFill/>
        </p:spPr>
        <p:txBody>
          <a:bodyPr/>
          <a:lstStyle>
            <a:lvl1pPr algn="l">
              <a:defRPr sz="2800" b="1">
                <a:solidFill>
                  <a:schemeClr val="bg1"/>
                </a:solidFill>
                <a:latin typeface="Arial"/>
                <a:cs typeface="Arial"/>
              </a:defRPr>
            </a:lvl1pPr>
          </a:lstStyle>
          <a:p>
            <a:r>
              <a:rPr lang="en-US" dirty="0"/>
              <a:t>Click to edit title style</a:t>
            </a:r>
          </a:p>
        </p:txBody>
      </p:sp>
    </p:spTree>
    <p:extLst>
      <p:ext uri="{BB962C8B-B14F-4D97-AF65-F5344CB8AC3E}">
        <p14:creationId xmlns:p14="http://schemas.microsoft.com/office/powerpoint/2010/main" val="321228316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with Arcs">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3" name="Footer Placeholder 2"/>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5676820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6" name="Footer Placeholder 5"/>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20131877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7" name="Rectangle 26"/>
          <p:cNvSpPr/>
          <p:nvPr userDrawn="1"/>
        </p:nvSpPr>
        <p:spPr>
          <a:xfrm>
            <a:off x="0" y="6536268"/>
            <a:ext cx="9144000" cy="321732"/>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9" name="Text Box 14"/>
          <p:cNvSpPr txBox="1">
            <a:spLocks noChangeArrowheads="1"/>
          </p:cNvSpPr>
          <p:nvPr userDrawn="1"/>
        </p:nvSpPr>
        <p:spPr bwMode="auto">
          <a:xfrm>
            <a:off x="7255934" y="6519334"/>
            <a:ext cx="1160463" cy="304800"/>
          </a:xfrm>
          <a:prstGeom prst="rect">
            <a:avLst/>
          </a:prstGeom>
          <a:noFill/>
          <a:ln w="9525" algn="ctr">
            <a:noFill/>
            <a:miter lim="800000"/>
            <a:headEnd/>
            <a:tailEnd/>
          </a:ln>
          <a:effectLst/>
        </p:spPr>
        <p:txBody>
          <a:bodyPr wrap="none">
            <a:spAutoFit/>
          </a:bodyPr>
          <a:lstStyle/>
          <a:p>
            <a:pPr>
              <a:defRPr/>
            </a:pPr>
            <a:r>
              <a:rPr lang="en-US" sz="1400" b="1" dirty="0">
                <a:solidFill>
                  <a:srgbClr val="085295">
                    <a:lumMod val="20000"/>
                    <a:lumOff val="80000"/>
                  </a:srgbClr>
                </a:solidFill>
              </a:rPr>
              <a:t>www.rti.org</a:t>
            </a:r>
          </a:p>
        </p:txBody>
      </p:sp>
      <p:sp>
        <p:nvSpPr>
          <p:cNvPr id="18" name="Rectangle 17"/>
          <p:cNvSpPr/>
          <p:nvPr userDrawn="1"/>
        </p:nvSpPr>
        <p:spPr>
          <a:xfrm>
            <a:off x="0" y="0"/>
            <a:ext cx="9144000" cy="28194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25" name="Picture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596900"/>
            <a:ext cx="914400" cy="368300"/>
          </a:xfrm>
          <a:prstGeom prst="rect">
            <a:avLst/>
          </a:prstGeom>
        </p:spPr>
      </p:pic>
      <p:sp>
        <p:nvSpPr>
          <p:cNvPr id="130050" name="Rectangle 2"/>
          <p:cNvSpPr>
            <a:spLocks noGrp="1" noChangeArrowheads="1"/>
          </p:cNvSpPr>
          <p:nvPr>
            <p:ph type="ctrTitle"/>
          </p:nvPr>
        </p:nvSpPr>
        <p:spPr>
          <a:xfrm>
            <a:off x="1828800" y="498157"/>
            <a:ext cx="6934200" cy="676656"/>
          </a:xfrm>
          <a:noFill/>
        </p:spPr>
        <p:txBody>
          <a:bodyPr/>
          <a:lstStyle>
            <a:lvl1pPr algn="r">
              <a:defRPr sz="2800" b="1">
                <a:solidFill>
                  <a:schemeClr val="bg1"/>
                </a:solidFill>
                <a:latin typeface="Arial"/>
                <a:cs typeface="Arial"/>
              </a:defRPr>
            </a:lvl1pPr>
          </a:lstStyle>
          <a:p>
            <a:r>
              <a:rPr lang="en-US"/>
              <a:t>Click to edit Master title style</a:t>
            </a:r>
            <a:endParaRPr lang="en-US" dirty="0"/>
          </a:p>
        </p:txBody>
      </p:sp>
      <p:sp>
        <p:nvSpPr>
          <p:cNvPr id="130051" name="Rectangle 3"/>
          <p:cNvSpPr>
            <a:spLocks noGrp="1" noChangeArrowheads="1"/>
          </p:cNvSpPr>
          <p:nvPr>
            <p:ph type="subTitle" idx="1"/>
          </p:nvPr>
        </p:nvSpPr>
        <p:spPr>
          <a:xfrm>
            <a:off x="1828800" y="1600200"/>
            <a:ext cx="6934200" cy="381000"/>
          </a:xfrm>
        </p:spPr>
        <p:txBody>
          <a:bodyPr/>
          <a:lstStyle>
            <a:lvl1pPr marL="0" indent="0" algn="r">
              <a:buFont typeface="Wingdings" pitchFamily="1" charset="2"/>
              <a:buNone/>
              <a:defRPr lang="en-US" sz="2000" kern="1200" dirty="0">
                <a:solidFill>
                  <a:srgbClr val="FFFFFF"/>
                </a:solidFill>
                <a:latin typeface="Arial" charset="0"/>
                <a:ea typeface="ヒラギノ角ゴ Pro W3" pitchFamily="1" charset="-128"/>
                <a:cs typeface="+mn-cs"/>
              </a:defRPr>
            </a:lvl1pPr>
          </a:lstStyle>
          <a:p>
            <a:r>
              <a:rPr lang="en-US"/>
              <a:t>Click to edit Master subtitle style</a:t>
            </a:r>
            <a:endParaRPr lang="en-US" dirty="0"/>
          </a:p>
        </p:txBody>
      </p:sp>
      <p:sp>
        <p:nvSpPr>
          <p:cNvPr id="13" name="Slide Number Placeholder 12"/>
          <p:cNvSpPr>
            <a:spLocks noGrp="1"/>
          </p:cNvSpPr>
          <p:nvPr>
            <p:ph type="sldNum" sz="quarter" idx="10"/>
          </p:nvPr>
        </p:nvSpPr>
        <p:spPr>
          <a:solidFill>
            <a:schemeClr val="accent1">
              <a:lumMod val="50000"/>
            </a:schemeClr>
          </a:solidFill>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14" name="Footer Placeholder 13"/>
          <p:cNvSpPr>
            <a:spLocks noGrp="1"/>
          </p:cNvSpPr>
          <p:nvPr>
            <p:ph type="ftr" sz="quarter" idx="11"/>
          </p:nvPr>
        </p:nvSpPr>
        <p:spPr>
          <a:solidFill>
            <a:srgbClr val="BF311A"/>
          </a:solidFill>
          <a:ln>
            <a:noFill/>
          </a:ln>
        </p:spPr>
        <p:txBody>
          <a:bodyPr/>
          <a:lstStyle/>
          <a:p>
            <a:endParaRPr lang="en-US" dirty="0">
              <a:solidFill>
                <a:srgbClr val="FFFFFF"/>
              </a:solidFill>
            </a:endParaRPr>
          </a:p>
        </p:txBody>
      </p:sp>
      <p:sp>
        <p:nvSpPr>
          <p:cNvPr id="17" name="Text Placeholder 16"/>
          <p:cNvSpPr>
            <a:spLocks noGrp="1"/>
          </p:cNvSpPr>
          <p:nvPr>
            <p:ph type="body" sz="quarter" idx="15" hasCustomPrompt="1"/>
          </p:nvPr>
        </p:nvSpPr>
        <p:spPr>
          <a:xfrm>
            <a:off x="1828800" y="2133600"/>
            <a:ext cx="6934200" cy="685800"/>
          </a:xfrm>
        </p:spPr>
        <p:txBody>
          <a:bodyPr/>
          <a:lstStyle>
            <a:lvl1pPr marL="0" indent="0" algn="r">
              <a:buNone/>
              <a:defRPr sz="1600">
                <a:solidFill>
                  <a:srgbClr val="BCDDFB"/>
                </a:solidFill>
              </a:defRPr>
            </a:lvl1pPr>
          </a:lstStyle>
          <a:p>
            <a:pPr lvl="0"/>
            <a:r>
              <a:rPr lang="en-US" dirty="0"/>
              <a:t>Presenter</a:t>
            </a:r>
          </a:p>
          <a:p>
            <a:pPr lvl="0"/>
            <a:r>
              <a:rPr lang="en-US" dirty="0"/>
              <a:t>Date</a:t>
            </a:r>
          </a:p>
        </p:txBody>
      </p:sp>
      <p:sp>
        <p:nvSpPr>
          <p:cNvPr id="30" name="TextBox 29"/>
          <p:cNvSpPr txBox="1"/>
          <p:nvPr userDrawn="1"/>
        </p:nvSpPr>
        <p:spPr>
          <a:xfrm>
            <a:off x="2057400" y="6604456"/>
            <a:ext cx="4357032" cy="215444"/>
          </a:xfrm>
          <a:prstGeom prst="rect">
            <a:avLst/>
          </a:prstGeom>
          <a:noFill/>
        </p:spPr>
        <p:txBody>
          <a:bodyPr wrap="none" rtlCol="0">
            <a:spAutoFit/>
          </a:bodyPr>
          <a:lstStyle/>
          <a:p>
            <a:pPr>
              <a:defRPr/>
            </a:pPr>
            <a:r>
              <a:rPr lang="en-US" sz="800" dirty="0">
                <a:solidFill>
                  <a:srgbClr val="808080">
                    <a:lumMod val="60000"/>
                    <a:lumOff val="40000"/>
                  </a:srgbClr>
                </a:solidFill>
              </a:rPr>
              <a:t>RTI International is a registered trademark and a trade name of Research Triangle  Institute.</a:t>
            </a:r>
          </a:p>
        </p:txBody>
      </p:sp>
    </p:spTree>
    <p:extLst>
      <p:ext uri="{BB962C8B-B14F-4D97-AF65-F5344CB8AC3E}">
        <p14:creationId xmlns:p14="http://schemas.microsoft.com/office/powerpoint/2010/main" val="37640940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a:xfrm>
            <a:off x="457200" y="6553199"/>
            <a:ext cx="3657600" cy="304801"/>
          </a:xfrm>
        </p:spPr>
        <p:txBody>
          <a:bodyPr/>
          <a:lstStyle/>
          <a:p>
            <a:endParaRPr lang="en-US" dirty="0">
              <a:solidFill>
                <a:srgbClr val="FFFFFF"/>
              </a:solidFill>
            </a:endParaRPr>
          </a:p>
        </p:txBody>
      </p:sp>
    </p:spTree>
    <p:extLst>
      <p:ext uri="{BB962C8B-B14F-4D97-AF65-F5344CB8AC3E}">
        <p14:creationId xmlns:p14="http://schemas.microsoft.com/office/powerpoint/2010/main" val="18246244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wo-Line Title and Singl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26465"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3" name="Content Placeholder 2"/>
          <p:cNvSpPr>
            <a:spLocks noGrp="1"/>
          </p:cNvSpPr>
          <p:nvPr>
            <p:ph idx="1"/>
          </p:nvPr>
        </p:nvSpPr>
        <p:spPr>
          <a:xfrm>
            <a:off x="457200" y="1600200"/>
            <a:ext cx="8229600" cy="452596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93405617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143000"/>
            <a:ext cx="3886200" cy="4983163"/>
          </a:xfrm>
        </p:spPr>
        <p:txBody>
          <a:bodyPr/>
          <a:lstStyle>
            <a:lvl1pPr marL="222250" indent="-222250">
              <a:defRPr sz="2000"/>
            </a:lvl1pPr>
            <a:lvl2pPr marL="463550" indent="-241300">
              <a:buFont typeface="Arial" pitchFamily="34" charset="0"/>
              <a:buChar char="–"/>
              <a:defRPr sz="1800"/>
            </a:lvl2pPr>
            <a:lvl3pPr marL="679450" indent="-222250">
              <a:buFont typeface="Wingdings" pitchFamily="2" charset="2"/>
              <a:buChar char="§"/>
              <a:tabLst/>
              <a:defRPr sz="1600"/>
            </a:lvl3pPr>
            <a:lvl4pPr marL="1031875" indent="-228600">
              <a:tabLst/>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800600" y="1143000"/>
            <a:ext cx="3886200" cy="4983163"/>
          </a:xfrm>
        </p:spPr>
        <p:txBody>
          <a:bodyPr/>
          <a:lstStyle>
            <a:lvl1pPr marL="222250" indent="-222250">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5" name="Slide Number Placeholder 4"/>
          <p:cNvSpPr>
            <a:spLocks noGrp="1"/>
          </p:cNvSpPr>
          <p:nvPr>
            <p:ph type="sldNum" sz="quarter" idx="10"/>
          </p:nvPr>
        </p:nvSpPr>
        <p:spPr>
          <a:xfrm>
            <a:off x="0" y="6553200"/>
            <a:ext cx="457200" cy="304800"/>
          </a:xfrm>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6" name="Footer Placeholder 5"/>
          <p:cNvSpPr>
            <a:spLocks noGrp="1"/>
          </p:cNvSpPr>
          <p:nvPr>
            <p:ph type="ftr" sz="quarter" idx="11"/>
          </p:nvPr>
        </p:nvSpPr>
        <p:spPr>
          <a:xfrm>
            <a:off x="457200" y="6553200"/>
            <a:ext cx="1447800" cy="304800"/>
          </a:xfrm>
        </p:spPr>
        <p:txBody>
          <a:bodyPr/>
          <a:lstStyle/>
          <a:p>
            <a:endParaRPr lang="en-US" dirty="0">
              <a:solidFill>
                <a:srgbClr val="FFFFFF"/>
              </a:solidFill>
            </a:endParaRPr>
          </a:p>
        </p:txBody>
      </p:sp>
    </p:spTree>
    <p:extLst>
      <p:ext uri="{BB962C8B-B14F-4D97-AF65-F5344CB8AC3E}">
        <p14:creationId xmlns:p14="http://schemas.microsoft.com/office/powerpoint/2010/main" val="23356756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Line Title Plus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3886200" cy="4525963"/>
          </a:xfrm>
        </p:spPr>
        <p:txBody>
          <a:bodyPr/>
          <a:lstStyle>
            <a:lvl1pPr marL="222250" indent="-222250">
              <a:defRPr sz="2000"/>
            </a:lvl1pPr>
            <a:lvl2pPr marL="457200" indent="-234950">
              <a:buFont typeface="Arial" pitchFamily="34" charset="0"/>
              <a:buChar char="–"/>
              <a:defRPr sz="1800"/>
            </a:lvl2pPr>
            <a:lvl3pPr marL="679450" indent="-222250">
              <a:buFont typeface="Wingdings" pitchFamily="2" charset="2"/>
              <a:buChar char="§"/>
              <a:defRPr sz="1600"/>
            </a:lvl3pPr>
            <a:lvl4pPr marL="1031875" indent="-228600">
              <a:tabLst/>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800600" y="1600200"/>
            <a:ext cx="3886200" cy="4525963"/>
          </a:xfrm>
        </p:spPr>
        <p:txBody>
          <a:bodyPr/>
          <a:lstStyle>
            <a:lvl1pPr>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5" name="Title 1"/>
          <p:cNvSpPr>
            <a:spLocks noGrp="1"/>
          </p:cNvSpPr>
          <p:nvPr>
            <p:ph type="title" hasCustomPrompt="1"/>
          </p:nvPr>
        </p:nvSpPr>
        <p:spPr>
          <a:xfrm>
            <a:off x="0" y="0"/>
            <a:ext cx="9140825"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6" name="Slide Number Placeholder 5"/>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7" name="Footer Placeholder 6"/>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2043403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p:ph type="ftr" sz="quarter" idx="11"/>
          </p:nvPr>
        </p:nvSpPr>
        <p:spPr>
          <a:xfrm>
            <a:off x="457200" y="6553199"/>
            <a:ext cx="3657600" cy="304801"/>
          </a:xfrm>
        </p:spPr>
        <p:txBody>
          <a:bodyPr/>
          <a:lstStyle/>
          <a:p>
            <a:endParaRPr lang="en-US" dirty="0">
              <a:solidFill>
                <a:srgbClr val="FFFFFF"/>
              </a:solidFill>
            </a:endParaRPr>
          </a:p>
        </p:txBody>
      </p:sp>
    </p:spTree>
    <p:extLst>
      <p:ext uri="{BB962C8B-B14F-4D97-AF65-F5344CB8AC3E}">
        <p14:creationId xmlns:p14="http://schemas.microsoft.com/office/powerpoint/2010/main" val="385417474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Line 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0"/>
            <a:ext cx="9140825"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a:xfrm>
            <a:off x="457200" y="6553199"/>
            <a:ext cx="3657600" cy="304801"/>
          </a:xfrm>
        </p:spPr>
        <p:txBody>
          <a:bodyPr/>
          <a:lstStyle/>
          <a:p>
            <a:endParaRPr lang="en-US" dirty="0">
              <a:solidFill>
                <a:srgbClr val="FFFFFF"/>
              </a:solidFill>
            </a:endParaRPr>
          </a:p>
        </p:txBody>
      </p:sp>
    </p:spTree>
    <p:extLst>
      <p:ext uri="{BB962C8B-B14F-4D97-AF65-F5344CB8AC3E}">
        <p14:creationId xmlns:p14="http://schemas.microsoft.com/office/powerpoint/2010/main" val="33567149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3" name="Footer Placeholder 2"/>
          <p:cNvSpPr>
            <a:spLocks noGrp="1"/>
          </p:cNvSpPr>
          <p:nvPr>
            <p:ph type="ftr" sz="quarter" idx="11"/>
          </p:nvPr>
        </p:nvSpPr>
        <p:spPr/>
        <p:txBody>
          <a:bodyPr/>
          <a:lstStyle/>
          <a:p>
            <a:endParaRPr lang="en-US" dirty="0">
              <a:solidFill>
                <a:srgbClr val="FFFFFF"/>
              </a:solidFill>
            </a:endParaRPr>
          </a:p>
        </p:txBody>
      </p:sp>
      <p:sp>
        <p:nvSpPr>
          <p:cNvPr id="4" name="Rectangle 3"/>
          <p:cNvSpPr/>
          <p:nvPr userDrawn="1"/>
        </p:nvSpPr>
        <p:spPr>
          <a:xfrm>
            <a:off x="0" y="0"/>
            <a:ext cx="9144000" cy="37338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Rectangle 2"/>
          <p:cNvSpPr>
            <a:spLocks noGrp="1" noChangeArrowheads="1"/>
          </p:cNvSpPr>
          <p:nvPr>
            <p:ph type="ctrTitle" hasCustomPrompt="1"/>
          </p:nvPr>
        </p:nvSpPr>
        <p:spPr>
          <a:xfrm>
            <a:off x="457200" y="2743200"/>
            <a:ext cx="6477000" cy="676687"/>
          </a:xfrm>
          <a:noFill/>
        </p:spPr>
        <p:txBody>
          <a:bodyPr/>
          <a:lstStyle>
            <a:lvl1pPr algn="l">
              <a:defRPr sz="2800" b="1">
                <a:solidFill>
                  <a:schemeClr val="bg1"/>
                </a:solidFill>
                <a:latin typeface="Arial"/>
                <a:cs typeface="Arial"/>
              </a:defRPr>
            </a:lvl1pPr>
          </a:lstStyle>
          <a:p>
            <a:r>
              <a:rPr lang="en-US" dirty="0"/>
              <a:t>Click to edit title style</a:t>
            </a:r>
          </a:p>
        </p:txBody>
      </p:sp>
    </p:spTree>
    <p:extLst>
      <p:ext uri="{BB962C8B-B14F-4D97-AF65-F5344CB8AC3E}">
        <p14:creationId xmlns:p14="http://schemas.microsoft.com/office/powerpoint/2010/main" val="10337968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with Arcs">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3" name="Footer Placeholder 2"/>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310573535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6" name="Footer Placeholder 5"/>
          <p:cNvSpPr>
            <a:spLocks noGrp="1"/>
          </p:cNvSpPr>
          <p:nvPr>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2417630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image" Target="../media/image2.png"/><Relationship Id="rId2" Type="http://schemas.openxmlformats.org/officeDocument/2006/relationships/slideLayout" Target="../slideLayouts/slideLayout28.xml"/><Relationship Id="rId16" Type="http://schemas.openxmlformats.org/officeDocument/2006/relationships/image" Target="../media/image1.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3.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image" Target="../media/image2.png"/><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theme" Target="../theme/theme5.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theme" Target="../theme/theme6.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theme" Target="../theme/theme7.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13"/>
          <p:cNvPicPr>
            <a:picLocks noChangeAspect="1" noChangeArrowheads="1"/>
          </p:cNvPicPr>
          <p:nvPr userDrawn="1"/>
        </p:nvPicPr>
        <p:blipFill>
          <a:blip r:embed="rId17" cstate="print"/>
          <a:srcRect/>
          <a:stretch>
            <a:fillRect/>
          </a:stretch>
        </p:blipFill>
        <p:spPr bwMode="auto">
          <a:xfrm rot="5400000">
            <a:off x="1423145" y="-876302"/>
            <a:ext cx="6324600" cy="9144003"/>
          </a:xfrm>
          <a:prstGeom prst="rect">
            <a:avLst/>
          </a:prstGeom>
          <a:noFill/>
          <a:ln w="9525">
            <a:noFill/>
            <a:miter lim="800000"/>
            <a:headEnd/>
            <a:tailEnd/>
          </a:ln>
        </p:spPr>
      </p:pic>
      <p:sp>
        <p:nvSpPr>
          <p:cNvPr id="1026" name="Rectangle 2"/>
          <p:cNvSpPr>
            <a:spLocks noGrp="1" noChangeArrowheads="1"/>
          </p:cNvSpPr>
          <p:nvPr>
            <p:ph type="title"/>
          </p:nvPr>
        </p:nvSpPr>
        <p:spPr bwMode="auto">
          <a:xfrm>
            <a:off x="0" y="4483"/>
            <a:ext cx="9144000" cy="609600"/>
          </a:xfrm>
          <a:prstGeom prst="rect">
            <a:avLst/>
          </a:prstGeom>
          <a:solidFill>
            <a:schemeClr val="accent1">
              <a:lumMod val="50000"/>
            </a:schemeClr>
          </a:solidFill>
          <a:ln w="9525" algn="ctr">
            <a:noFill/>
            <a:miter lim="800000"/>
            <a:headEnd/>
            <a:tailEnd/>
          </a:ln>
        </p:spPr>
        <p:txBody>
          <a:bodyPr vert="horz" wrap="square" lIns="182880" tIns="91440" rIns="182880" bIns="9144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10" name="Footer Placeholder 9"/>
          <p:cNvSpPr>
            <a:spLocks noGrp="1"/>
          </p:cNvSpPr>
          <p:nvPr>
            <p:ph type="ftr" sz="quarter" idx="3"/>
          </p:nvPr>
        </p:nvSpPr>
        <p:spPr>
          <a:xfrm>
            <a:off x="457200" y="6553200"/>
            <a:ext cx="1447800" cy="304800"/>
          </a:xfrm>
          <a:prstGeom prst="rect">
            <a:avLst/>
          </a:prstGeom>
          <a:solidFill>
            <a:schemeClr val="accent2">
              <a:lumMod val="75000"/>
            </a:schemeClr>
          </a:solidFill>
        </p:spPr>
        <p:txBody>
          <a:bodyPr vert="horz" lIns="91440" tIns="45720" rIns="91440" bIns="45720" rtlCol="0" anchor="ctr"/>
          <a:lstStyle>
            <a:lvl1pPr algn="ctr">
              <a:defRPr sz="1200">
                <a:solidFill>
                  <a:schemeClr val="bg1"/>
                </a:solidFill>
              </a:defRPr>
            </a:lvl1pPr>
          </a:lstStyle>
          <a:p>
            <a:r>
              <a:rPr lang="en-US" dirty="0"/>
              <a:t>CONFIDENTIAL</a:t>
            </a:r>
          </a:p>
        </p:txBody>
      </p:sp>
      <p:sp>
        <p:nvSpPr>
          <p:cNvPr id="11" name="Slide Number Placeholder 10"/>
          <p:cNvSpPr>
            <a:spLocks noGrp="1"/>
          </p:cNvSpPr>
          <p:nvPr>
            <p:ph type="sldNum" sz="quarter" idx="4"/>
          </p:nvPr>
        </p:nvSpPr>
        <p:spPr>
          <a:xfrm>
            <a:off x="0" y="6553199"/>
            <a:ext cx="457200" cy="304801"/>
          </a:xfrm>
          <a:prstGeom prst="rect">
            <a:avLst/>
          </a:prstGeom>
          <a:solidFill>
            <a:srgbClr val="04294A"/>
          </a:solidFill>
        </p:spPr>
        <p:txBody>
          <a:bodyPr vert="horz" lIns="91440" tIns="45720" rIns="91440" bIns="45720" rtlCol="0" anchor="ctr"/>
          <a:lstStyle>
            <a:lvl1pPr algn="ctr">
              <a:defRPr sz="1200">
                <a:solidFill>
                  <a:schemeClr val="bg1"/>
                </a:solidFill>
              </a:defRPr>
            </a:lvl1pPr>
          </a:lstStyle>
          <a:p>
            <a:fld id="{D4325D4D-289E-48C1-B277-2BEB492A7D19}" type="slidenum">
              <a:rPr lang="en-US" smtClean="0"/>
              <a:pPr/>
              <a:t>‹#›</a:t>
            </a:fld>
            <a:endParaRPr lang="en-US" dirty="0"/>
          </a:p>
        </p:txBody>
      </p:sp>
      <p:pic>
        <p:nvPicPr>
          <p:cNvPr id="7" name="Picture 14" descr="RTI_653_1in"/>
          <p:cNvPicPr>
            <a:picLocks noChangeAspect="1" noChangeArrowheads="1"/>
          </p:cNvPicPr>
          <p:nvPr userDrawn="1"/>
        </p:nvPicPr>
        <p:blipFill>
          <a:blip r:embed="rId18" cstate="email">
            <a:extLst>
              <a:ext uri="{28A0092B-C50C-407E-A947-70E740481C1C}">
                <a14:useLocalDpi xmlns:a14="http://schemas.microsoft.com/office/drawing/2010/main"/>
              </a:ext>
            </a:extLst>
          </a:blip>
          <a:srcRect/>
          <a:stretch>
            <a:fillRect/>
          </a:stretch>
        </p:blipFill>
        <p:spPr bwMode="auto">
          <a:xfrm>
            <a:off x="8153400" y="6372225"/>
            <a:ext cx="649288" cy="2571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79" r:id="rId1"/>
    <p:sldLayoutId id="2147483980" r:id="rId2"/>
    <p:sldLayoutId id="2147484038" r:id="rId3"/>
    <p:sldLayoutId id="2147483981" r:id="rId4"/>
    <p:sldLayoutId id="2147483982" r:id="rId5"/>
    <p:sldLayoutId id="2147483983" r:id="rId6"/>
    <p:sldLayoutId id="2147483984" r:id="rId7"/>
    <p:sldLayoutId id="2147483985" r:id="rId8"/>
    <p:sldLayoutId id="2147483986" r:id="rId9"/>
    <p:sldLayoutId id="2147484053" r:id="rId10"/>
    <p:sldLayoutId id="2147484052" r:id="rId11"/>
    <p:sldLayoutId id="2147483987" r:id="rId12"/>
    <p:sldLayoutId id="2147483988" r:id="rId13"/>
    <p:sldLayoutId id="2147483991" r:id="rId14"/>
    <p:sldLayoutId id="2147483992" r:id="rId15"/>
  </p:sldLayoutIdLst>
  <p:hf sldNum="0" hdr="0" ftr="0" dt="0"/>
  <p:txStyles>
    <p:titleStyle>
      <a:lvl1pPr marL="0" algn="l" rtl="0" eaLnBrk="0" fontAlgn="base" hangingPunct="0">
        <a:spcBef>
          <a:spcPct val="0"/>
        </a:spcBef>
        <a:spcAft>
          <a:spcPct val="0"/>
        </a:spcAft>
        <a:defRPr sz="28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Narrow" pitchFamily="1" charset="0"/>
          <a:cs typeface="Arial" charset="0"/>
        </a:defRPr>
      </a:lvl2pPr>
      <a:lvl3pPr algn="l" rtl="0" eaLnBrk="0" fontAlgn="base" hangingPunct="0">
        <a:spcBef>
          <a:spcPct val="0"/>
        </a:spcBef>
        <a:spcAft>
          <a:spcPct val="0"/>
        </a:spcAft>
        <a:defRPr sz="3200">
          <a:solidFill>
            <a:schemeClr val="bg1"/>
          </a:solidFill>
          <a:latin typeface="Arial Narrow" pitchFamily="1" charset="0"/>
          <a:cs typeface="Arial" charset="0"/>
        </a:defRPr>
      </a:lvl3pPr>
      <a:lvl4pPr algn="l" rtl="0" eaLnBrk="0" fontAlgn="base" hangingPunct="0">
        <a:spcBef>
          <a:spcPct val="0"/>
        </a:spcBef>
        <a:spcAft>
          <a:spcPct val="0"/>
        </a:spcAft>
        <a:defRPr sz="3200">
          <a:solidFill>
            <a:schemeClr val="bg1"/>
          </a:solidFill>
          <a:latin typeface="Arial Narrow" pitchFamily="1" charset="0"/>
          <a:cs typeface="Arial" charset="0"/>
        </a:defRPr>
      </a:lvl4pPr>
      <a:lvl5pPr algn="l" rtl="0" eaLnBrk="0" fontAlgn="base" hangingPunct="0">
        <a:spcBef>
          <a:spcPct val="0"/>
        </a:spcBef>
        <a:spcAft>
          <a:spcPct val="0"/>
        </a:spcAft>
        <a:defRPr sz="3200">
          <a:solidFill>
            <a:schemeClr val="bg1"/>
          </a:solidFill>
          <a:latin typeface="Arial Narrow" pitchFamily="1" charset="0"/>
          <a:cs typeface="Arial" charset="0"/>
        </a:defRPr>
      </a:lvl5pPr>
      <a:lvl6pPr marL="457200" algn="l" rtl="0" fontAlgn="base">
        <a:spcBef>
          <a:spcPct val="0"/>
        </a:spcBef>
        <a:spcAft>
          <a:spcPct val="0"/>
        </a:spcAft>
        <a:defRPr sz="3200">
          <a:solidFill>
            <a:schemeClr val="bg1"/>
          </a:solidFill>
          <a:latin typeface="Arial Narrow" pitchFamily="1" charset="0"/>
          <a:cs typeface="Arial" charset="0"/>
        </a:defRPr>
      </a:lvl6pPr>
      <a:lvl7pPr marL="914400" algn="l" rtl="0" fontAlgn="base">
        <a:spcBef>
          <a:spcPct val="0"/>
        </a:spcBef>
        <a:spcAft>
          <a:spcPct val="0"/>
        </a:spcAft>
        <a:defRPr sz="3200">
          <a:solidFill>
            <a:schemeClr val="bg1"/>
          </a:solidFill>
          <a:latin typeface="Arial Narrow" pitchFamily="1" charset="0"/>
          <a:cs typeface="Arial" charset="0"/>
        </a:defRPr>
      </a:lvl7pPr>
      <a:lvl8pPr marL="1371600" algn="l" rtl="0" fontAlgn="base">
        <a:spcBef>
          <a:spcPct val="0"/>
        </a:spcBef>
        <a:spcAft>
          <a:spcPct val="0"/>
        </a:spcAft>
        <a:defRPr sz="3200">
          <a:solidFill>
            <a:schemeClr val="bg1"/>
          </a:solidFill>
          <a:latin typeface="Arial Narrow" pitchFamily="1" charset="0"/>
          <a:cs typeface="Arial" charset="0"/>
        </a:defRPr>
      </a:lvl8pPr>
      <a:lvl9pPr marL="1828800" algn="l" rtl="0" fontAlgn="base">
        <a:spcBef>
          <a:spcPct val="0"/>
        </a:spcBef>
        <a:spcAft>
          <a:spcPct val="0"/>
        </a:spcAft>
        <a:defRPr sz="3200">
          <a:solidFill>
            <a:schemeClr val="bg1"/>
          </a:solidFill>
          <a:latin typeface="Arial Narrow" pitchFamily="1" charset="0"/>
          <a:cs typeface="Arial" charset="0"/>
        </a:defRPr>
      </a:lvl9pPr>
    </p:titleStyle>
    <p:bodyStyle>
      <a:lvl1pPr marL="287338" indent="-287338" algn="l" rtl="0" eaLnBrk="0" fontAlgn="base" hangingPunct="0">
        <a:spcBef>
          <a:spcPct val="20000"/>
        </a:spcBef>
        <a:spcAft>
          <a:spcPct val="0"/>
        </a:spcAft>
        <a:buClr>
          <a:schemeClr val="tx2"/>
        </a:buClr>
        <a:buSzPct val="80000"/>
        <a:buFont typeface="Wingdings" pitchFamily="2" charset="2"/>
        <a:buChar char="§"/>
        <a:defRPr sz="2400">
          <a:solidFill>
            <a:schemeClr val="tx1"/>
          </a:solidFill>
          <a:latin typeface="+mn-lt"/>
          <a:ea typeface="+mn-ea"/>
          <a:cs typeface="+mn-cs"/>
        </a:defRPr>
      </a:lvl1pPr>
      <a:lvl2pPr marL="457200" indent="-220663" algn="l" rtl="0" eaLnBrk="0" fontAlgn="base" hangingPunct="0">
        <a:spcBef>
          <a:spcPct val="20000"/>
        </a:spcBef>
        <a:spcAft>
          <a:spcPct val="0"/>
        </a:spcAft>
        <a:buClr>
          <a:schemeClr val="tx2"/>
        </a:buClr>
        <a:buSzPct val="80000"/>
        <a:buFont typeface="Arial" charset="0"/>
        <a:buChar char="–"/>
        <a:defRPr sz="2000">
          <a:solidFill>
            <a:schemeClr val="tx1"/>
          </a:solidFill>
          <a:latin typeface="+mn-lt"/>
          <a:cs typeface="+mn-cs"/>
        </a:defRPr>
      </a:lvl2pPr>
      <a:lvl3pPr marL="693738" indent="-236538" algn="l" rtl="0" eaLnBrk="0" fontAlgn="base" hangingPunct="0">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0" fontAlgn="base" hangingPunct="0">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0" fontAlgn="base" hangingPunct="0">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fontAlgn="base">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fontAlgn="base">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fontAlgn="base">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fontAlgn="base">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F51BAB-3D19-324D-B6D3-0288911203B1}" type="datetimeFigureOut">
              <a:rPr lang="en-US" smtClean="0"/>
              <a:t>12/19/2019</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786B5C-4567-3346-9535-B9F922A02BC8}" type="slidenum">
              <a:rPr lang="en-US" smtClean="0"/>
              <a:t>‹#›</a:t>
            </a:fld>
            <a:endParaRPr lang="en-US"/>
          </a:p>
        </p:txBody>
      </p:sp>
    </p:spTree>
    <p:extLst>
      <p:ext uri="{BB962C8B-B14F-4D97-AF65-F5344CB8AC3E}">
        <p14:creationId xmlns:p14="http://schemas.microsoft.com/office/powerpoint/2010/main" val="879776236"/>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13"/>
          <p:cNvPicPr>
            <a:picLocks noChangeAspect="1" noChangeArrowheads="1"/>
          </p:cNvPicPr>
          <p:nvPr userDrawn="1"/>
        </p:nvPicPr>
        <p:blipFill>
          <a:blip r:embed="rId16" cstate="print"/>
          <a:srcRect/>
          <a:stretch>
            <a:fillRect/>
          </a:stretch>
        </p:blipFill>
        <p:spPr bwMode="auto">
          <a:xfrm rot="5400000">
            <a:off x="1333500" y="-952498"/>
            <a:ext cx="6476998" cy="9144002"/>
          </a:xfrm>
          <a:prstGeom prst="rect">
            <a:avLst/>
          </a:prstGeom>
          <a:noFill/>
          <a:ln w="9525">
            <a:noFill/>
            <a:miter lim="800000"/>
            <a:headEnd/>
            <a:tailEnd/>
          </a:ln>
        </p:spPr>
      </p:pic>
      <p:sp>
        <p:nvSpPr>
          <p:cNvPr id="1026" name="Rectangle 2"/>
          <p:cNvSpPr>
            <a:spLocks noGrp="1" noChangeArrowheads="1"/>
          </p:cNvSpPr>
          <p:nvPr>
            <p:ph type="title"/>
          </p:nvPr>
        </p:nvSpPr>
        <p:spPr bwMode="auto">
          <a:xfrm>
            <a:off x="1" y="0"/>
            <a:ext cx="9144000" cy="609600"/>
          </a:xfrm>
          <a:prstGeom prst="rect">
            <a:avLst/>
          </a:prstGeom>
          <a:solidFill>
            <a:schemeClr val="accent1">
              <a:lumMod val="50000"/>
            </a:schemeClr>
          </a:solidFill>
          <a:ln w="9525" algn="ctr">
            <a:noFill/>
            <a:miter lim="800000"/>
            <a:headEnd/>
            <a:tailEnd/>
          </a:ln>
        </p:spPr>
        <p:txBody>
          <a:bodyPr vert="horz" wrap="square" lIns="182880" tIns="91440" rIns="182880" bIns="9144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10" name="Footer Placeholder 9"/>
          <p:cNvSpPr>
            <a:spLocks noGrp="1"/>
          </p:cNvSpPr>
          <p:nvPr>
            <p:ph type="ftr" sz="quarter" idx="3"/>
          </p:nvPr>
        </p:nvSpPr>
        <p:spPr>
          <a:xfrm>
            <a:off x="457200" y="6553200"/>
            <a:ext cx="1447800" cy="304800"/>
          </a:xfrm>
          <a:prstGeom prst="rect">
            <a:avLst/>
          </a:prstGeom>
          <a:solidFill>
            <a:schemeClr val="accent2">
              <a:lumMod val="75000"/>
            </a:schemeClr>
          </a:solidFill>
        </p:spPr>
        <p:txBody>
          <a:bodyPr vert="horz" lIns="91440" tIns="45720" rIns="91440" bIns="45720" rtlCol="0" anchor="ctr"/>
          <a:lstStyle>
            <a:lvl1pPr algn="ctr">
              <a:defRPr sz="900">
                <a:solidFill>
                  <a:schemeClr val="bg1"/>
                </a:solidFill>
              </a:defRPr>
            </a:lvl1pPr>
          </a:lstStyle>
          <a:p>
            <a:r>
              <a:rPr lang="en-US" dirty="0">
                <a:solidFill>
                  <a:srgbClr val="FFFFFF"/>
                </a:solidFill>
                <a:latin typeface="Arial"/>
              </a:rPr>
              <a:t>CONFIDENTIAL</a:t>
            </a:r>
          </a:p>
        </p:txBody>
      </p:sp>
      <p:sp>
        <p:nvSpPr>
          <p:cNvPr id="11" name="Slide Number Placeholder 10"/>
          <p:cNvSpPr>
            <a:spLocks noGrp="1"/>
          </p:cNvSpPr>
          <p:nvPr>
            <p:ph type="sldNum" sz="quarter" idx="4"/>
          </p:nvPr>
        </p:nvSpPr>
        <p:spPr>
          <a:xfrm>
            <a:off x="0" y="6553201"/>
            <a:ext cx="457200" cy="304801"/>
          </a:xfrm>
          <a:prstGeom prst="rect">
            <a:avLst/>
          </a:prstGeom>
          <a:solidFill>
            <a:srgbClr val="04294A"/>
          </a:solidFill>
        </p:spPr>
        <p:txBody>
          <a:bodyPr vert="horz" lIns="91440" tIns="45720" rIns="91440" bIns="45720" rtlCol="0" anchor="ctr"/>
          <a:lstStyle>
            <a:lvl1pPr algn="ctr">
              <a:defRPr sz="900">
                <a:solidFill>
                  <a:schemeClr val="bg1"/>
                </a:solidFill>
              </a:defRPr>
            </a:lvl1pPr>
          </a:lstStyle>
          <a:p>
            <a:fld id="{D4325D4D-289E-48C1-B277-2BEB492A7D19}" type="slidenum">
              <a:rPr lang="en-US" smtClean="0">
                <a:solidFill>
                  <a:srgbClr val="FFFFFF"/>
                </a:solidFill>
                <a:latin typeface="Arial"/>
              </a:rPr>
              <a:pPr/>
              <a:t>‹#›</a:t>
            </a:fld>
            <a:endParaRPr lang="en-US" dirty="0">
              <a:solidFill>
                <a:srgbClr val="FFFFFF"/>
              </a:solidFill>
              <a:latin typeface="Arial"/>
            </a:endParaRPr>
          </a:p>
        </p:txBody>
      </p:sp>
      <p:pic>
        <p:nvPicPr>
          <p:cNvPr id="7" name="Picture 14" descr="RTI_653_1in"/>
          <p:cNvPicPr>
            <a:picLocks noChangeAspect="1" noChangeArrowheads="1"/>
          </p:cNvPicPr>
          <p:nvPr userDrawn="1"/>
        </p:nvPicPr>
        <p:blipFill>
          <a:blip r:embed="rId17" cstate="email">
            <a:extLst>
              <a:ext uri="{28A0092B-C50C-407E-A947-70E740481C1C}">
                <a14:useLocalDpi xmlns:a14="http://schemas.microsoft.com/office/drawing/2010/main"/>
              </a:ext>
            </a:extLst>
          </a:blip>
          <a:srcRect/>
          <a:stretch>
            <a:fillRect/>
          </a:stretch>
        </p:blipFill>
        <p:spPr bwMode="auto">
          <a:xfrm>
            <a:off x="8305800" y="6448425"/>
            <a:ext cx="649288" cy="257175"/>
          </a:xfrm>
          <a:prstGeom prst="rect">
            <a:avLst/>
          </a:prstGeom>
          <a:noFill/>
          <a:ln w="9525">
            <a:noFill/>
            <a:miter lim="800000"/>
            <a:headEnd/>
            <a:tailEnd/>
          </a:ln>
        </p:spPr>
      </p:pic>
    </p:spTree>
    <p:extLst>
      <p:ext uri="{BB962C8B-B14F-4D97-AF65-F5344CB8AC3E}">
        <p14:creationId xmlns:p14="http://schemas.microsoft.com/office/powerpoint/2010/main" val="2510283280"/>
      </p:ext>
    </p:extLst>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 id="2147484009" r:id="rId12"/>
    <p:sldLayoutId id="2147484010" r:id="rId13"/>
    <p:sldLayoutId id="2147484011" r:id="rId14"/>
  </p:sldLayoutIdLst>
  <p:hf sldNum="0" hdr="0" ftr="0" dt="0"/>
  <p:txStyles>
    <p:titleStyle>
      <a:lvl1pPr marL="0" algn="l" rtl="0" eaLnBrk="0" fontAlgn="base" hangingPunct="0">
        <a:spcBef>
          <a:spcPct val="0"/>
        </a:spcBef>
        <a:spcAft>
          <a:spcPct val="0"/>
        </a:spcAft>
        <a:defRPr sz="21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Narrow" pitchFamily="1" charset="0"/>
          <a:cs typeface="Arial" charset="0"/>
        </a:defRPr>
      </a:lvl2pPr>
      <a:lvl3pPr algn="l" rtl="0" eaLnBrk="0" fontAlgn="base" hangingPunct="0">
        <a:spcBef>
          <a:spcPct val="0"/>
        </a:spcBef>
        <a:spcAft>
          <a:spcPct val="0"/>
        </a:spcAft>
        <a:defRPr sz="2400">
          <a:solidFill>
            <a:schemeClr val="bg1"/>
          </a:solidFill>
          <a:latin typeface="Arial Narrow" pitchFamily="1" charset="0"/>
          <a:cs typeface="Arial" charset="0"/>
        </a:defRPr>
      </a:lvl3pPr>
      <a:lvl4pPr algn="l" rtl="0" eaLnBrk="0" fontAlgn="base" hangingPunct="0">
        <a:spcBef>
          <a:spcPct val="0"/>
        </a:spcBef>
        <a:spcAft>
          <a:spcPct val="0"/>
        </a:spcAft>
        <a:defRPr sz="2400">
          <a:solidFill>
            <a:schemeClr val="bg1"/>
          </a:solidFill>
          <a:latin typeface="Arial Narrow" pitchFamily="1" charset="0"/>
          <a:cs typeface="Arial" charset="0"/>
        </a:defRPr>
      </a:lvl4pPr>
      <a:lvl5pPr algn="l" rtl="0" eaLnBrk="0" fontAlgn="base" hangingPunct="0">
        <a:spcBef>
          <a:spcPct val="0"/>
        </a:spcBef>
        <a:spcAft>
          <a:spcPct val="0"/>
        </a:spcAft>
        <a:defRPr sz="2400">
          <a:solidFill>
            <a:schemeClr val="bg1"/>
          </a:solidFill>
          <a:latin typeface="Arial Narrow" pitchFamily="1" charset="0"/>
          <a:cs typeface="Arial" charset="0"/>
        </a:defRPr>
      </a:lvl5pPr>
      <a:lvl6pPr marL="342900" algn="l" rtl="0" fontAlgn="base">
        <a:spcBef>
          <a:spcPct val="0"/>
        </a:spcBef>
        <a:spcAft>
          <a:spcPct val="0"/>
        </a:spcAft>
        <a:defRPr sz="2400">
          <a:solidFill>
            <a:schemeClr val="bg1"/>
          </a:solidFill>
          <a:latin typeface="Arial Narrow" pitchFamily="1" charset="0"/>
          <a:cs typeface="Arial" charset="0"/>
        </a:defRPr>
      </a:lvl6pPr>
      <a:lvl7pPr marL="685800" algn="l" rtl="0" fontAlgn="base">
        <a:spcBef>
          <a:spcPct val="0"/>
        </a:spcBef>
        <a:spcAft>
          <a:spcPct val="0"/>
        </a:spcAft>
        <a:defRPr sz="2400">
          <a:solidFill>
            <a:schemeClr val="bg1"/>
          </a:solidFill>
          <a:latin typeface="Arial Narrow" pitchFamily="1" charset="0"/>
          <a:cs typeface="Arial" charset="0"/>
        </a:defRPr>
      </a:lvl7pPr>
      <a:lvl8pPr marL="1028700" algn="l" rtl="0" fontAlgn="base">
        <a:spcBef>
          <a:spcPct val="0"/>
        </a:spcBef>
        <a:spcAft>
          <a:spcPct val="0"/>
        </a:spcAft>
        <a:defRPr sz="2400">
          <a:solidFill>
            <a:schemeClr val="bg1"/>
          </a:solidFill>
          <a:latin typeface="Arial Narrow" pitchFamily="1" charset="0"/>
          <a:cs typeface="Arial" charset="0"/>
        </a:defRPr>
      </a:lvl8pPr>
      <a:lvl9pPr marL="1371600" algn="l" rtl="0" fontAlgn="base">
        <a:spcBef>
          <a:spcPct val="0"/>
        </a:spcBef>
        <a:spcAft>
          <a:spcPct val="0"/>
        </a:spcAft>
        <a:defRPr sz="2400">
          <a:solidFill>
            <a:schemeClr val="bg1"/>
          </a:solidFill>
          <a:latin typeface="Arial Narrow" pitchFamily="1" charset="0"/>
          <a:cs typeface="Arial" charset="0"/>
        </a:defRPr>
      </a:lvl9pPr>
    </p:titleStyle>
    <p:bodyStyle>
      <a:lvl1pPr marL="215504" indent="-215504" algn="l" rtl="0" eaLnBrk="0" fontAlgn="base" hangingPunct="0">
        <a:spcBef>
          <a:spcPct val="20000"/>
        </a:spcBef>
        <a:spcAft>
          <a:spcPct val="0"/>
        </a:spcAft>
        <a:buClr>
          <a:schemeClr val="tx2"/>
        </a:buClr>
        <a:buSzPct val="80000"/>
        <a:buFont typeface="Wingdings" pitchFamily="2" charset="2"/>
        <a:buChar char="§"/>
        <a:defRPr sz="1800">
          <a:solidFill>
            <a:schemeClr val="tx1"/>
          </a:solidFill>
          <a:latin typeface="+mn-lt"/>
          <a:ea typeface="+mn-ea"/>
          <a:cs typeface="+mn-cs"/>
        </a:defRPr>
      </a:lvl1pPr>
      <a:lvl2pPr marL="342900" indent="-165497" algn="l" rtl="0" eaLnBrk="0" fontAlgn="base" hangingPunct="0">
        <a:spcBef>
          <a:spcPct val="20000"/>
        </a:spcBef>
        <a:spcAft>
          <a:spcPct val="0"/>
        </a:spcAft>
        <a:buClr>
          <a:schemeClr val="tx2"/>
        </a:buClr>
        <a:buSzPct val="80000"/>
        <a:buFont typeface="Arial" charset="0"/>
        <a:buChar char="–"/>
        <a:defRPr sz="1500">
          <a:solidFill>
            <a:schemeClr val="tx1"/>
          </a:solidFill>
          <a:latin typeface="+mn-lt"/>
          <a:cs typeface="+mn-cs"/>
        </a:defRPr>
      </a:lvl2pPr>
      <a:lvl3pPr marL="520304" indent="-177404" algn="l" rtl="0" eaLnBrk="0" fontAlgn="base" hangingPunct="0">
        <a:spcBef>
          <a:spcPct val="20000"/>
        </a:spcBef>
        <a:spcAft>
          <a:spcPct val="0"/>
        </a:spcAft>
        <a:buClr>
          <a:schemeClr val="tx2"/>
        </a:buClr>
        <a:buSzPct val="80000"/>
        <a:buFont typeface="Wingdings" pitchFamily="2" charset="2"/>
        <a:buChar char="§"/>
        <a:defRPr sz="1200">
          <a:solidFill>
            <a:schemeClr val="tx1"/>
          </a:solidFill>
          <a:latin typeface="+mn-lt"/>
          <a:cs typeface="+mn-cs"/>
        </a:defRPr>
      </a:lvl3pPr>
      <a:lvl4pPr marL="1200150" indent="-171450" algn="l" rtl="0" eaLnBrk="0" fontAlgn="base" hangingPunct="0">
        <a:spcBef>
          <a:spcPct val="20000"/>
        </a:spcBef>
        <a:spcAft>
          <a:spcPct val="0"/>
        </a:spcAft>
        <a:buClr>
          <a:srgbClr val="003F82"/>
        </a:buClr>
        <a:buSzPct val="80000"/>
        <a:buFont typeface="Wingdings" pitchFamily="2" charset="2"/>
        <a:buChar char="§"/>
        <a:defRPr sz="1050">
          <a:solidFill>
            <a:schemeClr val="tx1"/>
          </a:solidFill>
          <a:latin typeface="+mn-lt"/>
          <a:cs typeface="+mn-cs"/>
        </a:defRPr>
      </a:lvl4pPr>
      <a:lvl5pPr marL="1543050" indent="-171450" algn="l" rtl="0" eaLnBrk="0" fontAlgn="base" hangingPunct="0">
        <a:spcBef>
          <a:spcPct val="20000"/>
        </a:spcBef>
        <a:spcAft>
          <a:spcPct val="0"/>
        </a:spcAft>
        <a:buClr>
          <a:srgbClr val="003F82"/>
        </a:buClr>
        <a:buSzPct val="80000"/>
        <a:buFont typeface="Wingdings" pitchFamily="2" charset="2"/>
        <a:buChar char="§"/>
        <a:defRPr sz="900">
          <a:solidFill>
            <a:schemeClr val="tx1"/>
          </a:solidFill>
          <a:latin typeface="+mn-lt"/>
          <a:cs typeface="+mn-cs"/>
        </a:defRPr>
      </a:lvl5pPr>
      <a:lvl6pPr marL="1885950" indent="-171450" algn="l" rtl="0" fontAlgn="base">
        <a:spcBef>
          <a:spcPct val="20000"/>
        </a:spcBef>
        <a:spcAft>
          <a:spcPct val="0"/>
        </a:spcAft>
        <a:buClr>
          <a:srgbClr val="003F82"/>
        </a:buClr>
        <a:buSzPct val="80000"/>
        <a:buFont typeface="Wingdings" pitchFamily="1" charset="2"/>
        <a:buChar char="§"/>
        <a:defRPr sz="900">
          <a:solidFill>
            <a:schemeClr val="tx1"/>
          </a:solidFill>
          <a:latin typeface="+mn-lt"/>
          <a:cs typeface="+mn-cs"/>
        </a:defRPr>
      </a:lvl6pPr>
      <a:lvl7pPr marL="2228850" indent="-171450" algn="l" rtl="0" fontAlgn="base">
        <a:spcBef>
          <a:spcPct val="20000"/>
        </a:spcBef>
        <a:spcAft>
          <a:spcPct val="0"/>
        </a:spcAft>
        <a:buClr>
          <a:srgbClr val="003F82"/>
        </a:buClr>
        <a:buSzPct val="80000"/>
        <a:buFont typeface="Wingdings" pitchFamily="1" charset="2"/>
        <a:buChar char="§"/>
        <a:defRPr sz="900">
          <a:solidFill>
            <a:schemeClr val="tx1"/>
          </a:solidFill>
          <a:latin typeface="+mn-lt"/>
          <a:cs typeface="+mn-cs"/>
        </a:defRPr>
      </a:lvl7pPr>
      <a:lvl8pPr marL="2571750" indent="-171450" algn="l" rtl="0" fontAlgn="base">
        <a:spcBef>
          <a:spcPct val="20000"/>
        </a:spcBef>
        <a:spcAft>
          <a:spcPct val="0"/>
        </a:spcAft>
        <a:buClr>
          <a:srgbClr val="003F82"/>
        </a:buClr>
        <a:buSzPct val="80000"/>
        <a:buFont typeface="Wingdings" pitchFamily="1" charset="2"/>
        <a:buChar char="§"/>
        <a:defRPr sz="900">
          <a:solidFill>
            <a:schemeClr val="tx1"/>
          </a:solidFill>
          <a:latin typeface="+mn-lt"/>
          <a:cs typeface="+mn-cs"/>
        </a:defRPr>
      </a:lvl8pPr>
      <a:lvl9pPr marL="2914650" indent="-171450" algn="l" rtl="0" fontAlgn="base">
        <a:spcBef>
          <a:spcPct val="20000"/>
        </a:spcBef>
        <a:spcAft>
          <a:spcPct val="0"/>
        </a:spcAft>
        <a:buClr>
          <a:srgbClr val="003F82"/>
        </a:buClr>
        <a:buSzPct val="80000"/>
        <a:buFont typeface="Wingdings" pitchFamily="1" charset="2"/>
        <a:buChar char="§"/>
        <a:defRPr sz="9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13"/>
          <p:cNvPicPr>
            <a:picLocks noChangeAspect="1" noChangeArrowheads="1"/>
          </p:cNvPicPr>
          <p:nvPr userDrawn="1"/>
        </p:nvPicPr>
        <p:blipFill>
          <a:blip r:embed="rId14" cstate="print"/>
          <a:srcRect/>
          <a:stretch>
            <a:fillRect/>
          </a:stretch>
        </p:blipFill>
        <p:spPr bwMode="auto">
          <a:xfrm rot="5400000">
            <a:off x="1409701" y="-876303"/>
            <a:ext cx="6324600" cy="9144005"/>
          </a:xfrm>
          <a:prstGeom prst="rect">
            <a:avLst/>
          </a:prstGeom>
          <a:noFill/>
          <a:ln w="9525">
            <a:noFill/>
            <a:miter lim="800000"/>
            <a:headEnd/>
            <a:tailEnd/>
          </a:ln>
        </p:spPr>
      </p:pic>
      <p:sp>
        <p:nvSpPr>
          <p:cNvPr id="1026" name="Rectangle 2"/>
          <p:cNvSpPr>
            <a:spLocks noGrp="1" noChangeArrowheads="1"/>
          </p:cNvSpPr>
          <p:nvPr>
            <p:ph type="title"/>
          </p:nvPr>
        </p:nvSpPr>
        <p:spPr bwMode="auto">
          <a:xfrm>
            <a:off x="0" y="4483"/>
            <a:ext cx="9144000" cy="609600"/>
          </a:xfrm>
          <a:prstGeom prst="rect">
            <a:avLst/>
          </a:prstGeom>
          <a:solidFill>
            <a:schemeClr val="accent1">
              <a:lumMod val="50000"/>
            </a:schemeClr>
          </a:solidFill>
          <a:ln w="9525" algn="ctr">
            <a:noFill/>
            <a:miter lim="800000"/>
            <a:headEnd/>
            <a:tailEnd/>
          </a:ln>
        </p:spPr>
        <p:txBody>
          <a:bodyPr vert="horz" wrap="square" lIns="182880" tIns="91440" rIns="182880" bIns="9144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10" name="Footer Placeholder 9"/>
          <p:cNvSpPr>
            <a:spLocks noGrp="1"/>
          </p:cNvSpPr>
          <p:nvPr>
            <p:ph type="ftr" sz="quarter" idx="3"/>
          </p:nvPr>
        </p:nvSpPr>
        <p:spPr>
          <a:xfrm>
            <a:off x="457200" y="6553200"/>
            <a:ext cx="1447800" cy="304800"/>
          </a:xfrm>
          <a:prstGeom prst="rect">
            <a:avLst/>
          </a:prstGeom>
          <a:solidFill>
            <a:schemeClr val="accent2">
              <a:lumMod val="75000"/>
            </a:schemeClr>
          </a:solidFill>
        </p:spPr>
        <p:txBody>
          <a:bodyPr vert="horz" lIns="91440" tIns="45720" rIns="91440" bIns="45720" rtlCol="0" anchor="ctr"/>
          <a:lstStyle>
            <a:lvl1pPr algn="ctr">
              <a:defRPr sz="1200">
                <a:solidFill>
                  <a:schemeClr val="bg1"/>
                </a:solidFill>
              </a:defRPr>
            </a:lvl1pPr>
          </a:lstStyle>
          <a:p>
            <a:r>
              <a:rPr lang="en-US" dirty="0">
                <a:solidFill>
                  <a:srgbClr val="FFFFFF"/>
                </a:solidFill>
              </a:rPr>
              <a:t>CONFIDENTIAL</a:t>
            </a:r>
          </a:p>
        </p:txBody>
      </p:sp>
      <p:sp>
        <p:nvSpPr>
          <p:cNvPr id="11" name="Slide Number Placeholder 10"/>
          <p:cNvSpPr>
            <a:spLocks noGrp="1"/>
          </p:cNvSpPr>
          <p:nvPr>
            <p:ph type="sldNum" sz="quarter" idx="4"/>
          </p:nvPr>
        </p:nvSpPr>
        <p:spPr>
          <a:xfrm>
            <a:off x="0" y="6553199"/>
            <a:ext cx="457200" cy="304801"/>
          </a:xfrm>
          <a:prstGeom prst="rect">
            <a:avLst/>
          </a:prstGeom>
          <a:solidFill>
            <a:srgbClr val="04294A"/>
          </a:solidFill>
        </p:spPr>
        <p:txBody>
          <a:bodyPr vert="horz" lIns="91440" tIns="45720" rIns="91440" bIns="45720" rtlCol="0" anchor="ctr"/>
          <a:lstStyle>
            <a:lvl1pPr algn="ctr">
              <a:defRPr sz="1200">
                <a:solidFill>
                  <a:schemeClr val="bg1"/>
                </a:solidFill>
              </a:defRPr>
            </a:lvl1pPr>
          </a:lstStyle>
          <a:p>
            <a:fld id="{D4325D4D-289E-48C1-B277-2BEB492A7D19}" type="slidenum">
              <a:rPr lang="en-US" smtClean="0">
                <a:solidFill>
                  <a:srgbClr val="FFFFFF"/>
                </a:solidFill>
              </a:rPr>
              <a:pPr/>
              <a:t>‹#›</a:t>
            </a:fld>
            <a:endParaRPr lang="en-US" dirty="0">
              <a:solidFill>
                <a:srgbClr val="FFFFFF"/>
              </a:solidFill>
            </a:endParaRPr>
          </a:p>
        </p:txBody>
      </p:sp>
      <p:pic>
        <p:nvPicPr>
          <p:cNvPr id="7" name="Picture 14" descr="RTI_653_1in"/>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8153400" y="6372225"/>
            <a:ext cx="649288" cy="257175"/>
          </a:xfrm>
          <a:prstGeom prst="rect">
            <a:avLst/>
          </a:prstGeom>
          <a:noFill/>
          <a:ln w="9525">
            <a:noFill/>
            <a:miter lim="800000"/>
            <a:headEnd/>
            <a:tailEnd/>
          </a:ln>
        </p:spPr>
      </p:pic>
    </p:spTree>
    <p:extLst>
      <p:ext uri="{BB962C8B-B14F-4D97-AF65-F5344CB8AC3E}">
        <p14:creationId xmlns:p14="http://schemas.microsoft.com/office/powerpoint/2010/main" val="1291977401"/>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 id="2147484024" r:id="rId12"/>
  </p:sldLayoutIdLst>
  <p:hf sldNum="0" hdr="0" ftr="0" dt="0"/>
  <p:txStyles>
    <p:titleStyle>
      <a:lvl1pPr marL="0" algn="l" rtl="0" eaLnBrk="0" fontAlgn="base" hangingPunct="0">
        <a:spcBef>
          <a:spcPct val="0"/>
        </a:spcBef>
        <a:spcAft>
          <a:spcPct val="0"/>
        </a:spcAft>
        <a:defRPr sz="28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Narrow" pitchFamily="1" charset="0"/>
          <a:cs typeface="Arial" charset="0"/>
        </a:defRPr>
      </a:lvl2pPr>
      <a:lvl3pPr algn="l" rtl="0" eaLnBrk="0" fontAlgn="base" hangingPunct="0">
        <a:spcBef>
          <a:spcPct val="0"/>
        </a:spcBef>
        <a:spcAft>
          <a:spcPct val="0"/>
        </a:spcAft>
        <a:defRPr sz="3200">
          <a:solidFill>
            <a:schemeClr val="bg1"/>
          </a:solidFill>
          <a:latin typeface="Arial Narrow" pitchFamily="1" charset="0"/>
          <a:cs typeface="Arial" charset="0"/>
        </a:defRPr>
      </a:lvl3pPr>
      <a:lvl4pPr algn="l" rtl="0" eaLnBrk="0" fontAlgn="base" hangingPunct="0">
        <a:spcBef>
          <a:spcPct val="0"/>
        </a:spcBef>
        <a:spcAft>
          <a:spcPct val="0"/>
        </a:spcAft>
        <a:defRPr sz="3200">
          <a:solidFill>
            <a:schemeClr val="bg1"/>
          </a:solidFill>
          <a:latin typeface="Arial Narrow" pitchFamily="1" charset="0"/>
          <a:cs typeface="Arial" charset="0"/>
        </a:defRPr>
      </a:lvl4pPr>
      <a:lvl5pPr algn="l" rtl="0" eaLnBrk="0" fontAlgn="base" hangingPunct="0">
        <a:spcBef>
          <a:spcPct val="0"/>
        </a:spcBef>
        <a:spcAft>
          <a:spcPct val="0"/>
        </a:spcAft>
        <a:defRPr sz="3200">
          <a:solidFill>
            <a:schemeClr val="bg1"/>
          </a:solidFill>
          <a:latin typeface="Arial Narrow" pitchFamily="1" charset="0"/>
          <a:cs typeface="Arial" charset="0"/>
        </a:defRPr>
      </a:lvl5pPr>
      <a:lvl6pPr marL="457200" algn="l" rtl="0" fontAlgn="base">
        <a:spcBef>
          <a:spcPct val="0"/>
        </a:spcBef>
        <a:spcAft>
          <a:spcPct val="0"/>
        </a:spcAft>
        <a:defRPr sz="3200">
          <a:solidFill>
            <a:schemeClr val="bg1"/>
          </a:solidFill>
          <a:latin typeface="Arial Narrow" pitchFamily="1" charset="0"/>
          <a:cs typeface="Arial" charset="0"/>
        </a:defRPr>
      </a:lvl6pPr>
      <a:lvl7pPr marL="914400" algn="l" rtl="0" fontAlgn="base">
        <a:spcBef>
          <a:spcPct val="0"/>
        </a:spcBef>
        <a:spcAft>
          <a:spcPct val="0"/>
        </a:spcAft>
        <a:defRPr sz="3200">
          <a:solidFill>
            <a:schemeClr val="bg1"/>
          </a:solidFill>
          <a:latin typeface="Arial Narrow" pitchFamily="1" charset="0"/>
          <a:cs typeface="Arial" charset="0"/>
        </a:defRPr>
      </a:lvl7pPr>
      <a:lvl8pPr marL="1371600" algn="l" rtl="0" fontAlgn="base">
        <a:spcBef>
          <a:spcPct val="0"/>
        </a:spcBef>
        <a:spcAft>
          <a:spcPct val="0"/>
        </a:spcAft>
        <a:defRPr sz="3200">
          <a:solidFill>
            <a:schemeClr val="bg1"/>
          </a:solidFill>
          <a:latin typeface="Arial Narrow" pitchFamily="1" charset="0"/>
          <a:cs typeface="Arial" charset="0"/>
        </a:defRPr>
      </a:lvl8pPr>
      <a:lvl9pPr marL="1828800" algn="l" rtl="0" fontAlgn="base">
        <a:spcBef>
          <a:spcPct val="0"/>
        </a:spcBef>
        <a:spcAft>
          <a:spcPct val="0"/>
        </a:spcAft>
        <a:defRPr sz="3200">
          <a:solidFill>
            <a:schemeClr val="bg1"/>
          </a:solidFill>
          <a:latin typeface="Arial Narrow" pitchFamily="1" charset="0"/>
          <a:cs typeface="Arial" charset="0"/>
        </a:defRPr>
      </a:lvl9pPr>
    </p:titleStyle>
    <p:bodyStyle>
      <a:lvl1pPr marL="287338" indent="-287338" algn="l" rtl="0" eaLnBrk="0" fontAlgn="base" hangingPunct="0">
        <a:spcBef>
          <a:spcPct val="20000"/>
        </a:spcBef>
        <a:spcAft>
          <a:spcPct val="0"/>
        </a:spcAft>
        <a:buClr>
          <a:schemeClr val="tx2"/>
        </a:buClr>
        <a:buSzPct val="80000"/>
        <a:buFont typeface="Wingdings" pitchFamily="2" charset="2"/>
        <a:buChar char="§"/>
        <a:defRPr sz="2400">
          <a:solidFill>
            <a:schemeClr val="tx1"/>
          </a:solidFill>
          <a:latin typeface="+mn-lt"/>
          <a:ea typeface="+mn-ea"/>
          <a:cs typeface="+mn-cs"/>
        </a:defRPr>
      </a:lvl1pPr>
      <a:lvl2pPr marL="457200" indent="-220663" algn="l" rtl="0" eaLnBrk="0" fontAlgn="base" hangingPunct="0">
        <a:spcBef>
          <a:spcPct val="20000"/>
        </a:spcBef>
        <a:spcAft>
          <a:spcPct val="0"/>
        </a:spcAft>
        <a:buClr>
          <a:schemeClr val="tx2"/>
        </a:buClr>
        <a:buSzPct val="80000"/>
        <a:buFont typeface="Arial" charset="0"/>
        <a:buChar char="–"/>
        <a:defRPr sz="2000">
          <a:solidFill>
            <a:schemeClr val="tx1"/>
          </a:solidFill>
          <a:latin typeface="+mn-lt"/>
          <a:cs typeface="+mn-cs"/>
        </a:defRPr>
      </a:lvl2pPr>
      <a:lvl3pPr marL="693738" indent="-236538" algn="l" rtl="0" eaLnBrk="0" fontAlgn="base" hangingPunct="0">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0" fontAlgn="base" hangingPunct="0">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0" fontAlgn="base" hangingPunct="0">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fontAlgn="base">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fontAlgn="base">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fontAlgn="base">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fontAlgn="base">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4939A56-BF8A-F646-828C-954AFC260460}" type="datetimeFigureOut">
              <a:rPr lang="en-US" smtClean="0"/>
              <a:t>12/19/2019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B450CBC-F92A-4347-B818-CCDEDFECD653}" type="slidenum">
              <a:rPr lang="en-US" smtClean="0"/>
              <a:t>‹#›</a:t>
            </a:fld>
            <a:endParaRPr lang="en-US"/>
          </a:p>
        </p:txBody>
      </p:sp>
    </p:spTree>
    <p:extLst>
      <p:ext uri="{BB962C8B-B14F-4D97-AF65-F5344CB8AC3E}">
        <p14:creationId xmlns:p14="http://schemas.microsoft.com/office/powerpoint/2010/main" val="1129728489"/>
      </p:ext>
    </p:extLst>
  </p:cSld>
  <p:clrMap bg1="lt1" tx1="dk1" bg2="lt2" tx2="dk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2" r:id="rId6"/>
    <p:sldLayoutId id="2147484033" r:id="rId7"/>
    <p:sldLayoutId id="2147484034" r:id="rId8"/>
    <p:sldLayoutId id="2147484035" r:id="rId9"/>
    <p:sldLayoutId id="2147484036"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 y="-1"/>
            <a:ext cx="9144000" cy="612648"/>
          </a:xfrm>
          <a:prstGeom prst="rect">
            <a:avLst/>
          </a:prstGeom>
          <a:solidFill>
            <a:schemeClr val="accent1">
              <a:lumMod val="50000"/>
            </a:schemeClr>
          </a:solidFill>
          <a:ln w="9525" algn="ctr">
            <a:noFill/>
            <a:miter lim="800000"/>
            <a:headEnd/>
            <a:tailEnd/>
          </a:ln>
        </p:spPr>
        <p:txBody>
          <a:bodyPr vert="horz" wrap="square" lIns="182880" tIns="91440" rIns="182880" bIns="9144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10" name="Footer Placeholder 9"/>
          <p:cNvSpPr>
            <a:spLocks noGrp="1"/>
          </p:cNvSpPr>
          <p:nvPr>
            <p:ph type="ftr" sz="quarter" idx="3"/>
          </p:nvPr>
        </p:nvSpPr>
        <p:spPr>
          <a:xfrm>
            <a:off x="457200" y="6553200"/>
            <a:ext cx="1447800" cy="304800"/>
          </a:xfrm>
          <a:prstGeom prst="rect">
            <a:avLst/>
          </a:prstGeom>
          <a:solidFill>
            <a:srgbClr val="BF311A"/>
          </a:solidFill>
        </p:spPr>
        <p:txBody>
          <a:bodyPr vert="horz" lIns="91440" tIns="45720" rIns="91440" bIns="45720" rtlCol="0" anchor="ctr"/>
          <a:lstStyle>
            <a:lvl1pPr algn="ctr">
              <a:defRPr sz="1200">
                <a:solidFill>
                  <a:schemeClr val="bg1"/>
                </a:solidFill>
              </a:defRPr>
            </a:lvl1pPr>
          </a:lstStyle>
          <a:p>
            <a:endParaRPr lang="en-US" dirty="0">
              <a:solidFill>
                <a:srgbClr val="FFFFFF"/>
              </a:solidFill>
            </a:endParaRPr>
          </a:p>
        </p:txBody>
      </p:sp>
      <p:sp>
        <p:nvSpPr>
          <p:cNvPr id="11" name="Slide Number Placeholder 10"/>
          <p:cNvSpPr>
            <a:spLocks noGrp="1"/>
          </p:cNvSpPr>
          <p:nvPr>
            <p:ph type="sldNum" sz="quarter" idx="4"/>
          </p:nvPr>
        </p:nvSpPr>
        <p:spPr>
          <a:xfrm>
            <a:off x="0" y="6553199"/>
            <a:ext cx="457200" cy="304801"/>
          </a:xfrm>
          <a:prstGeom prst="rect">
            <a:avLst/>
          </a:prstGeom>
          <a:solidFill>
            <a:srgbClr val="04294A"/>
          </a:solidFill>
        </p:spPr>
        <p:txBody>
          <a:bodyPr vert="horz" lIns="91440" tIns="45720" rIns="91440" bIns="45720" rtlCol="0" anchor="ctr"/>
          <a:lstStyle>
            <a:lvl1pPr algn="ctr">
              <a:defRPr sz="1200">
                <a:solidFill>
                  <a:schemeClr val="bg1"/>
                </a:solidFill>
              </a:defRPr>
            </a:lvl1pPr>
          </a:lstStyle>
          <a:p>
            <a:fld id="{D4325D4D-289E-48C1-B277-2BEB492A7D19}"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22313827"/>
      </p:ext>
    </p:extLst>
  </p:cSld>
  <p:clrMap bg1="lt1" tx1="dk1" bg2="lt2" tx2="dk2" accent1="accent1" accent2="accent2" accent3="accent3" accent4="accent4" accent5="accent5" accent6="accent6" hlink="hlink" folHlink="folHlink"/>
  <p:sldLayoutIdLst>
    <p:sldLayoutId id="2147484055" r:id="rId1"/>
    <p:sldLayoutId id="2147484056" r:id="rId2"/>
    <p:sldLayoutId id="2147484057" r:id="rId3"/>
    <p:sldLayoutId id="2147484058" r:id="rId4"/>
    <p:sldLayoutId id="2147484059" r:id="rId5"/>
    <p:sldLayoutId id="2147484060" r:id="rId6"/>
    <p:sldLayoutId id="2147484061" r:id="rId7"/>
    <p:sldLayoutId id="2147484062" r:id="rId8"/>
    <p:sldLayoutId id="2147484063" r:id="rId9"/>
    <p:sldLayoutId id="2147484064" r:id="rId10"/>
  </p:sldLayoutIdLst>
  <p:hf hdr="0" ftr="0" dt="0"/>
  <p:txStyles>
    <p:titleStyle>
      <a:lvl1pPr marL="0" algn="l" rtl="0" eaLnBrk="1" fontAlgn="base" hangingPunct="1">
        <a:spcBef>
          <a:spcPct val="0"/>
        </a:spcBef>
        <a:spcAft>
          <a:spcPct val="0"/>
        </a:spcAft>
        <a:defRPr sz="3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Arial Narrow" pitchFamily="1" charset="0"/>
          <a:cs typeface="Arial" charset="0"/>
        </a:defRPr>
      </a:lvl2pPr>
      <a:lvl3pPr algn="l" rtl="0" eaLnBrk="1" fontAlgn="base" hangingPunct="1">
        <a:spcBef>
          <a:spcPct val="0"/>
        </a:spcBef>
        <a:spcAft>
          <a:spcPct val="0"/>
        </a:spcAft>
        <a:defRPr sz="3200">
          <a:solidFill>
            <a:schemeClr val="bg1"/>
          </a:solidFill>
          <a:latin typeface="Arial Narrow" pitchFamily="1" charset="0"/>
          <a:cs typeface="Arial" charset="0"/>
        </a:defRPr>
      </a:lvl3pPr>
      <a:lvl4pPr algn="l" rtl="0" eaLnBrk="1" fontAlgn="base" hangingPunct="1">
        <a:spcBef>
          <a:spcPct val="0"/>
        </a:spcBef>
        <a:spcAft>
          <a:spcPct val="0"/>
        </a:spcAft>
        <a:defRPr sz="3200">
          <a:solidFill>
            <a:schemeClr val="bg1"/>
          </a:solidFill>
          <a:latin typeface="Arial Narrow" pitchFamily="1" charset="0"/>
          <a:cs typeface="Arial" charset="0"/>
        </a:defRPr>
      </a:lvl4pPr>
      <a:lvl5pPr algn="l" rtl="0" eaLnBrk="1" fontAlgn="base" hangingPunct="1">
        <a:spcBef>
          <a:spcPct val="0"/>
        </a:spcBef>
        <a:spcAft>
          <a:spcPct val="0"/>
        </a:spcAft>
        <a:defRPr sz="3200">
          <a:solidFill>
            <a:schemeClr val="bg1"/>
          </a:solidFill>
          <a:latin typeface="Arial Narrow" pitchFamily="1" charset="0"/>
          <a:cs typeface="Arial" charset="0"/>
        </a:defRPr>
      </a:lvl5pPr>
      <a:lvl6pPr marL="457200" algn="l" rtl="0" eaLnBrk="1" fontAlgn="base" hangingPunct="1">
        <a:spcBef>
          <a:spcPct val="0"/>
        </a:spcBef>
        <a:spcAft>
          <a:spcPct val="0"/>
        </a:spcAft>
        <a:defRPr sz="3200">
          <a:solidFill>
            <a:schemeClr val="bg1"/>
          </a:solidFill>
          <a:latin typeface="Arial Narrow" pitchFamily="1" charset="0"/>
          <a:cs typeface="Arial" charset="0"/>
        </a:defRPr>
      </a:lvl6pPr>
      <a:lvl7pPr marL="914400" algn="l" rtl="0" eaLnBrk="1" fontAlgn="base" hangingPunct="1">
        <a:spcBef>
          <a:spcPct val="0"/>
        </a:spcBef>
        <a:spcAft>
          <a:spcPct val="0"/>
        </a:spcAft>
        <a:defRPr sz="3200">
          <a:solidFill>
            <a:schemeClr val="bg1"/>
          </a:solidFill>
          <a:latin typeface="Arial Narrow" pitchFamily="1" charset="0"/>
          <a:cs typeface="Arial" charset="0"/>
        </a:defRPr>
      </a:lvl7pPr>
      <a:lvl8pPr marL="1371600" algn="l" rtl="0" eaLnBrk="1" fontAlgn="base" hangingPunct="1">
        <a:spcBef>
          <a:spcPct val="0"/>
        </a:spcBef>
        <a:spcAft>
          <a:spcPct val="0"/>
        </a:spcAft>
        <a:defRPr sz="3200">
          <a:solidFill>
            <a:schemeClr val="bg1"/>
          </a:solidFill>
          <a:latin typeface="Arial Narrow" pitchFamily="1" charset="0"/>
          <a:cs typeface="Arial" charset="0"/>
        </a:defRPr>
      </a:lvl8pPr>
      <a:lvl9pPr marL="1828800" algn="l" rtl="0" eaLnBrk="1" fontAlgn="base" hangingPunct="1">
        <a:spcBef>
          <a:spcPct val="0"/>
        </a:spcBef>
        <a:spcAft>
          <a:spcPct val="0"/>
        </a:spcAft>
        <a:defRPr sz="3200">
          <a:solidFill>
            <a:schemeClr val="bg1"/>
          </a:solidFill>
          <a:latin typeface="Arial Narrow" pitchFamily="1" charset="0"/>
          <a:cs typeface="Arial" charset="0"/>
        </a:defRPr>
      </a:lvl9pPr>
    </p:titleStyle>
    <p:body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 y="-1"/>
            <a:ext cx="9144000" cy="612648"/>
          </a:xfrm>
          <a:prstGeom prst="rect">
            <a:avLst/>
          </a:prstGeom>
          <a:solidFill>
            <a:schemeClr val="accent1">
              <a:lumMod val="50000"/>
            </a:schemeClr>
          </a:solidFill>
          <a:ln w="9525" algn="ctr">
            <a:noFill/>
            <a:miter lim="800000"/>
            <a:headEnd/>
            <a:tailEnd/>
          </a:ln>
        </p:spPr>
        <p:txBody>
          <a:bodyPr vert="horz" wrap="square" lIns="182880" tIns="91440" rIns="182880" bIns="9144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10" name="Footer Placeholder 9"/>
          <p:cNvSpPr>
            <a:spLocks noGrp="1"/>
          </p:cNvSpPr>
          <p:nvPr>
            <p:ph type="ftr" sz="quarter" idx="3"/>
          </p:nvPr>
        </p:nvSpPr>
        <p:spPr>
          <a:xfrm>
            <a:off x="457200" y="6553200"/>
            <a:ext cx="1447800" cy="304800"/>
          </a:xfrm>
          <a:prstGeom prst="rect">
            <a:avLst/>
          </a:prstGeom>
          <a:solidFill>
            <a:srgbClr val="BF311A"/>
          </a:solidFill>
        </p:spPr>
        <p:txBody>
          <a:bodyPr vert="horz" lIns="91440" tIns="45720" rIns="91440" bIns="45720" rtlCol="0" anchor="ctr"/>
          <a:lstStyle>
            <a:lvl1pPr algn="ctr">
              <a:defRPr sz="1200">
                <a:solidFill>
                  <a:schemeClr val="bg1"/>
                </a:solidFill>
              </a:defRPr>
            </a:lvl1pPr>
          </a:lstStyle>
          <a:p>
            <a:endParaRPr lang="en-US" dirty="0">
              <a:solidFill>
                <a:srgbClr val="FFFFFF"/>
              </a:solidFill>
            </a:endParaRPr>
          </a:p>
        </p:txBody>
      </p:sp>
      <p:sp>
        <p:nvSpPr>
          <p:cNvPr id="11" name="Slide Number Placeholder 10"/>
          <p:cNvSpPr>
            <a:spLocks noGrp="1"/>
          </p:cNvSpPr>
          <p:nvPr>
            <p:ph type="sldNum" sz="quarter" idx="4"/>
          </p:nvPr>
        </p:nvSpPr>
        <p:spPr>
          <a:xfrm>
            <a:off x="0" y="6553199"/>
            <a:ext cx="457200" cy="304801"/>
          </a:xfrm>
          <a:prstGeom prst="rect">
            <a:avLst/>
          </a:prstGeom>
          <a:solidFill>
            <a:srgbClr val="04294A"/>
          </a:solidFill>
        </p:spPr>
        <p:txBody>
          <a:bodyPr vert="horz" lIns="91440" tIns="45720" rIns="91440" bIns="45720" rtlCol="0" anchor="ctr"/>
          <a:lstStyle>
            <a:lvl1pPr algn="ctr">
              <a:defRPr sz="1200">
                <a:solidFill>
                  <a:schemeClr val="bg1"/>
                </a:solidFill>
              </a:defRPr>
            </a:lvl1pPr>
          </a:lstStyle>
          <a:p>
            <a:fld id="{D4325D4D-289E-48C1-B277-2BEB492A7D19}"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646668275"/>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Lst>
  <p:hf hdr="0" ftr="0" dt="0"/>
  <p:txStyles>
    <p:titleStyle>
      <a:lvl1pPr marL="0" algn="l" rtl="0" eaLnBrk="1" fontAlgn="base" hangingPunct="1">
        <a:spcBef>
          <a:spcPct val="0"/>
        </a:spcBef>
        <a:spcAft>
          <a:spcPct val="0"/>
        </a:spcAft>
        <a:defRPr sz="3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Arial Narrow" pitchFamily="1" charset="0"/>
          <a:cs typeface="Arial" charset="0"/>
        </a:defRPr>
      </a:lvl2pPr>
      <a:lvl3pPr algn="l" rtl="0" eaLnBrk="1" fontAlgn="base" hangingPunct="1">
        <a:spcBef>
          <a:spcPct val="0"/>
        </a:spcBef>
        <a:spcAft>
          <a:spcPct val="0"/>
        </a:spcAft>
        <a:defRPr sz="3200">
          <a:solidFill>
            <a:schemeClr val="bg1"/>
          </a:solidFill>
          <a:latin typeface="Arial Narrow" pitchFamily="1" charset="0"/>
          <a:cs typeface="Arial" charset="0"/>
        </a:defRPr>
      </a:lvl3pPr>
      <a:lvl4pPr algn="l" rtl="0" eaLnBrk="1" fontAlgn="base" hangingPunct="1">
        <a:spcBef>
          <a:spcPct val="0"/>
        </a:spcBef>
        <a:spcAft>
          <a:spcPct val="0"/>
        </a:spcAft>
        <a:defRPr sz="3200">
          <a:solidFill>
            <a:schemeClr val="bg1"/>
          </a:solidFill>
          <a:latin typeface="Arial Narrow" pitchFamily="1" charset="0"/>
          <a:cs typeface="Arial" charset="0"/>
        </a:defRPr>
      </a:lvl4pPr>
      <a:lvl5pPr algn="l" rtl="0" eaLnBrk="1" fontAlgn="base" hangingPunct="1">
        <a:spcBef>
          <a:spcPct val="0"/>
        </a:spcBef>
        <a:spcAft>
          <a:spcPct val="0"/>
        </a:spcAft>
        <a:defRPr sz="3200">
          <a:solidFill>
            <a:schemeClr val="bg1"/>
          </a:solidFill>
          <a:latin typeface="Arial Narrow" pitchFamily="1" charset="0"/>
          <a:cs typeface="Arial" charset="0"/>
        </a:defRPr>
      </a:lvl5pPr>
      <a:lvl6pPr marL="457200" algn="l" rtl="0" eaLnBrk="1" fontAlgn="base" hangingPunct="1">
        <a:spcBef>
          <a:spcPct val="0"/>
        </a:spcBef>
        <a:spcAft>
          <a:spcPct val="0"/>
        </a:spcAft>
        <a:defRPr sz="3200">
          <a:solidFill>
            <a:schemeClr val="bg1"/>
          </a:solidFill>
          <a:latin typeface="Arial Narrow" pitchFamily="1" charset="0"/>
          <a:cs typeface="Arial" charset="0"/>
        </a:defRPr>
      </a:lvl6pPr>
      <a:lvl7pPr marL="914400" algn="l" rtl="0" eaLnBrk="1" fontAlgn="base" hangingPunct="1">
        <a:spcBef>
          <a:spcPct val="0"/>
        </a:spcBef>
        <a:spcAft>
          <a:spcPct val="0"/>
        </a:spcAft>
        <a:defRPr sz="3200">
          <a:solidFill>
            <a:schemeClr val="bg1"/>
          </a:solidFill>
          <a:latin typeface="Arial Narrow" pitchFamily="1" charset="0"/>
          <a:cs typeface="Arial" charset="0"/>
        </a:defRPr>
      </a:lvl7pPr>
      <a:lvl8pPr marL="1371600" algn="l" rtl="0" eaLnBrk="1" fontAlgn="base" hangingPunct="1">
        <a:spcBef>
          <a:spcPct val="0"/>
        </a:spcBef>
        <a:spcAft>
          <a:spcPct val="0"/>
        </a:spcAft>
        <a:defRPr sz="3200">
          <a:solidFill>
            <a:schemeClr val="bg1"/>
          </a:solidFill>
          <a:latin typeface="Arial Narrow" pitchFamily="1" charset="0"/>
          <a:cs typeface="Arial" charset="0"/>
        </a:defRPr>
      </a:lvl8pPr>
      <a:lvl9pPr marL="1828800" algn="l" rtl="0" eaLnBrk="1" fontAlgn="base" hangingPunct="1">
        <a:spcBef>
          <a:spcPct val="0"/>
        </a:spcBef>
        <a:spcAft>
          <a:spcPct val="0"/>
        </a:spcAft>
        <a:defRPr sz="3200">
          <a:solidFill>
            <a:schemeClr val="bg1"/>
          </a:solidFill>
          <a:latin typeface="Arial Narrow" pitchFamily="1" charset="0"/>
          <a:cs typeface="Arial" charset="0"/>
        </a:defRPr>
      </a:lvl9pPr>
    </p:titleStyle>
    <p:body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5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4.xml"/><Relationship Id="rId1" Type="http://schemas.openxmlformats.org/officeDocument/2006/relationships/slideLayout" Target="../slideLayouts/slideLayout54.xml"/><Relationship Id="rId4" Type="http://schemas.openxmlformats.org/officeDocument/2006/relationships/chart" Target="../charts/chart14.xml"/></Relationships>
</file>

<file path=ppt/slides/_rels/slide2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5.xml"/><Relationship Id="rId1" Type="http://schemas.openxmlformats.org/officeDocument/2006/relationships/slideLayout" Target="../slideLayouts/slideLayout54.xml"/><Relationship Id="rId4" Type="http://schemas.openxmlformats.org/officeDocument/2006/relationships/chart" Target="../charts/chart16.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10160" y="2748280"/>
            <a:ext cx="9154160" cy="1066800"/>
          </a:xfrm>
          <a:prstGeom prst="rect">
            <a:avLst/>
          </a:prstGeom>
          <a:solidFill>
            <a:schemeClr val="accent1">
              <a:lumMod val="50000"/>
            </a:scheme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endParaRPr lang="en-US" dirty="0">
              <a:solidFill>
                <a:srgbClr val="000000"/>
              </a:solidFill>
              <a:ea typeface="ヒラギノ角ゴ Pro W3" pitchFamily="1" charset="-128"/>
            </a:endParaRPr>
          </a:p>
        </p:txBody>
      </p:sp>
      <p:sp>
        <p:nvSpPr>
          <p:cNvPr id="13314" name="Rectangle 4"/>
          <p:cNvSpPr>
            <a:spLocks noGrp="1" noChangeArrowheads="1"/>
          </p:cNvSpPr>
          <p:nvPr>
            <p:ph type="ctrTitle"/>
          </p:nvPr>
        </p:nvSpPr>
        <p:spPr>
          <a:xfrm>
            <a:off x="609600" y="0"/>
            <a:ext cx="8128000" cy="3581400"/>
          </a:xfrm>
        </p:spPr>
        <p:txBody>
          <a:bodyPr/>
          <a:lstStyle/>
          <a:p>
            <a:r>
              <a:rPr lang="en-US" dirty="0"/>
              <a:t>Fast track innovations in estimation and analytics for large national health surveys </a:t>
            </a:r>
          </a:p>
        </p:txBody>
      </p:sp>
      <p:sp>
        <p:nvSpPr>
          <p:cNvPr id="13315" name="Rectangle 5"/>
          <p:cNvSpPr>
            <a:spLocks noGrp="1" noChangeArrowheads="1"/>
          </p:cNvSpPr>
          <p:nvPr>
            <p:ph type="subTitle" idx="1"/>
          </p:nvPr>
        </p:nvSpPr>
        <p:spPr>
          <a:xfrm>
            <a:off x="2209800" y="2667000"/>
            <a:ext cx="6400800" cy="457200"/>
          </a:xfrm>
        </p:spPr>
        <p:txBody>
          <a:bodyPr/>
          <a:lstStyle/>
          <a:p>
            <a:r>
              <a:rPr lang="en-US" sz="1400" i="1" dirty="0"/>
              <a:t>January, 2020</a:t>
            </a:r>
          </a:p>
        </p:txBody>
      </p:sp>
      <p:sp>
        <p:nvSpPr>
          <p:cNvPr id="4" name="Text Placeholder 3"/>
          <p:cNvSpPr>
            <a:spLocks noGrp="1"/>
          </p:cNvSpPr>
          <p:nvPr>
            <p:ph type="body" sz="quarter" idx="12"/>
          </p:nvPr>
        </p:nvSpPr>
        <p:spPr>
          <a:xfrm>
            <a:off x="2209800" y="3124200"/>
            <a:ext cx="6400800" cy="685800"/>
          </a:xfrm>
        </p:spPr>
        <p:txBody>
          <a:bodyPr/>
          <a:lstStyle/>
          <a:p>
            <a:r>
              <a:rPr lang="en-US" sz="1800" dirty="0"/>
              <a:t>Steven B. Cohen Ph.D. </a:t>
            </a:r>
          </a:p>
        </p:txBody>
      </p:sp>
      <p:sp>
        <p:nvSpPr>
          <p:cNvPr id="5" name="Rectangle 4"/>
          <p:cNvSpPr/>
          <p:nvPr/>
        </p:nvSpPr>
        <p:spPr bwMode="auto">
          <a:xfrm>
            <a:off x="-5080" y="2750127"/>
            <a:ext cx="9144000" cy="15240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000000"/>
              </a:solidFill>
            </a:endParaRPr>
          </a:p>
        </p:txBody>
      </p:sp>
      <p:sp>
        <p:nvSpPr>
          <p:cNvPr id="2" name="TextBox 1"/>
          <p:cNvSpPr txBox="1"/>
          <p:nvPr/>
        </p:nvSpPr>
        <p:spPr>
          <a:xfrm>
            <a:off x="381000" y="3426023"/>
            <a:ext cx="3505200" cy="307777"/>
          </a:xfrm>
          <a:prstGeom prst="rect">
            <a:avLst/>
          </a:prstGeom>
          <a:noFill/>
        </p:spPr>
        <p:txBody>
          <a:bodyPr wrap="square" rtlCol="0">
            <a:spAutoFit/>
          </a:bodyPr>
          <a:lstStyle/>
          <a:p>
            <a:endParaRPr lang="en-US" sz="1400" dirty="0">
              <a:solidFill>
                <a:srgbClr val="000000"/>
              </a:solidFill>
            </a:endParaRPr>
          </a:p>
        </p:txBody>
      </p:sp>
      <p:sp>
        <p:nvSpPr>
          <p:cNvPr id="3" name="TextBox 2"/>
          <p:cNvSpPr txBox="1"/>
          <p:nvPr/>
        </p:nvSpPr>
        <p:spPr>
          <a:xfrm>
            <a:off x="1018572" y="1713053"/>
            <a:ext cx="184731" cy="369332"/>
          </a:xfrm>
          <a:prstGeom prst="rect">
            <a:avLst/>
          </a:prstGeom>
          <a:noFill/>
        </p:spPr>
        <p:txBody>
          <a:bodyPr wrap="none" rtlCol="0">
            <a:spAutoFit/>
          </a:bodyPr>
          <a:lstStyle/>
          <a:p>
            <a:endParaRPr lang="en-US" dirty="0">
              <a:solidFill>
                <a:srgbClr val="000000"/>
              </a:solidFill>
            </a:endParaRPr>
          </a:p>
        </p:txBody>
      </p:sp>
      <p:sp>
        <p:nvSpPr>
          <p:cNvPr id="13" name="Text Box 13"/>
          <p:cNvSpPr txBox="1">
            <a:spLocks noChangeArrowheads="1"/>
          </p:cNvSpPr>
          <p:nvPr/>
        </p:nvSpPr>
        <p:spPr bwMode="auto">
          <a:xfrm>
            <a:off x="2057400" y="6567487"/>
            <a:ext cx="4357032" cy="215444"/>
          </a:xfrm>
          <a:prstGeom prst="rect">
            <a:avLst/>
          </a:prstGeom>
          <a:noFill/>
          <a:ln w="9525" algn="ctr">
            <a:noFill/>
            <a:miter lim="800000"/>
            <a:headEnd/>
            <a:tailEnd/>
          </a:ln>
          <a:effectLst/>
        </p:spPr>
        <p:txBody>
          <a:bodyPr wrap="none">
            <a:spAutoFit/>
          </a:bodyPr>
          <a:lstStyle/>
          <a:p>
            <a:pPr>
              <a:defRPr/>
            </a:pPr>
            <a:r>
              <a:rPr lang="en-US" sz="800" dirty="0">
                <a:solidFill>
                  <a:srgbClr val="808080">
                    <a:lumMod val="60000"/>
                    <a:lumOff val="40000"/>
                  </a:srgbClr>
                </a:solidFill>
              </a:rPr>
              <a:t>RTI International is a registered trademark and a trade name of Research Triangle  Institute.</a:t>
            </a:r>
          </a:p>
        </p:txBody>
      </p:sp>
      <p:sp>
        <p:nvSpPr>
          <p:cNvPr id="14" name="Text Box 14"/>
          <p:cNvSpPr txBox="1">
            <a:spLocks noChangeArrowheads="1"/>
          </p:cNvSpPr>
          <p:nvPr/>
        </p:nvSpPr>
        <p:spPr bwMode="auto">
          <a:xfrm>
            <a:off x="7255934" y="6519334"/>
            <a:ext cx="1160463" cy="304800"/>
          </a:xfrm>
          <a:prstGeom prst="rect">
            <a:avLst/>
          </a:prstGeom>
          <a:noFill/>
          <a:ln w="9525" algn="ctr">
            <a:noFill/>
            <a:miter lim="800000"/>
            <a:headEnd/>
            <a:tailEnd/>
          </a:ln>
          <a:effectLst/>
        </p:spPr>
        <p:txBody>
          <a:bodyPr wrap="none">
            <a:spAutoFit/>
          </a:bodyPr>
          <a:lstStyle/>
          <a:p>
            <a:pPr>
              <a:defRPr/>
            </a:pPr>
            <a:r>
              <a:rPr lang="en-US" sz="1400" b="1" dirty="0">
                <a:solidFill>
                  <a:srgbClr val="085295">
                    <a:lumMod val="20000"/>
                    <a:lumOff val="80000"/>
                  </a:srgbClr>
                </a:solidFill>
              </a:rPr>
              <a:t>www.rti.org</a:t>
            </a:r>
          </a:p>
        </p:txBody>
      </p:sp>
      <p:sp>
        <p:nvSpPr>
          <p:cNvPr id="16" name="Footer Placeholder 13"/>
          <p:cNvSpPr>
            <a:spLocks noGrp="1"/>
          </p:cNvSpPr>
          <p:nvPr>
            <p:ph type="ftr" sz="quarter" idx="11"/>
          </p:nvPr>
        </p:nvSpPr>
        <p:spPr>
          <a:xfrm>
            <a:off x="1110937" y="7162800"/>
            <a:ext cx="1447800" cy="304800"/>
          </a:xfrm>
        </p:spPr>
        <p:txBody>
          <a:bodyPr/>
          <a:lstStyle/>
          <a:p>
            <a:r>
              <a:rPr lang="en-US" dirty="0">
                <a:solidFill>
                  <a:srgbClr val="FFFFFF"/>
                </a:solidFill>
              </a:rPr>
              <a:t>CONFIDENTIAL</a:t>
            </a:r>
          </a:p>
        </p:txBody>
      </p:sp>
    </p:spTree>
    <p:extLst>
      <p:ext uri="{BB962C8B-B14F-4D97-AF65-F5344CB8AC3E}">
        <p14:creationId xmlns:p14="http://schemas.microsoft.com/office/powerpoint/2010/main" val="3889184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24F3B8-EB89-4FB5-8747-F20ECDCF4F2D}"/>
              </a:ext>
            </a:extLst>
          </p:cNvPr>
          <p:cNvSpPr>
            <a:spLocks noGrp="1" noChangeArrowheads="1"/>
          </p:cNvSpPr>
          <p:nvPr>
            <p:ph type="title"/>
          </p:nvPr>
        </p:nvSpPr>
        <p:spPr>
          <a:xfrm>
            <a:off x="0" y="4762"/>
            <a:ext cx="9144000" cy="833437"/>
          </a:xfrm>
        </p:spPr>
        <p:txBody>
          <a:bodyPr/>
          <a:lstStyle/>
          <a:p>
            <a:pPr indent="0" eaLnBrk="1" hangingPunct="1"/>
            <a:r>
              <a:rPr lang="en-US" dirty="0"/>
              <a:t>Agenda</a:t>
            </a:r>
          </a:p>
        </p:txBody>
      </p:sp>
      <p:sp>
        <p:nvSpPr>
          <p:cNvPr id="4" name="Rectangle 3">
            <a:extLst>
              <a:ext uri="{FF2B5EF4-FFF2-40B4-BE49-F238E27FC236}">
                <a16:creationId xmlns:a16="http://schemas.microsoft.com/office/drawing/2014/main" id="{36326D5A-6F5A-46BE-AC95-8B0751BB1685}"/>
              </a:ext>
            </a:extLst>
          </p:cNvPr>
          <p:cNvSpPr/>
          <p:nvPr/>
        </p:nvSpPr>
        <p:spPr>
          <a:xfrm>
            <a:off x="457200" y="1600200"/>
            <a:ext cx="8077200" cy="3022366"/>
          </a:xfrm>
          <a:prstGeom prst="rect">
            <a:avLst/>
          </a:prstGeom>
        </p:spPr>
        <p:txBody>
          <a:bodyPr wrap="square">
            <a:spAutoFit/>
          </a:bodyPr>
          <a:lstStyle/>
          <a:p>
            <a:pPr marL="287338" lvl="0" indent="-287338" eaLnBrk="1" hangingPunct="1">
              <a:spcBef>
                <a:spcPct val="20000"/>
              </a:spcBef>
              <a:buClr>
                <a:srgbClr val="000000"/>
              </a:buClr>
              <a:buSzPct val="80000"/>
              <a:buFont typeface="Wingdings" pitchFamily="2" charset="2"/>
              <a:buChar char="§"/>
            </a:pPr>
            <a:r>
              <a:rPr lang="en-US" sz="2800" kern="0" dirty="0">
                <a:solidFill>
                  <a:srgbClr val="085295">
                    <a:lumMod val="50000"/>
                  </a:srgbClr>
                </a:solidFill>
                <a:latin typeface="Arial"/>
                <a:ea typeface="+mn-ea"/>
              </a:rPr>
              <a:t>Overview</a:t>
            </a:r>
          </a:p>
          <a:p>
            <a:pPr marL="287338" lvl="0" indent="-287338" eaLnBrk="1" hangingPunct="1">
              <a:spcBef>
                <a:spcPct val="20000"/>
              </a:spcBef>
              <a:buClr>
                <a:srgbClr val="000000"/>
              </a:buClr>
              <a:buSzPct val="80000"/>
              <a:buFont typeface="Wingdings" pitchFamily="2" charset="2"/>
              <a:buChar char="§"/>
            </a:pPr>
            <a:r>
              <a:rPr lang="en-US" sz="2800" kern="0" dirty="0">
                <a:solidFill>
                  <a:srgbClr val="085295">
                    <a:lumMod val="50000"/>
                  </a:srgbClr>
                </a:solidFill>
                <a:latin typeface="Arial"/>
                <a:ea typeface="+mn-ea"/>
              </a:rPr>
              <a:t>Challenge at hand</a:t>
            </a:r>
          </a:p>
          <a:p>
            <a:pPr marL="287338" lvl="0" indent="-287338" eaLnBrk="1" hangingPunct="1">
              <a:spcBef>
                <a:spcPct val="20000"/>
              </a:spcBef>
              <a:buClr>
                <a:srgbClr val="000000"/>
              </a:buClr>
              <a:buSzPct val="80000"/>
              <a:buFont typeface="Wingdings" pitchFamily="2" charset="2"/>
              <a:buChar char="§"/>
            </a:pPr>
            <a:r>
              <a:rPr lang="en-US" sz="2800" kern="0" dirty="0">
                <a:solidFill>
                  <a:srgbClr val="085295">
                    <a:lumMod val="50000"/>
                  </a:srgbClr>
                </a:solidFill>
                <a:latin typeface="Arial"/>
                <a:ea typeface="+mn-ea"/>
              </a:rPr>
              <a:t>Enhancements to health care survey analytics </a:t>
            </a:r>
          </a:p>
          <a:p>
            <a:pPr marL="287338" lvl="0" indent="-287338" eaLnBrk="1" hangingPunct="1">
              <a:spcBef>
                <a:spcPct val="20000"/>
              </a:spcBef>
              <a:buClr>
                <a:srgbClr val="000000"/>
              </a:buClr>
              <a:buSzPct val="80000"/>
              <a:buFont typeface="Wingdings" pitchFamily="2" charset="2"/>
              <a:buChar char="§"/>
            </a:pPr>
            <a:r>
              <a:rPr lang="en-US" sz="2800" kern="0" dirty="0">
                <a:solidFill>
                  <a:srgbClr val="085295">
                    <a:lumMod val="50000"/>
                  </a:srgbClr>
                </a:solidFill>
                <a:latin typeface="Arial"/>
                <a:ea typeface="+mn-ea"/>
              </a:rPr>
              <a:t>Accelerating estimation and imputation processes</a:t>
            </a:r>
          </a:p>
          <a:p>
            <a:pPr marL="287338" lvl="0" indent="-287338" eaLnBrk="1" hangingPunct="1">
              <a:spcBef>
                <a:spcPct val="20000"/>
              </a:spcBef>
              <a:buClr>
                <a:srgbClr val="000000"/>
              </a:buClr>
              <a:buSzPct val="80000"/>
              <a:buFont typeface="Wingdings" pitchFamily="2" charset="2"/>
              <a:buChar char="§"/>
            </a:pPr>
            <a:r>
              <a:rPr lang="en-US" sz="2800" kern="0" dirty="0">
                <a:solidFill>
                  <a:srgbClr val="085295">
                    <a:lumMod val="50000"/>
                  </a:srgbClr>
                </a:solidFill>
                <a:latin typeface="Arial"/>
                <a:ea typeface="+mn-ea"/>
              </a:rPr>
              <a:t>Future Efforts</a:t>
            </a:r>
            <a:endParaRPr lang="en-US" sz="2800" dirty="0"/>
          </a:p>
        </p:txBody>
      </p:sp>
    </p:spTree>
    <p:extLst>
      <p:ext uri="{BB962C8B-B14F-4D97-AF65-F5344CB8AC3E}">
        <p14:creationId xmlns:p14="http://schemas.microsoft.com/office/powerpoint/2010/main" val="1537869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b="-38646"/>
          <a:stretch/>
        </p:blipFill>
        <p:spPr>
          <a:xfrm>
            <a:off x="76200" y="1685605"/>
            <a:ext cx="3200400" cy="2810195"/>
          </a:xfrm>
          <a:prstGeom prst="rect">
            <a:avLst/>
          </a:prstGeom>
        </p:spPr>
      </p:pic>
      <p:sp>
        <p:nvSpPr>
          <p:cNvPr id="2" name="Title 1"/>
          <p:cNvSpPr>
            <a:spLocks noGrp="1"/>
          </p:cNvSpPr>
          <p:nvPr>
            <p:ph type="title"/>
          </p:nvPr>
        </p:nvSpPr>
        <p:spPr>
          <a:xfrm>
            <a:off x="0" y="-16783"/>
            <a:ext cx="9144000" cy="609600"/>
          </a:xfrm>
        </p:spPr>
        <p:txBody>
          <a:bodyPr/>
          <a:lstStyle/>
          <a:p>
            <a:br>
              <a:rPr lang="en-US" b="1" dirty="0"/>
            </a:br>
            <a:br>
              <a:rPr lang="en-US" b="1" dirty="0"/>
            </a:br>
            <a:r>
              <a:rPr lang="en-US" b="1" dirty="0"/>
              <a:t>Development of fast track estimation processes that: </a:t>
            </a:r>
            <a:br>
              <a:rPr lang="en-US" b="1" dirty="0">
                <a:solidFill>
                  <a:srgbClr val="BF311A"/>
                </a:solidFill>
              </a:rPr>
            </a:br>
            <a:br>
              <a:rPr lang="en-US" b="1" dirty="0"/>
            </a:br>
            <a:endParaRPr lang="en-US" dirty="0"/>
          </a:p>
        </p:txBody>
      </p:sp>
      <p:sp>
        <p:nvSpPr>
          <p:cNvPr id="3" name="Content Placeholder 2"/>
          <p:cNvSpPr>
            <a:spLocks noGrp="1"/>
          </p:cNvSpPr>
          <p:nvPr>
            <p:ph idx="1"/>
          </p:nvPr>
        </p:nvSpPr>
        <p:spPr>
          <a:xfrm>
            <a:off x="3271156" y="864935"/>
            <a:ext cx="5872843" cy="5993065"/>
          </a:xfrm>
          <a:noFill/>
        </p:spPr>
        <p:txBody>
          <a:bodyPr/>
          <a:lstStyle/>
          <a:p>
            <a:pPr marL="0" indent="0">
              <a:buNone/>
            </a:pPr>
            <a:endParaRPr lang="en-US" sz="1900" b="1" dirty="0"/>
          </a:p>
          <a:p>
            <a:pPr lvl="0">
              <a:spcBef>
                <a:spcPts val="12"/>
              </a:spcBef>
              <a:buSzPct val="110000"/>
            </a:pPr>
            <a:r>
              <a:rPr lang="en-US" sz="1900" dirty="0"/>
              <a:t>improve the timeliness and efficiency of estimation tasks to facilitate the production of preliminary analytical files to clients</a:t>
            </a:r>
          </a:p>
          <a:p>
            <a:pPr lvl="0">
              <a:spcBef>
                <a:spcPts val="12"/>
              </a:spcBef>
              <a:buSzPct val="110000"/>
            </a:pPr>
            <a:endParaRPr lang="en-US" sz="1900" dirty="0"/>
          </a:p>
          <a:p>
            <a:pPr lvl="0">
              <a:spcBef>
                <a:spcPts val="12"/>
              </a:spcBef>
              <a:buSzPct val="110000"/>
            </a:pPr>
            <a:r>
              <a:rPr lang="en-US" sz="1900" dirty="0"/>
              <a:t>satisfy specified levels of accuracy that ensure </a:t>
            </a:r>
            <a:br>
              <a:rPr lang="en-US" sz="1900" dirty="0"/>
            </a:br>
            <a:r>
              <a:rPr lang="en-US" sz="1900" dirty="0"/>
              <a:t>data integrity</a:t>
            </a:r>
          </a:p>
          <a:p>
            <a:pPr lvl="0">
              <a:spcBef>
                <a:spcPts val="12"/>
              </a:spcBef>
              <a:buSzPct val="100000"/>
            </a:pPr>
            <a:endParaRPr lang="en-US" sz="1900" dirty="0"/>
          </a:p>
          <a:p>
            <a:pPr lvl="0">
              <a:spcBef>
                <a:spcPts val="12"/>
              </a:spcBef>
              <a:buSzPct val="110000"/>
            </a:pPr>
            <a:r>
              <a:rPr lang="en-US" sz="1900" dirty="0"/>
              <a:t>permit the user to focus energy on higher-order thinking and problem resolution</a:t>
            </a:r>
          </a:p>
          <a:p>
            <a:pPr lvl="0">
              <a:spcBef>
                <a:spcPts val="12"/>
              </a:spcBef>
              <a:buSzPct val="110000"/>
            </a:pPr>
            <a:endParaRPr lang="en-US" sz="1900" dirty="0"/>
          </a:p>
          <a:p>
            <a:pPr lvl="0">
              <a:spcBef>
                <a:spcPts val="12"/>
              </a:spcBef>
              <a:buSzPct val="110000"/>
            </a:pPr>
            <a:r>
              <a:rPr lang="en-US" sz="1900" dirty="0"/>
              <a:t>Yield more accurate, timely and cost efficient final analytical files to clients</a:t>
            </a:r>
          </a:p>
          <a:p>
            <a:pPr marL="0" lvl="0" indent="0">
              <a:spcBef>
                <a:spcPts val="12"/>
              </a:spcBef>
              <a:buSzPct val="110000"/>
              <a:buNone/>
            </a:pPr>
            <a:endParaRPr lang="en-US" sz="1900" dirty="0"/>
          </a:p>
          <a:p>
            <a:pPr marL="0" lvl="0" indent="0">
              <a:spcBef>
                <a:spcPts val="12"/>
              </a:spcBef>
              <a:buSzPct val="110000"/>
              <a:buNone/>
            </a:pPr>
            <a:r>
              <a:rPr lang="en-US" sz="1900" dirty="0"/>
              <a:t> </a:t>
            </a:r>
          </a:p>
          <a:p>
            <a:pPr>
              <a:buSzPct val="110000"/>
            </a:pPr>
            <a:endParaRPr lang="en-US" sz="1900" b="1" dirty="0"/>
          </a:p>
        </p:txBody>
      </p:sp>
    </p:spTree>
    <p:extLst>
      <p:ext uri="{BB962C8B-B14F-4D97-AF65-F5344CB8AC3E}">
        <p14:creationId xmlns:p14="http://schemas.microsoft.com/office/powerpoint/2010/main" val="2700682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603450"/>
            <a:ext cx="9144001" cy="6239434"/>
          </a:xfrm>
          <a:prstGeom prst="rect">
            <a:avLst/>
          </a:prstGeom>
        </p:spPr>
      </p:pic>
      <p:sp>
        <p:nvSpPr>
          <p:cNvPr id="2" name="Title 1"/>
          <p:cNvSpPr>
            <a:spLocks noGrp="1"/>
          </p:cNvSpPr>
          <p:nvPr>
            <p:ph type="title"/>
          </p:nvPr>
        </p:nvSpPr>
        <p:spPr>
          <a:xfrm>
            <a:off x="0" y="-6150"/>
            <a:ext cx="9144000" cy="609600"/>
          </a:xfrm>
        </p:spPr>
        <p:txBody>
          <a:bodyPr/>
          <a:lstStyle/>
          <a:p>
            <a:r>
              <a:rPr lang="en-US" dirty="0"/>
              <a:t>Accelerating the MEPS Imputation Processes</a:t>
            </a:r>
          </a:p>
        </p:txBody>
      </p:sp>
      <p:sp>
        <p:nvSpPr>
          <p:cNvPr id="3" name="Content Placeholder 2"/>
          <p:cNvSpPr>
            <a:spLocks noGrp="1"/>
          </p:cNvSpPr>
          <p:nvPr>
            <p:ph idx="1"/>
          </p:nvPr>
        </p:nvSpPr>
        <p:spPr>
          <a:xfrm>
            <a:off x="586409" y="1488141"/>
            <a:ext cx="7848600" cy="4495800"/>
          </a:xfrm>
          <a:solidFill>
            <a:schemeClr val="bg1">
              <a:alpha val="82000"/>
            </a:schemeClr>
          </a:solidFill>
        </p:spPr>
        <p:txBody>
          <a:bodyPr/>
          <a:lstStyle/>
          <a:p>
            <a:pPr marL="0" indent="0">
              <a:spcBef>
                <a:spcPts val="2000"/>
              </a:spcBef>
              <a:buNone/>
            </a:pPr>
            <a:r>
              <a:rPr lang="en-US" sz="2000" b="1" dirty="0">
                <a:solidFill>
                  <a:srgbClr val="BF311A"/>
                </a:solidFill>
              </a:rPr>
              <a:t>Development of Fast Track MEPS Analytic Files</a:t>
            </a:r>
          </a:p>
          <a:p>
            <a:pPr marL="0" indent="0">
              <a:spcBef>
                <a:spcPts val="2000"/>
              </a:spcBef>
              <a:buNone/>
            </a:pPr>
            <a:r>
              <a:rPr lang="en-US" sz="2000" dirty="0"/>
              <a:t>MEPS Application: The Medical Expenditure Panel Survey (MEPS) </a:t>
            </a:r>
            <a:br>
              <a:rPr lang="en-US" sz="2000" dirty="0"/>
            </a:br>
            <a:r>
              <a:rPr lang="en-US" sz="2000" dirty="0"/>
              <a:t>is an annual national survey that collects data on health care use, expenditures, sources of payment, and insurance coverage for the </a:t>
            </a:r>
            <a:br>
              <a:rPr lang="en-US" sz="2000" dirty="0"/>
            </a:br>
            <a:r>
              <a:rPr lang="en-US" sz="2000" dirty="0"/>
              <a:t>U.S. civilian noninstitutionalized population.  It is sponsored by the Agency for Healthcare Research and Quality (AHRQ). </a:t>
            </a:r>
            <a:endParaRPr lang="en-US" sz="2000" b="1" dirty="0"/>
          </a:p>
          <a:p>
            <a:pPr marL="0" indent="0">
              <a:spcBef>
                <a:spcPts val="2000"/>
              </a:spcBef>
              <a:buNone/>
            </a:pPr>
            <a:r>
              <a:rPr lang="en-US" sz="2000" dirty="0"/>
              <a:t>Focused on imputation of medical expenditures and associated sources of payment associated with office based physician visits – responsible for ~30 percent of overall expenditures  </a:t>
            </a:r>
          </a:p>
          <a:p>
            <a:pPr marL="0" indent="0">
              <a:spcBef>
                <a:spcPts val="2000"/>
              </a:spcBef>
              <a:buNone/>
            </a:pPr>
            <a:r>
              <a:rPr lang="en-US" sz="2000" dirty="0"/>
              <a:t>For </a:t>
            </a:r>
            <a:r>
              <a:rPr lang="en-US" sz="2000"/>
              <a:t>physician office-based </a:t>
            </a:r>
            <a:r>
              <a:rPr lang="en-US" sz="2000" dirty="0"/>
              <a:t>visits, approximately 50% of the expenditure data are either completely missing or partially missing.</a:t>
            </a:r>
          </a:p>
          <a:p>
            <a:pPr marL="0" indent="0">
              <a:spcBef>
                <a:spcPts val="2000"/>
              </a:spcBef>
              <a:buNone/>
            </a:pPr>
            <a:endParaRPr lang="en-US" sz="2000" dirty="0"/>
          </a:p>
          <a:p>
            <a:pPr marL="0" indent="0">
              <a:spcBef>
                <a:spcPts val="2000"/>
              </a:spcBef>
              <a:buNone/>
            </a:pPr>
            <a:endParaRPr lang="en-US" sz="2000" dirty="0"/>
          </a:p>
          <a:p>
            <a:pPr marL="0" indent="0">
              <a:spcBef>
                <a:spcPts val="2000"/>
              </a:spcBef>
              <a:buNone/>
            </a:pPr>
            <a:endParaRPr lang="en-US" sz="2000" dirty="0"/>
          </a:p>
          <a:p>
            <a:pPr marL="0" indent="0">
              <a:spcBef>
                <a:spcPts val="2000"/>
              </a:spcBef>
              <a:buNone/>
            </a:pPr>
            <a:endParaRPr lang="en-US" sz="2000" b="1" dirty="0"/>
          </a:p>
          <a:p>
            <a:pPr marL="0" indent="0">
              <a:spcBef>
                <a:spcPts val="2000"/>
              </a:spcBef>
              <a:buNone/>
            </a:pPr>
            <a:endParaRPr lang="en-US" sz="2000" dirty="0"/>
          </a:p>
          <a:p>
            <a:pPr>
              <a:spcBef>
                <a:spcPts val="2000"/>
              </a:spcBef>
            </a:pPr>
            <a:endParaRPr lang="en-US" sz="2000" b="1" dirty="0"/>
          </a:p>
        </p:txBody>
      </p:sp>
    </p:spTree>
    <p:extLst>
      <p:ext uri="{BB962C8B-B14F-4D97-AF65-F5344CB8AC3E}">
        <p14:creationId xmlns:p14="http://schemas.microsoft.com/office/powerpoint/2010/main" val="1935067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50"/>
            <a:ext cx="9144000" cy="609600"/>
          </a:xfrm>
        </p:spPr>
        <p:txBody>
          <a:bodyPr/>
          <a:lstStyle/>
          <a:p>
            <a:r>
              <a:rPr lang="en-US" dirty="0"/>
              <a:t>MEPS Expenditure Imputation</a:t>
            </a:r>
          </a:p>
        </p:txBody>
      </p:sp>
      <p:sp>
        <p:nvSpPr>
          <p:cNvPr id="3" name="TextBox 2"/>
          <p:cNvSpPr txBox="1"/>
          <p:nvPr/>
        </p:nvSpPr>
        <p:spPr>
          <a:xfrm>
            <a:off x="4876800" y="2514600"/>
            <a:ext cx="2819400" cy="3554819"/>
          </a:xfrm>
          <a:prstGeom prst="rect">
            <a:avLst/>
          </a:prstGeom>
          <a:noFill/>
        </p:spPr>
        <p:txBody>
          <a:bodyPr wrap="square" rtlCol="0">
            <a:spAutoFit/>
          </a:bodyPr>
          <a:lstStyle/>
          <a:p>
            <a:pPr marL="279400" indent="-228600">
              <a:spcBef>
                <a:spcPts val="900"/>
              </a:spcBef>
              <a:buFont typeface="Arial" charset="0"/>
              <a:buChar char="•"/>
            </a:pPr>
            <a:r>
              <a:rPr lang="en-US" sz="2000" dirty="0"/>
              <a:t>Other Federal</a:t>
            </a:r>
          </a:p>
          <a:p>
            <a:pPr marL="279400" indent="-228600">
              <a:spcBef>
                <a:spcPts val="900"/>
              </a:spcBef>
              <a:buFont typeface="Arial" charset="0"/>
              <a:buChar char="•"/>
            </a:pPr>
            <a:r>
              <a:rPr lang="en-US" sz="2000" dirty="0"/>
              <a:t>State &amp; </a:t>
            </a:r>
            <a:r>
              <a:rPr lang="en-US" sz="2000"/>
              <a:t>Local Goverment</a:t>
            </a:r>
            <a:endParaRPr lang="en-US" sz="2000" dirty="0"/>
          </a:p>
          <a:p>
            <a:pPr marL="279400" indent="-228600">
              <a:spcBef>
                <a:spcPts val="900"/>
              </a:spcBef>
              <a:buFont typeface="Arial" charset="0"/>
              <a:buChar char="•"/>
            </a:pPr>
            <a:r>
              <a:rPr lang="en-US" sz="2000" dirty="0"/>
              <a:t>Workers Compensation</a:t>
            </a:r>
          </a:p>
          <a:p>
            <a:pPr marL="279400" indent="-228600">
              <a:spcBef>
                <a:spcPts val="900"/>
              </a:spcBef>
              <a:buFont typeface="Arial" charset="0"/>
              <a:buChar char="•"/>
            </a:pPr>
            <a:r>
              <a:rPr lang="en-US" sz="2000" dirty="0"/>
              <a:t>Other Private</a:t>
            </a:r>
          </a:p>
          <a:p>
            <a:pPr marL="279400" indent="-228600">
              <a:spcBef>
                <a:spcPts val="900"/>
              </a:spcBef>
              <a:buFont typeface="Arial" charset="0"/>
              <a:buChar char="•"/>
            </a:pPr>
            <a:r>
              <a:rPr lang="en-US" sz="2000" dirty="0"/>
              <a:t>Other Public</a:t>
            </a:r>
          </a:p>
          <a:p>
            <a:pPr marL="279400" indent="-228600">
              <a:spcBef>
                <a:spcPts val="900"/>
              </a:spcBef>
              <a:buFont typeface="Arial" charset="0"/>
              <a:buChar char="•"/>
            </a:pPr>
            <a:r>
              <a:rPr lang="en-US" sz="2000" dirty="0"/>
              <a:t>Other Insurance</a:t>
            </a:r>
          </a:p>
          <a:p>
            <a:pPr marL="279400" indent="-228600">
              <a:spcBef>
                <a:spcPts val="900"/>
              </a:spcBef>
              <a:buFont typeface="Arial" charset="0"/>
              <a:buChar char="•"/>
            </a:pPr>
            <a:r>
              <a:rPr lang="en-US" sz="2000" b="1" dirty="0"/>
              <a:t>Overall Payment</a:t>
            </a:r>
          </a:p>
        </p:txBody>
      </p:sp>
      <p:sp>
        <p:nvSpPr>
          <p:cNvPr id="5" name="TextBox 4"/>
          <p:cNvSpPr txBox="1"/>
          <p:nvPr/>
        </p:nvSpPr>
        <p:spPr>
          <a:xfrm>
            <a:off x="1066800" y="1295400"/>
            <a:ext cx="7315200" cy="769441"/>
          </a:xfrm>
          <a:prstGeom prst="rect">
            <a:avLst/>
          </a:prstGeom>
          <a:noFill/>
        </p:spPr>
        <p:txBody>
          <a:bodyPr wrap="square" rtlCol="0">
            <a:spAutoFit/>
          </a:bodyPr>
          <a:lstStyle/>
          <a:p>
            <a:r>
              <a:rPr lang="en-US" sz="2200" b="1" dirty="0">
                <a:solidFill>
                  <a:srgbClr val="BF311A"/>
                </a:solidFill>
              </a:rPr>
              <a:t>Imputation is required for the following source </a:t>
            </a:r>
            <a:br>
              <a:rPr lang="en-US" sz="2200" b="1" dirty="0">
                <a:solidFill>
                  <a:srgbClr val="BF311A"/>
                </a:solidFill>
              </a:rPr>
            </a:br>
            <a:r>
              <a:rPr lang="en-US" sz="2200" b="1" dirty="0">
                <a:solidFill>
                  <a:srgbClr val="BF311A"/>
                </a:solidFill>
              </a:rPr>
              <a:t>of payment variables – a vector of payments</a:t>
            </a:r>
          </a:p>
        </p:txBody>
      </p:sp>
      <p:sp>
        <p:nvSpPr>
          <p:cNvPr id="6" name="TextBox 5"/>
          <p:cNvSpPr txBox="1"/>
          <p:nvPr/>
        </p:nvSpPr>
        <p:spPr>
          <a:xfrm>
            <a:off x="1524000" y="2514600"/>
            <a:ext cx="2819400" cy="2516073"/>
          </a:xfrm>
          <a:prstGeom prst="rect">
            <a:avLst/>
          </a:prstGeom>
          <a:noFill/>
        </p:spPr>
        <p:txBody>
          <a:bodyPr wrap="square" rtlCol="0">
            <a:spAutoFit/>
          </a:bodyPr>
          <a:lstStyle/>
          <a:p>
            <a:pPr marL="285750" indent="-171450">
              <a:spcBef>
                <a:spcPts val="900"/>
              </a:spcBef>
              <a:buFont typeface="Arial" charset="0"/>
              <a:buChar char="•"/>
            </a:pPr>
            <a:r>
              <a:rPr lang="en-US" sz="2000" dirty="0"/>
              <a:t>Family</a:t>
            </a:r>
          </a:p>
          <a:p>
            <a:pPr marL="285750" indent="-171450">
              <a:spcBef>
                <a:spcPts val="900"/>
              </a:spcBef>
              <a:buFont typeface="Arial" charset="0"/>
              <a:buChar char="•"/>
            </a:pPr>
            <a:r>
              <a:rPr lang="en-US" sz="2000" dirty="0"/>
              <a:t>Medicare</a:t>
            </a:r>
          </a:p>
          <a:p>
            <a:pPr marL="285750" indent="-171450">
              <a:spcBef>
                <a:spcPts val="900"/>
              </a:spcBef>
              <a:buFont typeface="Arial" charset="0"/>
              <a:buChar char="•"/>
            </a:pPr>
            <a:r>
              <a:rPr lang="en-US" sz="2000" dirty="0"/>
              <a:t>Medicaid</a:t>
            </a:r>
          </a:p>
          <a:p>
            <a:pPr marL="285750" indent="-171450">
              <a:spcBef>
                <a:spcPts val="900"/>
              </a:spcBef>
              <a:buFont typeface="Arial" charset="0"/>
              <a:buChar char="•"/>
            </a:pPr>
            <a:r>
              <a:rPr lang="en-US" sz="2000" dirty="0"/>
              <a:t>Private Insurance</a:t>
            </a:r>
          </a:p>
          <a:p>
            <a:pPr marL="285750" indent="-171450">
              <a:spcBef>
                <a:spcPts val="900"/>
              </a:spcBef>
              <a:buFont typeface="Arial" charset="0"/>
              <a:buChar char="•"/>
            </a:pPr>
            <a:r>
              <a:rPr lang="en-US" sz="2000"/>
              <a:t>Veterans</a:t>
            </a:r>
            <a:r>
              <a:rPr lang="en-US" sz="2000" dirty="0"/>
              <a:t>/</a:t>
            </a:r>
            <a:r>
              <a:rPr lang="en-US" sz="2000" dirty="0" err="1"/>
              <a:t>Champva</a:t>
            </a:r>
            <a:endParaRPr lang="en-US" sz="2000" dirty="0"/>
          </a:p>
          <a:p>
            <a:pPr marL="285750" indent="-171450">
              <a:spcBef>
                <a:spcPts val="900"/>
              </a:spcBef>
              <a:buFont typeface="Arial" charset="0"/>
              <a:buChar char="•"/>
            </a:pPr>
            <a:r>
              <a:rPr lang="en-US" sz="2000" dirty="0"/>
              <a:t>Tricare</a:t>
            </a:r>
          </a:p>
        </p:txBody>
      </p:sp>
    </p:spTree>
    <p:extLst>
      <p:ext uri="{BB962C8B-B14F-4D97-AF65-F5344CB8AC3E}">
        <p14:creationId xmlns:p14="http://schemas.microsoft.com/office/powerpoint/2010/main" val="2902534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4483"/>
            <a:ext cx="9144000" cy="609600"/>
          </a:xfrm>
        </p:spPr>
        <p:txBody>
          <a:bodyPr/>
          <a:lstStyle/>
          <a:p>
            <a:r>
              <a:rPr lang="en-US" dirty="0"/>
              <a:t>Fast-Track Imputation Procedures</a:t>
            </a:r>
          </a:p>
        </p:txBody>
      </p:sp>
      <p:sp>
        <p:nvSpPr>
          <p:cNvPr id="3" name="Content Placeholder 2"/>
          <p:cNvSpPr>
            <a:spLocks noGrp="1"/>
          </p:cNvSpPr>
          <p:nvPr>
            <p:ph idx="1"/>
          </p:nvPr>
        </p:nvSpPr>
        <p:spPr>
          <a:xfrm>
            <a:off x="1714500" y="1371600"/>
            <a:ext cx="5715000" cy="4419600"/>
          </a:xfrm>
          <a:solidFill>
            <a:schemeClr val="bg1">
              <a:alpha val="86000"/>
            </a:schemeClr>
          </a:solidFill>
        </p:spPr>
        <p:txBody>
          <a:bodyPr/>
          <a:lstStyle/>
          <a:p>
            <a:pPr>
              <a:spcBef>
                <a:spcPts val="2000"/>
              </a:spcBef>
              <a:buSzPct val="110000"/>
            </a:pPr>
            <a:r>
              <a:rPr lang="en-US" sz="2000" dirty="0"/>
              <a:t>The first phase required an initial using conventional imputation methods, such as the weighted sequential hot deck. </a:t>
            </a:r>
          </a:p>
          <a:p>
            <a:pPr>
              <a:spcBef>
                <a:spcPts val="2000"/>
              </a:spcBef>
              <a:buSzPct val="110000"/>
            </a:pPr>
            <a:r>
              <a:rPr lang="en-US" sz="2000" dirty="0"/>
              <a:t>Models were fit to identify the most salient factors associated with expenditures for physician office visits. </a:t>
            </a:r>
          </a:p>
          <a:p>
            <a:pPr>
              <a:spcBef>
                <a:spcPts val="2000"/>
              </a:spcBef>
              <a:buSzPct val="110000"/>
            </a:pPr>
            <a:r>
              <a:rPr lang="en-US" sz="2000" dirty="0"/>
              <a:t>Newly imputed MEPS expenditure data were compared with the final MEPS analytic files via summary statistics and source of payment distributions. </a:t>
            </a:r>
          </a:p>
          <a:p>
            <a:pPr>
              <a:spcBef>
                <a:spcPts val="2000"/>
              </a:spcBef>
              <a:buSzPct val="110000"/>
            </a:pPr>
            <a:endParaRPr lang="en-US" sz="2000" dirty="0"/>
          </a:p>
        </p:txBody>
      </p:sp>
    </p:spTree>
    <p:extLst>
      <p:ext uri="{BB962C8B-B14F-4D97-AF65-F5344CB8AC3E}">
        <p14:creationId xmlns:p14="http://schemas.microsoft.com/office/powerpoint/2010/main" val="2628442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50"/>
            <a:ext cx="9144000" cy="609600"/>
          </a:xfrm>
        </p:spPr>
        <p:txBody>
          <a:bodyPr/>
          <a:lstStyle/>
          <a:p>
            <a:r>
              <a:rPr lang="en-US" dirty="0"/>
              <a:t>Determination of predictors</a:t>
            </a:r>
          </a:p>
        </p:txBody>
      </p:sp>
      <p:sp>
        <p:nvSpPr>
          <p:cNvPr id="3" name="Content Placeholder 2"/>
          <p:cNvSpPr>
            <a:spLocks noGrp="1"/>
          </p:cNvSpPr>
          <p:nvPr>
            <p:ph idx="1"/>
          </p:nvPr>
        </p:nvSpPr>
        <p:spPr>
          <a:xfrm>
            <a:off x="533400" y="1295400"/>
            <a:ext cx="8229600" cy="5211763"/>
          </a:xfrm>
        </p:spPr>
        <p:txBody>
          <a:bodyPr/>
          <a:lstStyle/>
          <a:p>
            <a:pPr marL="0" indent="0">
              <a:spcBef>
                <a:spcPts val="2000"/>
              </a:spcBef>
              <a:buNone/>
            </a:pPr>
            <a:r>
              <a:rPr lang="en-US" sz="2000" b="1" dirty="0">
                <a:solidFill>
                  <a:srgbClr val="C00000"/>
                </a:solidFill>
              </a:rPr>
              <a:t>Models were fit to identify the most salient factors associated </a:t>
            </a:r>
            <a:br>
              <a:rPr lang="en-US" sz="2000" b="1" dirty="0">
                <a:solidFill>
                  <a:srgbClr val="C00000"/>
                </a:solidFill>
              </a:rPr>
            </a:br>
            <a:r>
              <a:rPr lang="en-US" sz="2000" b="1" dirty="0">
                <a:solidFill>
                  <a:srgbClr val="C00000"/>
                </a:solidFill>
              </a:rPr>
              <a:t>with expenditures for physician office visits. These serve as important imputation class variables/factors in prediction models</a:t>
            </a:r>
            <a:endParaRPr lang="en-US" sz="2000" dirty="0">
              <a:solidFill>
                <a:srgbClr val="C00000"/>
              </a:solidFill>
            </a:endParaRPr>
          </a:p>
          <a:p>
            <a:pPr marL="0" indent="0">
              <a:spcBef>
                <a:spcPts val="2000"/>
              </a:spcBef>
              <a:buNone/>
            </a:pPr>
            <a:r>
              <a:rPr lang="en-US" sz="2000" dirty="0"/>
              <a:t>Initial explanatory variables in model specification based on previous studies and association with the outcome, which include: </a:t>
            </a:r>
          </a:p>
          <a:p>
            <a:pPr marL="0" indent="0">
              <a:spcBef>
                <a:spcPts val="2000"/>
              </a:spcBef>
              <a:buNone/>
            </a:pPr>
            <a:r>
              <a:rPr lang="en-US" sz="2000" dirty="0"/>
              <a:t>whether surgery was performed, medical services-EEG, EKG, LABTEST, MRI, mammography, anesthesia in addition to age, sex, race/ethnicity, region, insurance coverage, Medicare, Medicaid, HMO, Tricare/</a:t>
            </a:r>
            <a:r>
              <a:rPr lang="en-US" sz="2000" dirty="0" err="1"/>
              <a:t>ChampVA</a:t>
            </a:r>
            <a:r>
              <a:rPr lang="en-US" sz="2000" dirty="0"/>
              <a:t>, and perceived health status. </a:t>
            </a:r>
          </a:p>
          <a:p>
            <a:pPr>
              <a:spcBef>
                <a:spcPts val="2000"/>
              </a:spcBef>
            </a:pPr>
            <a:endParaRPr lang="en-US" sz="2000" dirty="0"/>
          </a:p>
        </p:txBody>
      </p:sp>
    </p:spTree>
    <p:extLst>
      <p:ext uri="{BB962C8B-B14F-4D97-AF65-F5344CB8AC3E}">
        <p14:creationId xmlns:p14="http://schemas.microsoft.com/office/powerpoint/2010/main" val="701932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2000"/>
            <a:ext cx="9144000" cy="6400800"/>
          </a:xfrm>
          <a:prstGeom prst="rect">
            <a:avLst/>
          </a:prstGeom>
        </p:spPr>
      </p:pic>
      <p:sp>
        <p:nvSpPr>
          <p:cNvPr id="2" name="Title 1"/>
          <p:cNvSpPr>
            <a:spLocks noGrp="1"/>
          </p:cNvSpPr>
          <p:nvPr>
            <p:ph type="title"/>
          </p:nvPr>
        </p:nvSpPr>
        <p:spPr>
          <a:xfrm>
            <a:off x="0" y="0"/>
            <a:ext cx="9144000" cy="762000"/>
          </a:xfrm>
        </p:spPr>
        <p:txBody>
          <a:bodyPr/>
          <a:lstStyle/>
          <a:p>
            <a:r>
              <a:rPr lang="en-US" dirty="0"/>
              <a:t>Building the prototype</a:t>
            </a:r>
          </a:p>
        </p:txBody>
      </p:sp>
      <p:sp>
        <p:nvSpPr>
          <p:cNvPr id="3" name="Content Placeholder 2"/>
          <p:cNvSpPr>
            <a:spLocks noGrp="1"/>
          </p:cNvSpPr>
          <p:nvPr>
            <p:ph idx="1"/>
          </p:nvPr>
        </p:nvSpPr>
        <p:spPr>
          <a:xfrm>
            <a:off x="533400" y="1417637"/>
            <a:ext cx="8229600" cy="3916363"/>
          </a:xfrm>
          <a:solidFill>
            <a:schemeClr val="bg1">
              <a:alpha val="84000"/>
            </a:schemeClr>
          </a:solidFill>
        </p:spPr>
        <p:txBody>
          <a:bodyPr/>
          <a:lstStyle/>
          <a:p>
            <a:pPr marL="0" indent="0">
              <a:spcBef>
                <a:spcPts val="2000"/>
              </a:spcBef>
              <a:buNone/>
            </a:pPr>
            <a:r>
              <a:rPr lang="en-US" sz="2000" dirty="0"/>
              <a:t>Levels of permissible variation in expenditures and sources of payment were initially determined based on the observed differentials in estimates between actual 2007 and 2008 MEPS data. </a:t>
            </a:r>
          </a:p>
          <a:p>
            <a:pPr marL="0" indent="0">
              <a:spcBef>
                <a:spcPts val="2000"/>
              </a:spcBef>
              <a:buNone/>
            </a:pPr>
            <a:r>
              <a:rPr lang="en-US" sz="2000" dirty="0"/>
              <a:t>The adjusted newly imputed 2009 data was also compared to the prior year 2008 actual data on overall expenditures and sources of payment to inform specifications for levels of permissible variations over time.</a:t>
            </a:r>
          </a:p>
          <a:p>
            <a:pPr marL="0" indent="0">
              <a:spcBef>
                <a:spcPts val="2000"/>
              </a:spcBef>
              <a:buNone/>
            </a:pPr>
            <a:r>
              <a:rPr lang="en-US" sz="2000" dirty="0"/>
              <a:t>The process was repeated for 2010-2013 MEPS data, using AI and ML techniques to incorporate the prior knowledge acquired in improving the imputation procedures.</a:t>
            </a:r>
          </a:p>
          <a:p>
            <a:pPr marL="0" indent="0">
              <a:spcBef>
                <a:spcPts val="2000"/>
              </a:spcBef>
              <a:buNone/>
            </a:pPr>
            <a:endParaRPr lang="en-US" sz="2000" dirty="0"/>
          </a:p>
          <a:p>
            <a:pPr marL="0" indent="0">
              <a:spcBef>
                <a:spcPts val="2000"/>
              </a:spcBef>
              <a:buNone/>
            </a:pPr>
            <a:endParaRPr lang="en-US" sz="2000" dirty="0"/>
          </a:p>
        </p:txBody>
      </p:sp>
    </p:spTree>
    <p:extLst>
      <p:ext uri="{BB962C8B-B14F-4D97-AF65-F5344CB8AC3E}">
        <p14:creationId xmlns:p14="http://schemas.microsoft.com/office/powerpoint/2010/main" val="1729245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03216" y="592817"/>
            <a:ext cx="3931920" cy="6265184"/>
          </a:xfrm>
          <a:prstGeom prst="rect">
            <a:avLst/>
          </a:prstGeom>
        </p:spPr>
      </p:pic>
      <p:sp>
        <p:nvSpPr>
          <p:cNvPr id="2" name="Title 1"/>
          <p:cNvSpPr>
            <a:spLocks noGrp="1"/>
          </p:cNvSpPr>
          <p:nvPr>
            <p:ph type="title"/>
          </p:nvPr>
        </p:nvSpPr>
        <p:spPr>
          <a:xfrm>
            <a:off x="0" y="-16783"/>
            <a:ext cx="9144000" cy="609600"/>
          </a:xfrm>
        </p:spPr>
        <p:txBody>
          <a:bodyPr/>
          <a:lstStyle/>
          <a:p>
            <a:r>
              <a:rPr lang="en-US" dirty="0"/>
              <a:t>Diagnostics</a:t>
            </a:r>
          </a:p>
        </p:txBody>
      </p:sp>
      <p:sp>
        <p:nvSpPr>
          <p:cNvPr id="3" name="Content Placeholder 2"/>
          <p:cNvSpPr>
            <a:spLocks noGrp="1"/>
          </p:cNvSpPr>
          <p:nvPr>
            <p:ph idx="1"/>
          </p:nvPr>
        </p:nvSpPr>
        <p:spPr>
          <a:xfrm>
            <a:off x="457200" y="990600"/>
            <a:ext cx="4267200" cy="4343400"/>
          </a:xfrm>
        </p:spPr>
        <p:txBody>
          <a:bodyPr/>
          <a:lstStyle/>
          <a:p>
            <a:pPr marL="0" indent="0">
              <a:spcBef>
                <a:spcPts val="1600"/>
              </a:spcBef>
              <a:buNone/>
            </a:pPr>
            <a:r>
              <a:rPr lang="en-US" sz="2000" b="1" dirty="0">
                <a:solidFill>
                  <a:srgbClr val="BF311A"/>
                </a:solidFill>
              </a:rPr>
              <a:t>The diagnostic criteria included:</a:t>
            </a:r>
          </a:p>
          <a:p>
            <a:pPr lvl="0">
              <a:spcBef>
                <a:spcPts val="1600"/>
              </a:spcBef>
              <a:buSzPct val="110000"/>
            </a:pPr>
            <a:r>
              <a:rPr lang="en-US" sz="2000" dirty="0"/>
              <a:t>statistical tests to assess the convergence in the expenditure estimates between the fast track and existing MEPS imputed estimates;</a:t>
            </a:r>
          </a:p>
          <a:p>
            <a:pPr lvl="0">
              <a:spcBef>
                <a:spcPts val="1600"/>
              </a:spcBef>
              <a:buSzPct val="110000"/>
            </a:pPr>
            <a:r>
              <a:rPr lang="en-US" sz="2000" dirty="0"/>
              <a:t>statistical tests to assess the convergence in the estimated medical expenditure distributions and their concentration between the fast track and existing MEPS imputed estimates;</a:t>
            </a:r>
          </a:p>
          <a:p>
            <a:pPr>
              <a:spcBef>
                <a:spcPts val="1600"/>
              </a:spcBef>
              <a:buSzPct val="110000"/>
            </a:pPr>
            <a:r>
              <a:rPr lang="en-US" sz="2000" dirty="0"/>
              <a:t>assessments of the alignment of statistically significant measures in analytic models predicting medical expenditures </a:t>
            </a:r>
          </a:p>
        </p:txBody>
      </p:sp>
    </p:spTree>
    <p:extLst>
      <p:ext uri="{BB962C8B-B14F-4D97-AF65-F5344CB8AC3E}">
        <p14:creationId xmlns:p14="http://schemas.microsoft.com/office/powerpoint/2010/main" val="1124312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1093499567"/>
              </p:ext>
            </p:extLst>
          </p:nvPr>
        </p:nvGraphicFramePr>
        <p:xfrm>
          <a:off x="152400" y="4923079"/>
          <a:ext cx="8683488" cy="163012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a:graphicFrameLocks/>
          </p:cNvGraphicFramePr>
          <p:nvPr>
            <p:extLst>
              <p:ext uri="{D42A27DB-BD31-4B8C-83A1-F6EECF244321}">
                <p14:modId xmlns:p14="http://schemas.microsoft.com/office/powerpoint/2010/main" val="823052042"/>
              </p:ext>
            </p:extLst>
          </p:nvPr>
        </p:nvGraphicFramePr>
        <p:xfrm>
          <a:off x="459953" y="533400"/>
          <a:ext cx="8319541" cy="4494973"/>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916513" y="1821657"/>
            <a:ext cx="1987826"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sp>
        <p:nvSpPr>
          <p:cNvPr id="2" name="TextBox 1"/>
          <p:cNvSpPr txBox="1"/>
          <p:nvPr/>
        </p:nvSpPr>
        <p:spPr>
          <a:xfrm>
            <a:off x="6781800" y="1821657"/>
            <a:ext cx="2239566" cy="300082"/>
          </a:xfrm>
          <a:prstGeom prst="rect">
            <a:avLst/>
          </a:prstGeom>
          <a:noFill/>
        </p:spPr>
        <p:txBody>
          <a:bodyPr wrap="square" rtlCol="0">
            <a:spAutoFit/>
          </a:bodyPr>
          <a:lstStyle/>
          <a:p>
            <a:pPr defTabSz="685800" eaLnBrk="1" fontAlgn="auto" hangingPunct="1">
              <a:spcBef>
                <a:spcPts val="0"/>
              </a:spcBef>
              <a:spcAft>
                <a:spcPts val="0"/>
              </a:spcAft>
            </a:pPr>
            <a:r>
              <a:rPr lang="en-US" sz="1350" dirty="0">
                <a:solidFill>
                  <a:srgbClr val="003F82"/>
                </a:solidFill>
                <a:latin typeface="Calibri" panose="020F0502020204030204"/>
                <a:ea typeface="+mn-ea"/>
              </a:rPr>
              <a:t>2012 weighted means</a:t>
            </a:r>
          </a:p>
        </p:txBody>
      </p:sp>
      <p:sp>
        <p:nvSpPr>
          <p:cNvPr id="5" name="Rectangle 4"/>
          <p:cNvSpPr/>
          <p:nvPr/>
        </p:nvSpPr>
        <p:spPr>
          <a:xfrm>
            <a:off x="1800225" y="5722144"/>
            <a:ext cx="5647135" cy="278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7" name="Title 1"/>
          <p:cNvSpPr txBox="1">
            <a:spLocks/>
          </p:cNvSpPr>
          <p:nvPr/>
        </p:nvSpPr>
        <p:spPr>
          <a:xfrm>
            <a:off x="0" y="0"/>
            <a:ext cx="9197741" cy="914400"/>
          </a:xfrm>
          <a:prstGeom prst="rect">
            <a:avLst/>
          </a:prstGeom>
          <a:solidFill>
            <a:schemeClr val="accent5">
              <a:lumMod val="50000"/>
            </a:schemeClr>
          </a:solidFill>
        </p:spPr>
        <p:txBody>
          <a:bodyPr vert="horz" lIns="91440" tIns="45720" rIns="91440" bIns="45720" rtlCol="0" anchor="ctr"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123825" algn="l">
              <a:defRPr sz="1400" b="0" i="0" u="none" strike="noStrike" kern="1200" spc="0" baseline="0">
                <a:solidFill>
                  <a:prstClr val="black">
                    <a:lumMod val="65000"/>
                    <a:lumOff val="35000"/>
                  </a:prstClr>
                </a:solidFill>
                <a:latin typeface="+mn-lt"/>
                <a:ea typeface="+mn-ea"/>
                <a:cs typeface="+mn-cs"/>
              </a:defRPr>
            </a:pPr>
            <a:r>
              <a:rPr lang="en-US" sz="2000" dirty="0">
                <a:solidFill>
                  <a:schemeClr val="bg1"/>
                </a:solidFill>
                <a:latin typeface="Arial Narrow" charset="0"/>
                <a:ea typeface="Arial Narrow" charset="0"/>
                <a:cs typeface="Arial Narrow" charset="0"/>
              </a:rPr>
              <a:t>Means and Standard Errors of the Medical Expenditures for Physician Office Visits by Existing Data and Weighted Sequential Hot-Deck Imputed Data, 2011-2012 MEPS</a:t>
            </a:r>
          </a:p>
        </p:txBody>
      </p:sp>
    </p:spTree>
    <p:extLst>
      <p:ext uri="{BB962C8B-B14F-4D97-AF65-F5344CB8AC3E}">
        <p14:creationId xmlns:p14="http://schemas.microsoft.com/office/powerpoint/2010/main" val="1313233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2030668609"/>
              </p:ext>
            </p:extLst>
          </p:nvPr>
        </p:nvGraphicFramePr>
        <p:xfrm>
          <a:off x="220851" y="4873471"/>
          <a:ext cx="8683488" cy="152732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a:graphicFrameLocks/>
          </p:cNvGraphicFramePr>
          <p:nvPr>
            <p:extLst>
              <p:ext uri="{D42A27DB-BD31-4B8C-83A1-F6EECF244321}">
                <p14:modId xmlns:p14="http://schemas.microsoft.com/office/powerpoint/2010/main" val="2290147745"/>
              </p:ext>
            </p:extLst>
          </p:nvPr>
        </p:nvGraphicFramePr>
        <p:xfrm>
          <a:off x="121507" y="533401"/>
          <a:ext cx="8319541" cy="434007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916513" y="1821657"/>
            <a:ext cx="1987826"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sp>
        <p:nvSpPr>
          <p:cNvPr id="2" name="TextBox 1"/>
          <p:cNvSpPr txBox="1"/>
          <p:nvPr/>
        </p:nvSpPr>
        <p:spPr>
          <a:xfrm>
            <a:off x="6997304" y="1821657"/>
            <a:ext cx="2239566" cy="300082"/>
          </a:xfrm>
          <a:prstGeom prst="rect">
            <a:avLst/>
          </a:prstGeom>
          <a:noFill/>
        </p:spPr>
        <p:txBody>
          <a:bodyPr wrap="square" rtlCol="0">
            <a:spAutoFit/>
          </a:bodyPr>
          <a:lstStyle/>
          <a:p>
            <a:pPr defTabSz="685800" eaLnBrk="1" fontAlgn="auto" hangingPunct="1">
              <a:spcBef>
                <a:spcPts val="0"/>
              </a:spcBef>
              <a:spcAft>
                <a:spcPts val="0"/>
              </a:spcAft>
            </a:pPr>
            <a:r>
              <a:rPr lang="en-US" sz="1350" dirty="0">
                <a:solidFill>
                  <a:srgbClr val="003F82"/>
                </a:solidFill>
                <a:latin typeface="Calibri" panose="020F0502020204030204"/>
                <a:ea typeface="+mn-ea"/>
              </a:rPr>
              <a:t>2012 weighted means</a:t>
            </a:r>
          </a:p>
        </p:txBody>
      </p:sp>
      <p:sp>
        <p:nvSpPr>
          <p:cNvPr id="5" name="Rectangle 4"/>
          <p:cNvSpPr/>
          <p:nvPr/>
        </p:nvSpPr>
        <p:spPr>
          <a:xfrm>
            <a:off x="1739028" y="5722144"/>
            <a:ext cx="5647135" cy="278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3" name="TextBox 12"/>
          <p:cNvSpPr txBox="1"/>
          <p:nvPr/>
        </p:nvSpPr>
        <p:spPr>
          <a:xfrm>
            <a:off x="3117272" y="5751659"/>
            <a:ext cx="1581788" cy="20431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Weighted Mean Standard Error</a:t>
            </a:r>
          </a:p>
        </p:txBody>
      </p:sp>
      <p:sp>
        <p:nvSpPr>
          <p:cNvPr id="14" name="TextBox 13"/>
          <p:cNvSpPr txBox="1"/>
          <p:nvPr/>
        </p:nvSpPr>
        <p:spPr>
          <a:xfrm>
            <a:off x="2031423" y="5760714"/>
            <a:ext cx="942975"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Weighted Mean</a:t>
            </a:r>
          </a:p>
        </p:txBody>
      </p:sp>
      <p:sp>
        <p:nvSpPr>
          <p:cNvPr id="15" name="Rectangle 14"/>
          <p:cNvSpPr/>
          <p:nvPr/>
        </p:nvSpPr>
        <p:spPr>
          <a:xfrm>
            <a:off x="3117273" y="5825008"/>
            <a:ext cx="45244" cy="50006"/>
          </a:xfrm>
          <a:prstGeom prst="rect">
            <a:avLst/>
          </a:prstGeom>
          <a:solidFill>
            <a:srgbClr val="C4E6E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sp>
        <p:nvSpPr>
          <p:cNvPr id="17" name="Rectangle 16"/>
          <p:cNvSpPr/>
          <p:nvPr/>
        </p:nvSpPr>
        <p:spPr>
          <a:xfrm>
            <a:off x="4636656" y="5825008"/>
            <a:ext cx="45244" cy="50006"/>
          </a:xfrm>
          <a:prstGeom prst="rect">
            <a:avLst/>
          </a:prstGeom>
          <a:solidFill>
            <a:srgbClr val="FBDAC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sp>
        <p:nvSpPr>
          <p:cNvPr id="18" name="TextBox 17"/>
          <p:cNvSpPr txBox="1"/>
          <p:nvPr/>
        </p:nvSpPr>
        <p:spPr>
          <a:xfrm>
            <a:off x="4636656" y="5751659"/>
            <a:ext cx="1581788"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table 1 Weighted Mean</a:t>
            </a:r>
          </a:p>
        </p:txBody>
      </p:sp>
      <p:sp>
        <p:nvSpPr>
          <p:cNvPr id="19" name="Rectangle 18"/>
          <p:cNvSpPr/>
          <p:nvPr/>
        </p:nvSpPr>
        <p:spPr>
          <a:xfrm>
            <a:off x="5876386" y="5822766"/>
            <a:ext cx="60220" cy="50006"/>
          </a:xfrm>
          <a:prstGeom prst="rect">
            <a:avLst/>
          </a:prstGeom>
          <a:solidFill>
            <a:srgbClr val="F5B18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sp>
        <p:nvSpPr>
          <p:cNvPr id="20" name="TextBox 19"/>
          <p:cNvSpPr txBox="1"/>
          <p:nvPr/>
        </p:nvSpPr>
        <p:spPr>
          <a:xfrm>
            <a:off x="5906496" y="5749417"/>
            <a:ext cx="1581788"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table </a:t>
            </a:r>
            <a:r>
              <a:rPr lang="en-US" sz="675">
                <a:solidFill>
                  <a:prstClr val="black">
                    <a:lumMod val="65000"/>
                    <a:lumOff val="35000"/>
                  </a:prstClr>
                </a:solidFill>
                <a:latin typeface="Calibri" panose="020F0502020204030204"/>
              </a:rPr>
              <a:t>2 Weighted Mean</a:t>
            </a:r>
            <a:endParaRPr lang="en-US" sz="675" dirty="0">
              <a:solidFill>
                <a:prstClr val="black">
                  <a:lumMod val="65000"/>
                  <a:lumOff val="35000"/>
                </a:prstClr>
              </a:solidFill>
              <a:latin typeface="Calibri" panose="020F0502020204030204"/>
            </a:endParaRPr>
          </a:p>
        </p:txBody>
      </p:sp>
      <p:sp>
        <p:nvSpPr>
          <p:cNvPr id="21" name="Rectangle 20"/>
          <p:cNvSpPr/>
          <p:nvPr/>
        </p:nvSpPr>
        <p:spPr>
          <a:xfrm>
            <a:off x="7113932" y="5809241"/>
            <a:ext cx="60220" cy="50006"/>
          </a:xfrm>
          <a:prstGeom prst="rect">
            <a:avLst/>
          </a:prstGeom>
          <a:solidFill>
            <a:srgbClr val="F5B18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sp>
        <p:nvSpPr>
          <p:cNvPr id="22" name="TextBox 21"/>
          <p:cNvSpPr txBox="1"/>
          <p:nvPr/>
        </p:nvSpPr>
        <p:spPr>
          <a:xfrm>
            <a:off x="7144042" y="5735892"/>
            <a:ext cx="1581788"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table 3 Weighted Mean</a:t>
            </a:r>
          </a:p>
        </p:txBody>
      </p:sp>
      <p:sp>
        <p:nvSpPr>
          <p:cNvPr id="23" name="Rectangle 22"/>
          <p:cNvSpPr/>
          <p:nvPr/>
        </p:nvSpPr>
        <p:spPr>
          <a:xfrm>
            <a:off x="2023425" y="5824936"/>
            <a:ext cx="45244" cy="50006"/>
          </a:xfrm>
          <a:prstGeom prst="rect">
            <a:avLst/>
          </a:prstGeom>
          <a:solidFill>
            <a:srgbClr val="009797"/>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sp>
        <p:nvSpPr>
          <p:cNvPr id="3" name="Rectangle 2"/>
          <p:cNvSpPr/>
          <p:nvPr/>
        </p:nvSpPr>
        <p:spPr>
          <a:xfrm>
            <a:off x="3117273" y="5722144"/>
            <a:ext cx="5482660" cy="2338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4" name="Title 1"/>
          <p:cNvSpPr txBox="1">
            <a:spLocks/>
          </p:cNvSpPr>
          <p:nvPr/>
        </p:nvSpPr>
        <p:spPr>
          <a:xfrm>
            <a:off x="1193" y="-10633"/>
            <a:ext cx="9121541" cy="958755"/>
          </a:xfrm>
          <a:prstGeom prst="rect">
            <a:avLst/>
          </a:prstGeom>
          <a:solidFill>
            <a:schemeClr val="accent5">
              <a:lumMod val="50000"/>
            </a:schemeClr>
          </a:solidFill>
        </p:spPr>
        <p:txBody>
          <a:bodyPr vert="horz" lIns="91440" tIns="45720" rIns="91440" bIns="45720" rtlCol="0" anchor="ctr"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228600" algn="l" fontAlgn="auto">
              <a:lnSpc>
                <a:spcPct val="120000"/>
              </a:lnSpc>
              <a:spcAft>
                <a:spcPts val="0"/>
              </a:spcAft>
              <a:defRPr sz="1400" b="0" i="0" u="none" strike="noStrike" kern="1200" spc="0" baseline="0">
                <a:solidFill>
                  <a:prstClr val="black">
                    <a:lumMod val="65000"/>
                    <a:lumOff val="35000"/>
                  </a:prstClr>
                </a:solidFill>
                <a:latin typeface="+mn-lt"/>
                <a:ea typeface="+mn-ea"/>
                <a:cs typeface="+mn-cs"/>
              </a:defRPr>
            </a:pPr>
            <a:r>
              <a:rPr lang="en-US" sz="2000" dirty="0">
                <a:solidFill>
                  <a:schemeClr val="bg1">
                    <a:lumMod val="95000"/>
                  </a:schemeClr>
                </a:solidFill>
                <a:latin typeface="Arial Narrow" charset="0"/>
                <a:ea typeface="Arial Narrow" charset="0"/>
                <a:cs typeface="Arial Narrow" charset="0"/>
              </a:rPr>
              <a:t>Means and SEs of Medical Expenditures for Physician Office Visits by Existing Data, 2012 MEPS</a:t>
            </a:r>
          </a:p>
        </p:txBody>
      </p:sp>
    </p:spTree>
    <p:extLst>
      <p:ext uri="{BB962C8B-B14F-4D97-AF65-F5344CB8AC3E}">
        <p14:creationId xmlns:p14="http://schemas.microsoft.com/office/powerpoint/2010/main" val="1901147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776904095"/>
              </p:ext>
            </p:extLst>
          </p:nvPr>
        </p:nvGraphicFramePr>
        <p:xfrm>
          <a:off x="193333" y="4618279"/>
          <a:ext cx="8683488" cy="163012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a:graphicFrameLocks/>
          </p:cNvGraphicFramePr>
          <p:nvPr>
            <p:extLst>
              <p:ext uri="{D42A27DB-BD31-4B8C-83A1-F6EECF244321}">
                <p14:modId xmlns:p14="http://schemas.microsoft.com/office/powerpoint/2010/main" val="1847646245"/>
              </p:ext>
            </p:extLst>
          </p:nvPr>
        </p:nvGraphicFramePr>
        <p:xfrm>
          <a:off x="528404" y="457200"/>
          <a:ext cx="8319541" cy="4342573"/>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916513" y="1821657"/>
            <a:ext cx="1760348" cy="4847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sp>
        <p:nvSpPr>
          <p:cNvPr id="4" name="TextBox 3"/>
          <p:cNvSpPr txBox="1"/>
          <p:nvPr/>
        </p:nvSpPr>
        <p:spPr>
          <a:xfrm>
            <a:off x="6997304" y="1897858"/>
            <a:ext cx="2239566" cy="507831"/>
          </a:xfrm>
          <a:prstGeom prst="rect">
            <a:avLst/>
          </a:prstGeom>
          <a:noFill/>
        </p:spPr>
        <p:txBody>
          <a:bodyPr wrap="square" rtlCol="0">
            <a:spAutoFit/>
          </a:bodyPr>
          <a:lstStyle/>
          <a:p>
            <a:pPr defTabSz="685800" eaLnBrk="1" fontAlgn="auto" hangingPunct="1">
              <a:spcBef>
                <a:spcPts val="0"/>
              </a:spcBef>
              <a:spcAft>
                <a:spcPts val="0"/>
              </a:spcAft>
            </a:pPr>
            <a:r>
              <a:rPr lang="en-US" sz="1350" dirty="0">
                <a:solidFill>
                  <a:srgbClr val="003F82"/>
                </a:solidFill>
                <a:latin typeface="Calibri" panose="020F0502020204030204"/>
                <a:ea typeface="+mn-ea"/>
              </a:rPr>
              <a:t>2012 weighted means</a:t>
            </a:r>
          </a:p>
          <a:p>
            <a:pPr defTabSz="685800" eaLnBrk="1" fontAlgn="auto" hangingPunct="1">
              <a:spcBef>
                <a:spcPts val="0"/>
              </a:spcBef>
              <a:spcAft>
                <a:spcPts val="0"/>
              </a:spcAft>
            </a:pPr>
            <a:r>
              <a:rPr lang="en-US" sz="1350" dirty="0">
                <a:solidFill>
                  <a:srgbClr val="003F82"/>
                </a:solidFill>
                <a:latin typeface="Calibri" panose="020F0502020204030204"/>
                <a:ea typeface="+mn-ea"/>
              </a:rPr>
              <a:t>with SE</a:t>
            </a:r>
          </a:p>
        </p:txBody>
      </p:sp>
      <p:sp>
        <p:nvSpPr>
          <p:cNvPr id="5" name="Rectangle 4"/>
          <p:cNvSpPr/>
          <p:nvPr/>
        </p:nvSpPr>
        <p:spPr>
          <a:xfrm>
            <a:off x="1800225" y="6198394"/>
            <a:ext cx="5647135" cy="278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3" name="TextBox 12"/>
          <p:cNvSpPr txBox="1"/>
          <p:nvPr/>
        </p:nvSpPr>
        <p:spPr>
          <a:xfrm>
            <a:off x="3117272" y="6304109"/>
            <a:ext cx="1581788" cy="20431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Weighted Mean Standard Error</a:t>
            </a:r>
          </a:p>
        </p:txBody>
      </p:sp>
      <p:sp>
        <p:nvSpPr>
          <p:cNvPr id="14" name="TextBox 13"/>
          <p:cNvSpPr txBox="1"/>
          <p:nvPr/>
        </p:nvSpPr>
        <p:spPr>
          <a:xfrm>
            <a:off x="2031423" y="6313164"/>
            <a:ext cx="942975"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Weighted Mean</a:t>
            </a:r>
          </a:p>
        </p:txBody>
      </p:sp>
      <p:sp>
        <p:nvSpPr>
          <p:cNvPr id="15" name="Rectangle 14"/>
          <p:cNvSpPr/>
          <p:nvPr/>
        </p:nvSpPr>
        <p:spPr>
          <a:xfrm>
            <a:off x="3117273" y="5825008"/>
            <a:ext cx="45244" cy="50006"/>
          </a:xfrm>
          <a:prstGeom prst="rect">
            <a:avLst/>
          </a:prstGeom>
          <a:solidFill>
            <a:srgbClr val="C4E6E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cxnSp>
        <p:nvCxnSpPr>
          <p:cNvPr id="16" name="Straight Connector 15"/>
          <p:cNvCxnSpPr/>
          <p:nvPr/>
        </p:nvCxnSpPr>
        <p:spPr>
          <a:xfrm>
            <a:off x="2060635" y="5793582"/>
            <a:ext cx="0" cy="126206"/>
          </a:xfrm>
          <a:prstGeom prst="line">
            <a:avLst/>
          </a:prstGeom>
          <a:ln w="19050">
            <a:solidFill>
              <a:srgbClr val="009797"/>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4636656" y="5825008"/>
            <a:ext cx="45244" cy="50006"/>
          </a:xfrm>
          <a:prstGeom prst="rect">
            <a:avLst/>
          </a:prstGeom>
          <a:solidFill>
            <a:srgbClr val="FBDAC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sp>
        <p:nvSpPr>
          <p:cNvPr id="18" name="TextBox 17"/>
          <p:cNvSpPr txBox="1"/>
          <p:nvPr/>
        </p:nvSpPr>
        <p:spPr>
          <a:xfrm>
            <a:off x="4636656" y="5751659"/>
            <a:ext cx="1581788"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table 1 Weighted Mean</a:t>
            </a:r>
          </a:p>
        </p:txBody>
      </p:sp>
      <p:sp>
        <p:nvSpPr>
          <p:cNvPr id="19" name="Rectangle 18"/>
          <p:cNvSpPr/>
          <p:nvPr/>
        </p:nvSpPr>
        <p:spPr>
          <a:xfrm>
            <a:off x="5876386" y="5822766"/>
            <a:ext cx="60220" cy="50006"/>
          </a:xfrm>
          <a:prstGeom prst="rect">
            <a:avLst/>
          </a:prstGeom>
          <a:solidFill>
            <a:srgbClr val="F5B18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sp>
        <p:nvSpPr>
          <p:cNvPr id="20" name="TextBox 19"/>
          <p:cNvSpPr txBox="1"/>
          <p:nvPr/>
        </p:nvSpPr>
        <p:spPr>
          <a:xfrm>
            <a:off x="5906496" y="5749417"/>
            <a:ext cx="1581788"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table </a:t>
            </a:r>
            <a:r>
              <a:rPr lang="en-US" sz="675">
                <a:solidFill>
                  <a:prstClr val="black">
                    <a:lumMod val="65000"/>
                    <a:lumOff val="35000"/>
                  </a:prstClr>
                </a:solidFill>
                <a:latin typeface="Calibri" panose="020F0502020204030204"/>
              </a:rPr>
              <a:t>2 Weighted Mean</a:t>
            </a:r>
            <a:endParaRPr lang="en-US" sz="675" dirty="0">
              <a:solidFill>
                <a:prstClr val="black">
                  <a:lumMod val="65000"/>
                  <a:lumOff val="35000"/>
                </a:prstClr>
              </a:solidFill>
              <a:latin typeface="Calibri" panose="020F0502020204030204"/>
            </a:endParaRPr>
          </a:p>
        </p:txBody>
      </p:sp>
      <p:sp>
        <p:nvSpPr>
          <p:cNvPr id="21" name="Rectangle 20"/>
          <p:cNvSpPr/>
          <p:nvPr/>
        </p:nvSpPr>
        <p:spPr>
          <a:xfrm>
            <a:off x="7113932" y="5809241"/>
            <a:ext cx="60220" cy="50006"/>
          </a:xfrm>
          <a:prstGeom prst="rect">
            <a:avLst/>
          </a:prstGeom>
          <a:solidFill>
            <a:srgbClr val="F5B18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sp>
        <p:nvSpPr>
          <p:cNvPr id="22" name="TextBox 21"/>
          <p:cNvSpPr txBox="1"/>
          <p:nvPr/>
        </p:nvSpPr>
        <p:spPr>
          <a:xfrm>
            <a:off x="7144042" y="5735892"/>
            <a:ext cx="1581788"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table 3 Weighted Mean</a:t>
            </a:r>
          </a:p>
        </p:txBody>
      </p:sp>
      <p:sp>
        <p:nvSpPr>
          <p:cNvPr id="23" name="Rectangle 22"/>
          <p:cNvSpPr/>
          <p:nvPr/>
        </p:nvSpPr>
        <p:spPr>
          <a:xfrm>
            <a:off x="4505617" y="5722143"/>
            <a:ext cx="4094315" cy="2786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4" name="Title 1"/>
          <p:cNvSpPr txBox="1">
            <a:spLocks/>
          </p:cNvSpPr>
          <p:nvPr/>
        </p:nvSpPr>
        <p:spPr>
          <a:xfrm>
            <a:off x="1193" y="-21266"/>
            <a:ext cx="9142807" cy="958755"/>
          </a:xfrm>
          <a:prstGeom prst="rect">
            <a:avLst/>
          </a:prstGeom>
          <a:solidFill>
            <a:schemeClr val="accent5">
              <a:lumMod val="50000"/>
            </a:schemeClr>
          </a:solidFill>
        </p:spPr>
        <p:txBody>
          <a:bodyPr vert="horz" lIns="91440" tIns="45720" rIns="91440" bIns="45720" rtlCol="0" anchor="ctr"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228600" algn="l" fontAlgn="auto">
              <a:lnSpc>
                <a:spcPct val="120000"/>
              </a:lnSpc>
              <a:spcAft>
                <a:spcPts val="0"/>
              </a:spcAft>
              <a:defRPr sz="1400" b="0" i="0" u="none" strike="noStrike" kern="1200" spc="0" baseline="0">
                <a:solidFill>
                  <a:prstClr val="black">
                    <a:lumMod val="65000"/>
                    <a:lumOff val="35000"/>
                  </a:prstClr>
                </a:solidFill>
                <a:latin typeface="+mn-lt"/>
                <a:ea typeface="+mn-ea"/>
                <a:cs typeface="+mn-cs"/>
              </a:defRPr>
            </a:pPr>
            <a:r>
              <a:rPr lang="en-US" sz="2000" dirty="0">
                <a:solidFill>
                  <a:schemeClr val="bg1">
                    <a:lumMod val="95000"/>
                  </a:schemeClr>
                </a:solidFill>
                <a:latin typeface="Arial Narrow" charset="0"/>
                <a:ea typeface="Arial Narrow" charset="0"/>
                <a:cs typeface="Arial Narrow" charset="0"/>
              </a:rPr>
              <a:t>Means and SEs of Medical Expenditures for Physician Office Visits by Existing Data, 2012 MEPS</a:t>
            </a:r>
          </a:p>
        </p:txBody>
      </p:sp>
    </p:spTree>
    <p:extLst>
      <p:ext uri="{BB962C8B-B14F-4D97-AF65-F5344CB8AC3E}">
        <p14:creationId xmlns:p14="http://schemas.microsoft.com/office/powerpoint/2010/main" val="1152547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ext uri="{D42A27DB-BD31-4B8C-83A1-F6EECF244321}">
                <p14:modId xmlns:p14="http://schemas.microsoft.com/office/powerpoint/2010/main" val="1582208726"/>
              </p:ext>
            </p:extLst>
          </p:nvPr>
        </p:nvGraphicFramePr>
        <p:xfrm>
          <a:off x="528404" y="686627"/>
          <a:ext cx="8319541" cy="4494973"/>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6664774" y="1821657"/>
            <a:ext cx="2183171"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graphicFrame>
        <p:nvGraphicFramePr>
          <p:cNvPr id="12" name="Chart 11"/>
          <p:cNvGraphicFramePr>
            <a:graphicFrameLocks/>
          </p:cNvGraphicFramePr>
          <p:nvPr>
            <p:extLst>
              <p:ext uri="{D42A27DB-BD31-4B8C-83A1-F6EECF244321}">
                <p14:modId xmlns:p14="http://schemas.microsoft.com/office/powerpoint/2010/main" val="1884097435"/>
              </p:ext>
            </p:extLst>
          </p:nvPr>
        </p:nvGraphicFramePr>
        <p:xfrm>
          <a:off x="220851" y="5227879"/>
          <a:ext cx="8683488" cy="163012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6664773" y="1821657"/>
            <a:ext cx="2239566" cy="300082"/>
          </a:xfrm>
          <a:prstGeom prst="rect">
            <a:avLst/>
          </a:prstGeom>
          <a:noFill/>
        </p:spPr>
        <p:txBody>
          <a:bodyPr wrap="square" rtlCol="0">
            <a:spAutoFit/>
          </a:bodyPr>
          <a:lstStyle/>
          <a:p>
            <a:pPr defTabSz="685800" eaLnBrk="1" fontAlgn="auto" hangingPunct="1">
              <a:spcBef>
                <a:spcPts val="0"/>
              </a:spcBef>
              <a:spcAft>
                <a:spcPts val="0"/>
              </a:spcAft>
            </a:pPr>
            <a:r>
              <a:rPr lang="en-US" sz="1350" dirty="0">
                <a:solidFill>
                  <a:srgbClr val="ED7D31">
                    <a:lumMod val="75000"/>
                  </a:srgbClr>
                </a:solidFill>
                <a:latin typeface="Calibri" panose="020F0502020204030204"/>
                <a:ea typeface="+mn-ea"/>
              </a:rPr>
              <a:t>2012 table 1 weighted means</a:t>
            </a:r>
          </a:p>
        </p:txBody>
      </p:sp>
      <p:sp>
        <p:nvSpPr>
          <p:cNvPr id="5" name="Rectangle 4"/>
          <p:cNvSpPr/>
          <p:nvPr/>
        </p:nvSpPr>
        <p:spPr>
          <a:xfrm>
            <a:off x="1800225" y="5722144"/>
            <a:ext cx="5647135" cy="278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7" name="TextBox 6"/>
          <p:cNvSpPr txBox="1"/>
          <p:nvPr/>
        </p:nvSpPr>
        <p:spPr>
          <a:xfrm>
            <a:off x="6314111" y="1821657"/>
            <a:ext cx="506896" cy="300082"/>
          </a:xfrm>
          <a:prstGeom prst="rect">
            <a:avLst/>
          </a:prstGeom>
          <a:noFill/>
        </p:spPr>
        <p:txBody>
          <a:bodyPr wrap="square" rtlCol="0">
            <a:spAutoFit/>
          </a:bodyPr>
          <a:lstStyle/>
          <a:p>
            <a:pPr defTabSz="685800" eaLnBrk="1" fontAlgn="auto" hangingPunct="1">
              <a:spcBef>
                <a:spcPts val="0"/>
              </a:spcBef>
              <a:spcAft>
                <a:spcPts val="0"/>
              </a:spcAft>
            </a:pPr>
            <a:r>
              <a:rPr lang="en-US" sz="1350" dirty="0">
                <a:solidFill>
                  <a:srgbClr val="C55911"/>
                </a:solidFill>
                <a:latin typeface="Calibri" panose="020F0502020204030204"/>
                <a:ea typeface="+mn-ea"/>
              </a:rPr>
              <a:t>with</a:t>
            </a:r>
          </a:p>
        </p:txBody>
      </p:sp>
      <p:sp>
        <p:nvSpPr>
          <p:cNvPr id="14" name="TextBox 13"/>
          <p:cNvSpPr txBox="1"/>
          <p:nvPr/>
        </p:nvSpPr>
        <p:spPr>
          <a:xfrm>
            <a:off x="3117272" y="5751659"/>
            <a:ext cx="1581788" cy="20431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Weighted Mean Standard Error</a:t>
            </a:r>
          </a:p>
        </p:txBody>
      </p:sp>
      <p:sp>
        <p:nvSpPr>
          <p:cNvPr id="15" name="TextBox 14"/>
          <p:cNvSpPr txBox="1"/>
          <p:nvPr/>
        </p:nvSpPr>
        <p:spPr>
          <a:xfrm>
            <a:off x="2031423" y="5760714"/>
            <a:ext cx="942975"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Weighted Mean</a:t>
            </a:r>
          </a:p>
        </p:txBody>
      </p:sp>
      <p:sp>
        <p:nvSpPr>
          <p:cNvPr id="16" name="Rectangle 15"/>
          <p:cNvSpPr/>
          <p:nvPr/>
        </p:nvSpPr>
        <p:spPr>
          <a:xfrm>
            <a:off x="3117273" y="5825008"/>
            <a:ext cx="45244" cy="50006"/>
          </a:xfrm>
          <a:prstGeom prst="rect">
            <a:avLst/>
          </a:prstGeom>
          <a:solidFill>
            <a:srgbClr val="C4E6E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cxnSp>
        <p:nvCxnSpPr>
          <p:cNvPr id="17" name="Straight Connector 16"/>
          <p:cNvCxnSpPr/>
          <p:nvPr/>
        </p:nvCxnSpPr>
        <p:spPr>
          <a:xfrm>
            <a:off x="2060635" y="5793582"/>
            <a:ext cx="0" cy="126206"/>
          </a:xfrm>
          <a:prstGeom prst="line">
            <a:avLst/>
          </a:prstGeom>
          <a:ln w="19050">
            <a:solidFill>
              <a:srgbClr val="009797"/>
            </a:solidFill>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4636656" y="5825008"/>
            <a:ext cx="45244" cy="50006"/>
          </a:xfrm>
          <a:prstGeom prst="rect">
            <a:avLst/>
          </a:prstGeom>
          <a:solidFill>
            <a:srgbClr val="FBDAC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sp>
        <p:nvSpPr>
          <p:cNvPr id="19" name="TextBox 18"/>
          <p:cNvSpPr txBox="1"/>
          <p:nvPr/>
        </p:nvSpPr>
        <p:spPr>
          <a:xfrm>
            <a:off x="4636656" y="5751659"/>
            <a:ext cx="1581788"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table 1 Weighted Mean</a:t>
            </a:r>
          </a:p>
        </p:txBody>
      </p:sp>
      <p:sp>
        <p:nvSpPr>
          <p:cNvPr id="20" name="Rectangle 19"/>
          <p:cNvSpPr/>
          <p:nvPr/>
        </p:nvSpPr>
        <p:spPr>
          <a:xfrm>
            <a:off x="5876386" y="5822766"/>
            <a:ext cx="60220" cy="50006"/>
          </a:xfrm>
          <a:prstGeom prst="rect">
            <a:avLst/>
          </a:prstGeom>
          <a:solidFill>
            <a:srgbClr val="F5B18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sp>
        <p:nvSpPr>
          <p:cNvPr id="21" name="TextBox 20"/>
          <p:cNvSpPr txBox="1"/>
          <p:nvPr/>
        </p:nvSpPr>
        <p:spPr>
          <a:xfrm>
            <a:off x="5906496" y="5749417"/>
            <a:ext cx="1581788"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table </a:t>
            </a:r>
            <a:r>
              <a:rPr lang="en-US" sz="675">
                <a:solidFill>
                  <a:prstClr val="black">
                    <a:lumMod val="65000"/>
                    <a:lumOff val="35000"/>
                  </a:prstClr>
                </a:solidFill>
                <a:latin typeface="Calibri" panose="020F0502020204030204"/>
              </a:rPr>
              <a:t>2 Weighted Mean</a:t>
            </a:r>
            <a:endParaRPr lang="en-US" sz="675" dirty="0">
              <a:solidFill>
                <a:prstClr val="black">
                  <a:lumMod val="65000"/>
                  <a:lumOff val="35000"/>
                </a:prstClr>
              </a:solidFill>
              <a:latin typeface="Calibri" panose="020F0502020204030204"/>
            </a:endParaRPr>
          </a:p>
        </p:txBody>
      </p:sp>
      <p:sp>
        <p:nvSpPr>
          <p:cNvPr id="22" name="Rectangle 21"/>
          <p:cNvSpPr/>
          <p:nvPr/>
        </p:nvSpPr>
        <p:spPr>
          <a:xfrm>
            <a:off x="7113932" y="5809241"/>
            <a:ext cx="60220" cy="50006"/>
          </a:xfrm>
          <a:prstGeom prst="rect">
            <a:avLst/>
          </a:prstGeom>
          <a:solidFill>
            <a:srgbClr val="F5B18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eaLnBrk="1" fontAlgn="auto" hangingPunct="1">
              <a:spcBef>
                <a:spcPts val="0"/>
              </a:spcBef>
              <a:spcAft>
                <a:spcPts val="0"/>
              </a:spcAft>
            </a:pPr>
            <a:endParaRPr lang="en-US" sz="825">
              <a:solidFill>
                <a:prstClr val="white"/>
              </a:solidFill>
              <a:latin typeface="Calibri" panose="020F0502020204030204"/>
            </a:endParaRPr>
          </a:p>
        </p:txBody>
      </p:sp>
      <p:sp>
        <p:nvSpPr>
          <p:cNvPr id="23" name="TextBox 22"/>
          <p:cNvSpPr txBox="1"/>
          <p:nvPr/>
        </p:nvSpPr>
        <p:spPr>
          <a:xfrm>
            <a:off x="7144042" y="5735892"/>
            <a:ext cx="1581788"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0" eaLnBrk="1" fontAlgn="auto" hangingPunct="1">
              <a:spcBef>
                <a:spcPts val="0"/>
              </a:spcBef>
              <a:spcAft>
                <a:spcPts val="0"/>
              </a:spcAft>
            </a:pPr>
            <a:r>
              <a:rPr lang="en-US" sz="675" dirty="0">
                <a:solidFill>
                  <a:prstClr val="black">
                    <a:lumMod val="65000"/>
                    <a:lumOff val="35000"/>
                  </a:prstClr>
                </a:solidFill>
                <a:latin typeface="Calibri" panose="020F0502020204030204"/>
              </a:rPr>
              <a:t>2012 table 3 Weighted Mean</a:t>
            </a:r>
          </a:p>
        </p:txBody>
      </p:sp>
      <p:sp>
        <p:nvSpPr>
          <p:cNvPr id="24" name="Rectangle 23"/>
          <p:cNvSpPr/>
          <p:nvPr/>
        </p:nvSpPr>
        <p:spPr>
          <a:xfrm>
            <a:off x="5747004" y="5722144"/>
            <a:ext cx="2852928" cy="278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5" name="Title 1"/>
          <p:cNvSpPr txBox="1">
            <a:spLocks/>
          </p:cNvSpPr>
          <p:nvPr/>
        </p:nvSpPr>
        <p:spPr>
          <a:xfrm>
            <a:off x="0" y="0"/>
            <a:ext cx="9144000" cy="958755"/>
          </a:xfrm>
          <a:prstGeom prst="rect">
            <a:avLst/>
          </a:prstGeom>
          <a:solidFill>
            <a:schemeClr val="accent5">
              <a:lumMod val="50000"/>
            </a:schemeClr>
          </a:solidFill>
        </p:spPr>
        <p:txBody>
          <a:bodyPr vert="horz" lIns="91440" tIns="45720" rIns="91440" bIns="45720" rtlCol="0" anchor="ctr"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185738" algn="l">
              <a:defRPr sz="1400" b="0" i="0" u="none" strike="noStrike" kern="1200" spc="0" baseline="0">
                <a:solidFill>
                  <a:prstClr val="black">
                    <a:lumMod val="65000"/>
                    <a:lumOff val="35000"/>
                  </a:prstClr>
                </a:solidFill>
                <a:latin typeface="+mn-lt"/>
                <a:ea typeface="+mn-ea"/>
                <a:cs typeface="+mn-cs"/>
              </a:defRPr>
            </a:pPr>
            <a:r>
              <a:rPr lang="en-US" sz="2000" dirty="0">
                <a:solidFill>
                  <a:schemeClr val="bg1"/>
                </a:solidFill>
                <a:latin typeface="Arial Narrow" charset="0"/>
                <a:ea typeface="Arial Narrow" charset="0"/>
                <a:cs typeface="Arial Narrow" charset="0"/>
              </a:rPr>
              <a:t>Means and SEs of the Medical Expenditures for Physician Office Visits </a:t>
            </a:r>
          </a:p>
          <a:p>
            <a:pPr marL="185738" algn="l">
              <a:defRPr sz="1400" b="0" i="0" u="none" strike="noStrike" kern="1200" spc="0" baseline="0">
                <a:solidFill>
                  <a:prstClr val="black">
                    <a:lumMod val="65000"/>
                    <a:lumOff val="35000"/>
                  </a:prstClr>
                </a:solidFill>
                <a:latin typeface="+mn-lt"/>
                <a:ea typeface="+mn-ea"/>
                <a:cs typeface="+mn-cs"/>
              </a:defRPr>
            </a:pPr>
            <a:r>
              <a:rPr lang="en-US" sz="2000" dirty="0">
                <a:solidFill>
                  <a:schemeClr val="bg1"/>
                </a:solidFill>
                <a:latin typeface="Arial Narrow" charset="0"/>
                <a:ea typeface="Arial Narrow" charset="0"/>
                <a:cs typeface="Arial Narrow" charset="0"/>
              </a:rPr>
              <a:t>by Existing Data and Weighted Sequential Hot-Deck Imputed Data-1</a:t>
            </a:r>
            <a:r>
              <a:rPr lang="en-US" sz="2000" baseline="30000" dirty="0">
                <a:solidFill>
                  <a:schemeClr val="bg1"/>
                </a:solidFill>
                <a:latin typeface="Arial Narrow" charset="0"/>
                <a:ea typeface="Arial Narrow" charset="0"/>
                <a:cs typeface="Arial Narrow" charset="0"/>
              </a:rPr>
              <a:t>st</a:t>
            </a:r>
            <a:r>
              <a:rPr lang="en-US" sz="2000" dirty="0">
                <a:solidFill>
                  <a:schemeClr val="bg1"/>
                </a:solidFill>
                <a:latin typeface="Arial Narrow" charset="0"/>
                <a:ea typeface="Arial Narrow" charset="0"/>
                <a:cs typeface="Arial Narrow" charset="0"/>
              </a:rPr>
              <a:t> Pass, 2012 MEPS</a:t>
            </a:r>
          </a:p>
        </p:txBody>
      </p:sp>
    </p:spTree>
    <p:extLst>
      <p:ext uri="{BB962C8B-B14F-4D97-AF65-F5344CB8AC3E}">
        <p14:creationId xmlns:p14="http://schemas.microsoft.com/office/powerpoint/2010/main" val="201569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0" y="-10633"/>
            <a:ext cx="9140825" cy="990600"/>
          </a:xfrm>
          <a:prstGeom prst="rect">
            <a:avLst/>
          </a:prstGeom>
          <a:solidFill>
            <a:schemeClr val="accent5">
              <a:lumMod val="50000"/>
            </a:schemeClr>
          </a:solidFill>
          <a:ln w="9525" algn="ctr">
            <a:noFill/>
            <a:miter lim="800000"/>
            <a:headEnd/>
            <a:tailEnd/>
          </a:ln>
        </p:spPr>
        <p:txBody>
          <a:bodyPr vert="horz" wrap="square" lIns="182880" tIns="91440" rIns="182880" bIns="91440" numCol="1" anchor="ctr" anchorCtr="0" compatLnSpc="1">
            <a:prstTxWarp prst="textNoShape">
              <a:avLst/>
            </a:prstTxWarp>
          </a:bodyPr>
          <a:lstStyle>
            <a:lvl1pPr marL="0" algn="l" rtl="0" eaLnBrk="0" fontAlgn="base" hangingPunct="0">
              <a:spcBef>
                <a:spcPct val="0"/>
              </a:spcBef>
              <a:spcAft>
                <a:spcPct val="0"/>
              </a:spcAft>
              <a:defRPr sz="28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Narrow" pitchFamily="1" charset="0"/>
                <a:cs typeface="Arial" charset="0"/>
              </a:defRPr>
            </a:lvl2pPr>
            <a:lvl3pPr algn="l" rtl="0" eaLnBrk="0" fontAlgn="base" hangingPunct="0">
              <a:spcBef>
                <a:spcPct val="0"/>
              </a:spcBef>
              <a:spcAft>
                <a:spcPct val="0"/>
              </a:spcAft>
              <a:defRPr sz="3200">
                <a:solidFill>
                  <a:schemeClr val="bg1"/>
                </a:solidFill>
                <a:latin typeface="Arial Narrow" pitchFamily="1" charset="0"/>
                <a:cs typeface="Arial" charset="0"/>
              </a:defRPr>
            </a:lvl3pPr>
            <a:lvl4pPr algn="l" rtl="0" eaLnBrk="0" fontAlgn="base" hangingPunct="0">
              <a:spcBef>
                <a:spcPct val="0"/>
              </a:spcBef>
              <a:spcAft>
                <a:spcPct val="0"/>
              </a:spcAft>
              <a:defRPr sz="3200">
                <a:solidFill>
                  <a:schemeClr val="bg1"/>
                </a:solidFill>
                <a:latin typeface="Arial Narrow" pitchFamily="1" charset="0"/>
                <a:cs typeface="Arial" charset="0"/>
              </a:defRPr>
            </a:lvl4pPr>
            <a:lvl5pPr algn="l" rtl="0" eaLnBrk="0" fontAlgn="base" hangingPunct="0">
              <a:spcBef>
                <a:spcPct val="0"/>
              </a:spcBef>
              <a:spcAft>
                <a:spcPct val="0"/>
              </a:spcAft>
              <a:defRPr sz="3200">
                <a:solidFill>
                  <a:schemeClr val="bg1"/>
                </a:solidFill>
                <a:latin typeface="Arial Narrow" pitchFamily="1" charset="0"/>
                <a:cs typeface="Arial" charset="0"/>
              </a:defRPr>
            </a:lvl5pPr>
            <a:lvl6pPr marL="457200" algn="l" rtl="0" fontAlgn="base">
              <a:spcBef>
                <a:spcPct val="0"/>
              </a:spcBef>
              <a:spcAft>
                <a:spcPct val="0"/>
              </a:spcAft>
              <a:defRPr sz="3200">
                <a:solidFill>
                  <a:schemeClr val="bg1"/>
                </a:solidFill>
                <a:latin typeface="Arial Narrow" pitchFamily="1" charset="0"/>
                <a:cs typeface="Arial" charset="0"/>
              </a:defRPr>
            </a:lvl6pPr>
            <a:lvl7pPr marL="914400" algn="l" rtl="0" fontAlgn="base">
              <a:spcBef>
                <a:spcPct val="0"/>
              </a:spcBef>
              <a:spcAft>
                <a:spcPct val="0"/>
              </a:spcAft>
              <a:defRPr sz="3200">
                <a:solidFill>
                  <a:schemeClr val="bg1"/>
                </a:solidFill>
                <a:latin typeface="Arial Narrow" pitchFamily="1" charset="0"/>
                <a:cs typeface="Arial" charset="0"/>
              </a:defRPr>
            </a:lvl7pPr>
            <a:lvl8pPr marL="1371600" algn="l" rtl="0" fontAlgn="base">
              <a:spcBef>
                <a:spcPct val="0"/>
              </a:spcBef>
              <a:spcAft>
                <a:spcPct val="0"/>
              </a:spcAft>
              <a:defRPr sz="3200">
                <a:solidFill>
                  <a:schemeClr val="bg1"/>
                </a:solidFill>
                <a:latin typeface="Arial Narrow" pitchFamily="1" charset="0"/>
                <a:cs typeface="Arial" charset="0"/>
              </a:defRPr>
            </a:lvl8pPr>
            <a:lvl9pPr marL="1828800" algn="l" rtl="0" fontAlgn="base">
              <a:spcBef>
                <a:spcPct val="0"/>
              </a:spcBef>
              <a:spcAft>
                <a:spcPct val="0"/>
              </a:spcAft>
              <a:defRPr sz="3200">
                <a:solidFill>
                  <a:schemeClr val="bg1"/>
                </a:solidFill>
                <a:latin typeface="Arial Narrow" pitchFamily="1"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Arial Narrow" panose="020B0606020202030204" pitchFamily="34" charset="0"/>
                <a:ea typeface="+mj-ea"/>
                <a:cs typeface="+mj-cs"/>
              </a:rPr>
              <a:t>Unweighted Distributions of the Medical Expenditures of Physician Visits by Existing Data, 2012-2013 MEPS </a:t>
            </a:r>
            <a:endParaRPr kumimoji="0" lang="en-US" sz="2400" b="0" i="0" u="none" strike="noStrike" kern="0" cap="none" spc="0" normalizeH="0" baseline="0" noProof="0" dirty="0">
              <a:ln>
                <a:noFill/>
              </a:ln>
              <a:solidFill>
                <a:prstClr val="white"/>
              </a:solidFill>
              <a:effectLst/>
              <a:uLnTx/>
              <a:uFillTx/>
              <a:latin typeface="Arial Narrow" panose="020B0606020202030204" pitchFamily="34" charset="0"/>
              <a:ea typeface="+mj-ea"/>
              <a:cs typeface="+mj-cs"/>
            </a:endParaRPr>
          </a:p>
        </p:txBody>
      </p:sp>
      <p:pic>
        <p:nvPicPr>
          <p:cNvPr id="11" name="Picture 10">
            <a:extLst>
              <a:ext uri="{FF2B5EF4-FFF2-40B4-BE49-F238E27FC236}">
                <a16:creationId xmlns:a16="http://schemas.microsoft.com/office/drawing/2014/main" id="{A39BC27B-FB63-41A1-B170-B38923C0B53C}"/>
              </a:ext>
            </a:extLst>
          </p:cNvPr>
          <p:cNvPicPr>
            <a:picLocks noChangeAspect="1"/>
          </p:cNvPicPr>
          <p:nvPr/>
        </p:nvPicPr>
        <p:blipFill>
          <a:blip r:embed="rId2"/>
          <a:stretch>
            <a:fillRect/>
          </a:stretch>
        </p:blipFill>
        <p:spPr>
          <a:xfrm>
            <a:off x="135572" y="1295400"/>
            <a:ext cx="8869680" cy="4434840"/>
          </a:xfrm>
          <a:prstGeom prst="rect">
            <a:avLst/>
          </a:prstGeom>
        </p:spPr>
      </p:pic>
    </p:spTree>
    <p:extLst>
      <p:ext uri="{BB962C8B-B14F-4D97-AF65-F5344CB8AC3E}">
        <p14:creationId xmlns:p14="http://schemas.microsoft.com/office/powerpoint/2010/main" val="2326678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84968-FEE7-4327-9AB7-EA0617018143}"/>
              </a:ext>
            </a:extLst>
          </p:cNvPr>
          <p:cNvSpPr>
            <a:spLocks noGrp="1"/>
          </p:cNvSpPr>
          <p:nvPr>
            <p:ph type="title"/>
          </p:nvPr>
        </p:nvSpPr>
        <p:spPr>
          <a:xfrm>
            <a:off x="0" y="-21266"/>
            <a:ext cx="9186532" cy="614083"/>
          </a:xfrm>
        </p:spPr>
        <p:txBody>
          <a:bodyPr/>
          <a:lstStyle/>
          <a:p>
            <a:pPr marL="50800"/>
            <a:r>
              <a:rPr lang="en-US" dirty="0"/>
              <a:t>Signal from Prior Year</a:t>
            </a:r>
          </a:p>
        </p:txBody>
      </p:sp>
      <p:graphicFrame>
        <p:nvGraphicFramePr>
          <p:cNvPr id="4" name="Table 3">
            <a:extLst>
              <a:ext uri="{FF2B5EF4-FFF2-40B4-BE49-F238E27FC236}">
                <a16:creationId xmlns:a16="http://schemas.microsoft.com/office/drawing/2014/main" id="{378250B0-1BCB-42AA-8DAF-BD9790030F39}"/>
              </a:ext>
            </a:extLst>
          </p:cNvPr>
          <p:cNvGraphicFramePr>
            <a:graphicFrameLocks noGrp="1"/>
          </p:cNvGraphicFramePr>
          <p:nvPr/>
        </p:nvGraphicFramePr>
        <p:xfrm>
          <a:off x="762000" y="990600"/>
          <a:ext cx="7603269" cy="4191001"/>
        </p:xfrm>
        <a:graphic>
          <a:graphicData uri="http://schemas.openxmlformats.org/drawingml/2006/table">
            <a:tbl>
              <a:tblPr firstRow="1" firstCol="1" bandRow="1">
                <a:tableStyleId>{5C22544A-7EE6-4342-B048-85BDC9FD1C3A}</a:tableStyleId>
              </a:tblPr>
              <a:tblGrid>
                <a:gridCol w="1367589">
                  <a:extLst>
                    <a:ext uri="{9D8B030D-6E8A-4147-A177-3AD203B41FA5}">
                      <a16:colId xmlns:a16="http://schemas.microsoft.com/office/drawing/2014/main" val="42795944"/>
                    </a:ext>
                  </a:extLst>
                </a:gridCol>
                <a:gridCol w="656348">
                  <a:extLst>
                    <a:ext uri="{9D8B030D-6E8A-4147-A177-3AD203B41FA5}">
                      <a16:colId xmlns:a16="http://schemas.microsoft.com/office/drawing/2014/main" val="3248340853"/>
                    </a:ext>
                  </a:extLst>
                </a:gridCol>
                <a:gridCol w="931132">
                  <a:extLst>
                    <a:ext uri="{9D8B030D-6E8A-4147-A177-3AD203B41FA5}">
                      <a16:colId xmlns:a16="http://schemas.microsoft.com/office/drawing/2014/main" val="3416320816"/>
                    </a:ext>
                  </a:extLst>
                </a:gridCol>
                <a:gridCol w="533400">
                  <a:extLst>
                    <a:ext uri="{9D8B030D-6E8A-4147-A177-3AD203B41FA5}">
                      <a16:colId xmlns:a16="http://schemas.microsoft.com/office/drawing/2014/main" val="2784391554"/>
                    </a:ext>
                  </a:extLst>
                </a:gridCol>
                <a:gridCol w="1066800">
                  <a:extLst>
                    <a:ext uri="{9D8B030D-6E8A-4147-A177-3AD203B41FA5}">
                      <a16:colId xmlns:a16="http://schemas.microsoft.com/office/drawing/2014/main" val="794579047"/>
                    </a:ext>
                  </a:extLst>
                </a:gridCol>
                <a:gridCol w="533400">
                  <a:extLst>
                    <a:ext uri="{9D8B030D-6E8A-4147-A177-3AD203B41FA5}">
                      <a16:colId xmlns:a16="http://schemas.microsoft.com/office/drawing/2014/main" val="1608513388"/>
                    </a:ext>
                  </a:extLst>
                </a:gridCol>
                <a:gridCol w="914400">
                  <a:extLst>
                    <a:ext uri="{9D8B030D-6E8A-4147-A177-3AD203B41FA5}">
                      <a16:colId xmlns:a16="http://schemas.microsoft.com/office/drawing/2014/main" val="2105803181"/>
                    </a:ext>
                  </a:extLst>
                </a:gridCol>
                <a:gridCol w="609600">
                  <a:extLst>
                    <a:ext uri="{9D8B030D-6E8A-4147-A177-3AD203B41FA5}">
                      <a16:colId xmlns:a16="http://schemas.microsoft.com/office/drawing/2014/main" val="801540745"/>
                    </a:ext>
                  </a:extLst>
                </a:gridCol>
                <a:gridCol w="990600">
                  <a:extLst>
                    <a:ext uri="{9D8B030D-6E8A-4147-A177-3AD203B41FA5}">
                      <a16:colId xmlns:a16="http://schemas.microsoft.com/office/drawing/2014/main" val="3716501861"/>
                    </a:ext>
                  </a:extLst>
                </a:gridCol>
              </a:tblGrid>
              <a:tr h="1002311">
                <a:tc rowSpan="3">
                  <a:txBody>
                    <a:bodyPr/>
                    <a:lstStyle/>
                    <a:p>
                      <a:pPr marL="109728" marR="0" algn="l">
                        <a:spcBef>
                          <a:spcPts val="0"/>
                        </a:spcBef>
                        <a:spcAft>
                          <a:spcPts val="0"/>
                        </a:spcAft>
                      </a:pPr>
                      <a:r>
                        <a:rPr lang="en-US" sz="1100" dirty="0">
                          <a:effectLst/>
                        </a:rPr>
                        <a:t>Expenditure   </a:t>
                      </a:r>
                    </a:p>
                    <a:p>
                      <a:pPr marL="109728" marR="0" algn="l">
                        <a:spcBef>
                          <a:spcPts val="0"/>
                        </a:spcBef>
                        <a:spcAft>
                          <a:spcPts val="0"/>
                        </a:spcAft>
                      </a:pPr>
                      <a:endParaRPr lang="en-US" sz="1100" dirty="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b"/>
                </a:tc>
                <a:tc gridSpan="2">
                  <a:txBody>
                    <a:bodyPr/>
                    <a:lstStyle/>
                    <a:p>
                      <a:pPr marL="0" marR="0" algn="ctr">
                        <a:spcBef>
                          <a:spcPts val="0"/>
                        </a:spcBef>
                        <a:spcAft>
                          <a:spcPts val="0"/>
                        </a:spcAft>
                      </a:pPr>
                      <a:r>
                        <a:rPr lang="en-US" sz="1000" dirty="0">
                          <a:effectLst/>
                          <a:latin typeface="+mj-lt"/>
                        </a:rPr>
                        <a:t>2012 Complete/Partially Imputed</a:t>
                      </a:r>
                      <a:br>
                        <a:rPr lang="en-US" sz="1000" dirty="0">
                          <a:effectLst/>
                          <a:latin typeface="+mj-lt"/>
                        </a:rPr>
                      </a:br>
                      <a:r>
                        <a:rPr lang="en-US" sz="1000" dirty="0">
                          <a:effectLst/>
                          <a:latin typeface="+mj-lt"/>
                        </a:rPr>
                        <a:t> Data  (n= 73,093)</a:t>
                      </a:r>
                    </a:p>
                    <a:p>
                      <a:pPr marL="0" marR="0" algn="ctr">
                        <a:spcBef>
                          <a:spcPts val="0"/>
                        </a:spcBef>
                        <a:spcAft>
                          <a:spcPts val="0"/>
                        </a:spcAft>
                      </a:pPr>
                      <a:endParaRPr lang="en-US" sz="1000" dirty="0">
                        <a:effectLst/>
                        <a:latin typeface="+mj-lt"/>
                        <a:ea typeface="SimSun" panose="02010600030101010101" pitchFamily="2" charset="-122"/>
                        <a:cs typeface="Times New Roman" panose="02020603050405020304" pitchFamily="18" charset="0"/>
                      </a:endParaRPr>
                    </a:p>
                  </a:txBody>
                  <a:tcPr marL="8230" marR="8230" marT="8230" marB="0" anchor="b" anchorCtr="1"/>
                </a:tc>
                <a:tc hMerge="1">
                  <a:txBody>
                    <a:bodyPr/>
                    <a:lstStyle/>
                    <a:p>
                      <a:endParaRPr lang="en-US"/>
                    </a:p>
                  </a:txBody>
                  <a:tcPr/>
                </a:tc>
                <a:tc gridSpan="2">
                  <a:txBody>
                    <a:bodyPr/>
                    <a:lstStyle/>
                    <a:p>
                      <a:pPr marL="0" marR="0" algn="ctr">
                        <a:spcBef>
                          <a:spcPts val="0"/>
                        </a:spcBef>
                        <a:spcAft>
                          <a:spcPts val="0"/>
                        </a:spcAft>
                      </a:pPr>
                      <a:r>
                        <a:rPr lang="en-US" sz="1000" dirty="0">
                          <a:effectLst/>
                          <a:latin typeface="+mj-lt"/>
                        </a:rPr>
                        <a:t>2012 MEPS Fully Imputed Data (n= 34,566)</a:t>
                      </a:r>
                    </a:p>
                    <a:p>
                      <a:pPr marL="0" marR="0" algn="ctr">
                        <a:spcBef>
                          <a:spcPts val="0"/>
                        </a:spcBef>
                        <a:spcAft>
                          <a:spcPts val="0"/>
                        </a:spcAft>
                      </a:pPr>
                      <a:endParaRPr lang="en-US" sz="1000" dirty="0">
                        <a:effectLst/>
                        <a:latin typeface="+mj-lt"/>
                        <a:ea typeface="SimSun" panose="02010600030101010101" pitchFamily="2" charset="-122"/>
                        <a:cs typeface="Times New Roman" panose="02020603050405020304" pitchFamily="18" charset="0"/>
                      </a:endParaRPr>
                    </a:p>
                  </a:txBody>
                  <a:tcPr marL="8230" marR="8230" marT="8230" marB="0" anchor="b" anchorCtr="1"/>
                </a:tc>
                <a:tc hMerge="1">
                  <a:txBody>
                    <a:bodyPr/>
                    <a:lstStyle/>
                    <a:p>
                      <a:endParaRPr lang="en-US"/>
                    </a:p>
                  </a:txBody>
                  <a:tcPr/>
                </a:tc>
                <a:tc gridSpan="2">
                  <a:txBody>
                    <a:bodyPr/>
                    <a:lstStyle/>
                    <a:p>
                      <a:pPr marL="0" marR="0" algn="ctr">
                        <a:spcBef>
                          <a:spcPts val="0"/>
                        </a:spcBef>
                        <a:spcAft>
                          <a:spcPts val="0"/>
                        </a:spcAft>
                      </a:pPr>
                      <a:r>
                        <a:rPr lang="en-US" sz="1000" dirty="0">
                          <a:effectLst/>
                          <a:latin typeface="+mj-lt"/>
                        </a:rPr>
                        <a:t>2011 Complete/Partially Imputed Data  (n= 67,167)</a:t>
                      </a:r>
                    </a:p>
                    <a:p>
                      <a:pPr marL="0" marR="0" algn="ctr">
                        <a:spcBef>
                          <a:spcPts val="0"/>
                        </a:spcBef>
                        <a:spcAft>
                          <a:spcPts val="0"/>
                        </a:spcAft>
                      </a:pPr>
                      <a:endParaRPr lang="en-US" sz="1000" dirty="0">
                        <a:effectLst/>
                        <a:latin typeface="+mj-lt"/>
                        <a:ea typeface="SimSun" panose="02010600030101010101" pitchFamily="2" charset="-122"/>
                        <a:cs typeface="Times New Roman" panose="02020603050405020304" pitchFamily="18" charset="0"/>
                      </a:endParaRPr>
                    </a:p>
                  </a:txBody>
                  <a:tcPr marL="8230" marR="8230" marT="8230" marB="0" anchor="b" anchorCtr="1"/>
                </a:tc>
                <a:tc hMerge="1">
                  <a:txBody>
                    <a:bodyPr/>
                    <a:lstStyle/>
                    <a:p>
                      <a:endParaRPr lang="en-US"/>
                    </a:p>
                  </a:txBody>
                  <a:tcPr/>
                </a:tc>
                <a:tc gridSpan="2">
                  <a:txBody>
                    <a:bodyPr/>
                    <a:lstStyle/>
                    <a:p>
                      <a:pPr marL="0" marR="0" algn="ctr">
                        <a:spcBef>
                          <a:spcPts val="0"/>
                        </a:spcBef>
                        <a:spcAft>
                          <a:spcPts val="0"/>
                        </a:spcAft>
                      </a:pPr>
                      <a:r>
                        <a:rPr lang="en-US" sz="1000" dirty="0">
                          <a:effectLst/>
                          <a:latin typeface="+mj-lt"/>
                        </a:rPr>
                        <a:t>2011 MEPS Fully Imputed Data  (n=33,985 )</a:t>
                      </a:r>
                    </a:p>
                    <a:p>
                      <a:pPr marL="0" marR="0" algn="ctr">
                        <a:spcBef>
                          <a:spcPts val="0"/>
                        </a:spcBef>
                        <a:spcAft>
                          <a:spcPts val="0"/>
                        </a:spcAft>
                      </a:pPr>
                      <a:endParaRPr lang="en-US" sz="1000" dirty="0">
                        <a:effectLst/>
                        <a:latin typeface="+mj-lt"/>
                        <a:ea typeface="SimSun" panose="02010600030101010101" pitchFamily="2" charset="-122"/>
                        <a:cs typeface="Times New Roman" panose="02020603050405020304" pitchFamily="18" charset="0"/>
                      </a:endParaRPr>
                    </a:p>
                  </a:txBody>
                  <a:tcPr marL="8230" marR="8230" marT="8230" marB="0" anchor="b" anchorCtr="1"/>
                </a:tc>
                <a:tc hMerge="1">
                  <a:txBody>
                    <a:bodyPr/>
                    <a:lstStyle/>
                    <a:p>
                      <a:endParaRPr lang="en-US"/>
                    </a:p>
                  </a:txBody>
                  <a:tcPr/>
                </a:tc>
                <a:extLst>
                  <a:ext uri="{0D108BD9-81ED-4DB2-BD59-A6C34878D82A}">
                    <a16:rowId xmlns:a16="http://schemas.microsoft.com/office/drawing/2014/main" val="613632536"/>
                  </a:ext>
                </a:extLst>
              </a:tr>
              <a:tr h="1016477">
                <a:tc vMerge="1">
                  <a:txBody>
                    <a:bodyPr/>
                    <a:lstStyle/>
                    <a:p>
                      <a:endParaRPr lang="en-US"/>
                    </a:p>
                  </a:txBody>
                  <a:tcPr/>
                </a:tc>
                <a:tc gridSpan="2">
                  <a:txBody>
                    <a:bodyPr/>
                    <a:lstStyle/>
                    <a:p>
                      <a:pPr marL="0" marR="0" algn="ctr">
                        <a:spcBef>
                          <a:spcPts val="0"/>
                        </a:spcBef>
                        <a:spcAft>
                          <a:spcPts val="0"/>
                        </a:spcAft>
                      </a:pPr>
                      <a:r>
                        <a:rPr lang="en-US" sz="1100" dirty="0">
                          <a:effectLst/>
                        </a:rPr>
                        <a:t>Weighted</a:t>
                      </a:r>
                      <a:endParaRPr lang="en-US" sz="1100" dirty="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hMerge="1">
                  <a:txBody>
                    <a:bodyPr/>
                    <a:lstStyle/>
                    <a:p>
                      <a:endParaRPr lang="en-US"/>
                    </a:p>
                  </a:txBody>
                  <a:tcPr/>
                </a:tc>
                <a:tc gridSpan="2">
                  <a:txBody>
                    <a:bodyPr/>
                    <a:lstStyle/>
                    <a:p>
                      <a:pPr marL="0" marR="0" algn="ctr">
                        <a:spcBef>
                          <a:spcPts val="0"/>
                        </a:spcBef>
                        <a:spcAft>
                          <a:spcPts val="0"/>
                        </a:spcAft>
                      </a:pPr>
                      <a:r>
                        <a:rPr lang="en-US" sz="1100" dirty="0">
                          <a:effectLst/>
                        </a:rPr>
                        <a:t>Weighted</a:t>
                      </a:r>
                      <a:endParaRPr lang="en-US" sz="1100" dirty="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hMerge="1">
                  <a:txBody>
                    <a:bodyPr/>
                    <a:lstStyle/>
                    <a:p>
                      <a:endParaRPr lang="en-US"/>
                    </a:p>
                  </a:txBody>
                  <a:tcPr/>
                </a:tc>
                <a:tc gridSpan="2">
                  <a:txBody>
                    <a:bodyPr/>
                    <a:lstStyle/>
                    <a:p>
                      <a:pPr marL="0" marR="0" algn="ctr">
                        <a:spcBef>
                          <a:spcPts val="0"/>
                        </a:spcBef>
                        <a:spcAft>
                          <a:spcPts val="0"/>
                        </a:spcAft>
                      </a:pPr>
                      <a:r>
                        <a:rPr lang="en-US" sz="1100">
                          <a:effectLst/>
                        </a:rPr>
                        <a:t>Weighted</a:t>
                      </a:r>
                      <a:endParaRPr lang="en-US" sz="110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hMerge="1">
                  <a:txBody>
                    <a:bodyPr/>
                    <a:lstStyle/>
                    <a:p>
                      <a:endParaRPr lang="en-US"/>
                    </a:p>
                  </a:txBody>
                  <a:tcPr/>
                </a:tc>
                <a:tc gridSpan="2">
                  <a:txBody>
                    <a:bodyPr/>
                    <a:lstStyle/>
                    <a:p>
                      <a:pPr marL="0" marR="0" algn="ctr">
                        <a:spcBef>
                          <a:spcPts val="0"/>
                        </a:spcBef>
                        <a:spcAft>
                          <a:spcPts val="0"/>
                        </a:spcAft>
                      </a:pPr>
                      <a:r>
                        <a:rPr lang="en-US" sz="1100" dirty="0">
                          <a:effectLst/>
                        </a:rPr>
                        <a:t>Weighted</a:t>
                      </a:r>
                      <a:endParaRPr lang="en-US" sz="1100" dirty="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hMerge="1">
                  <a:txBody>
                    <a:bodyPr/>
                    <a:lstStyle/>
                    <a:p>
                      <a:endParaRPr lang="en-US"/>
                    </a:p>
                  </a:txBody>
                  <a:tcPr/>
                </a:tc>
                <a:extLst>
                  <a:ext uri="{0D108BD9-81ED-4DB2-BD59-A6C34878D82A}">
                    <a16:rowId xmlns:a16="http://schemas.microsoft.com/office/drawing/2014/main" val="3173866114"/>
                  </a:ext>
                </a:extLst>
              </a:tr>
              <a:tr h="1016477">
                <a:tc vMerge="1">
                  <a:txBody>
                    <a:bodyPr/>
                    <a:lstStyle/>
                    <a:p>
                      <a:endParaRPr lang="en-US"/>
                    </a:p>
                  </a:txBody>
                  <a:tcPr/>
                </a:tc>
                <a:tc>
                  <a:txBody>
                    <a:bodyPr/>
                    <a:lstStyle/>
                    <a:p>
                      <a:pPr marL="0" marR="0" algn="ctr">
                        <a:spcBef>
                          <a:spcPts val="0"/>
                        </a:spcBef>
                        <a:spcAft>
                          <a:spcPts val="0"/>
                        </a:spcAft>
                      </a:pPr>
                      <a:r>
                        <a:rPr lang="en-US" sz="1100">
                          <a:effectLst/>
                        </a:rPr>
                        <a:t>Mean</a:t>
                      </a:r>
                      <a:endParaRPr lang="en-US" sz="110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dirty="0">
                          <a:effectLst/>
                        </a:rPr>
                        <a:t>SE Mean</a:t>
                      </a:r>
                      <a:endParaRPr lang="en-US" sz="1100" dirty="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a:effectLst/>
                        </a:rPr>
                        <a:t>Mean</a:t>
                      </a:r>
                      <a:endParaRPr lang="en-US" sz="110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dirty="0">
                          <a:effectLst/>
                        </a:rPr>
                        <a:t>SE Mean</a:t>
                      </a:r>
                      <a:endParaRPr lang="en-US" sz="1100" dirty="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dirty="0">
                          <a:effectLst/>
                        </a:rPr>
                        <a:t>Mean</a:t>
                      </a:r>
                      <a:endParaRPr lang="en-US" sz="1100" dirty="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dirty="0">
                          <a:effectLst/>
                        </a:rPr>
                        <a:t>SE Mean</a:t>
                      </a:r>
                      <a:endParaRPr lang="en-US" sz="1100" dirty="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dirty="0">
                          <a:effectLst/>
                        </a:rPr>
                        <a:t>Mean</a:t>
                      </a:r>
                      <a:endParaRPr lang="en-US" sz="1100" dirty="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a:effectLst/>
                        </a:rPr>
                        <a:t>SE Mean</a:t>
                      </a:r>
                      <a:endParaRPr lang="en-US" sz="110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extLst>
                  <a:ext uri="{0D108BD9-81ED-4DB2-BD59-A6C34878D82A}">
                    <a16:rowId xmlns:a16="http://schemas.microsoft.com/office/drawing/2014/main" val="1232766002"/>
                  </a:ext>
                </a:extLst>
              </a:tr>
              <a:tr h="577868">
                <a:tc>
                  <a:txBody>
                    <a:bodyPr/>
                    <a:lstStyle/>
                    <a:p>
                      <a:pPr marL="109728" marR="0" algn="l">
                        <a:spcBef>
                          <a:spcPts val="0"/>
                        </a:spcBef>
                        <a:spcAft>
                          <a:spcPts val="0"/>
                        </a:spcAft>
                      </a:pPr>
                      <a:r>
                        <a:rPr lang="en-US" sz="1100" dirty="0">
                          <a:effectLst/>
                        </a:rPr>
                        <a:t>Amount Paid By</a:t>
                      </a:r>
                      <a:endParaRPr lang="en-US" sz="1100" dirty="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spcBef>
                          <a:spcPts val="0"/>
                        </a:spcBef>
                        <a:spcAft>
                          <a:spcPts val="0"/>
                        </a:spcAft>
                      </a:pPr>
                      <a:r>
                        <a:rPr lang="en-US" sz="1100">
                          <a:effectLst/>
                        </a:rPr>
                        <a:t> </a:t>
                      </a:r>
                      <a:endParaRPr lang="en-US" sz="110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spcBef>
                          <a:spcPts val="0"/>
                        </a:spcBef>
                        <a:spcAft>
                          <a:spcPts val="0"/>
                        </a:spcAft>
                      </a:pPr>
                      <a:r>
                        <a:rPr lang="en-US" sz="1100">
                          <a:effectLst/>
                        </a:rPr>
                        <a:t> </a:t>
                      </a:r>
                      <a:endParaRPr lang="en-US" sz="110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spcBef>
                          <a:spcPts val="0"/>
                        </a:spcBef>
                        <a:spcAft>
                          <a:spcPts val="0"/>
                        </a:spcAft>
                      </a:pPr>
                      <a:r>
                        <a:rPr lang="en-US" sz="1100">
                          <a:effectLst/>
                        </a:rPr>
                        <a:t> </a:t>
                      </a:r>
                      <a:endParaRPr lang="en-US" sz="110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spcBef>
                          <a:spcPts val="0"/>
                        </a:spcBef>
                        <a:spcAft>
                          <a:spcPts val="0"/>
                        </a:spcAft>
                      </a:pPr>
                      <a:r>
                        <a:rPr lang="en-US" sz="1100">
                          <a:effectLst/>
                        </a:rPr>
                        <a:t> </a:t>
                      </a:r>
                      <a:endParaRPr lang="en-US" sz="110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spcBef>
                          <a:spcPts val="0"/>
                        </a:spcBef>
                        <a:spcAft>
                          <a:spcPts val="0"/>
                        </a:spcAft>
                      </a:pPr>
                      <a:r>
                        <a:rPr lang="en-US" sz="1100">
                          <a:effectLst/>
                        </a:rPr>
                        <a:t> </a:t>
                      </a:r>
                      <a:endParaRPr lang="en-US" sz="110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spcBef>
                          <a:spcPts val="0"/>
                        </a:spcBef>
                        <a:spcAft>
                          <a:spcPts val="0"/>
                        </a:spcAft>
                      </a:pPr>
                      <a:r>
                        <a:rPr lang="en-US" sz="1100" dirty="0">
                          <a:effectLst/>
                        </a:rPr>
                        <a:t> </a:t>
                      </a:r>
                      <a:endParaRPr lang="en-US" sz="1100" dirty="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spcBef>
                          <a:spcPts val="0"/>
                        </a:spcBef>
                        <a:spcAft>
                          <a:spcPts val="0"/>
                        </a:spcAft>
                      </a:pPr>
                      <a:r>
                        <a:rPr lang="en-US" sz="1100" dirty="0">
                          <a:effectLst/>
                        </a:rPr>
                        <a:t> </a:t>
                      </a:r>
                      <a:endParaRPr lang="en-US" sz="1100" dirty="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spcBef>
                          <a:spcPts val="0"/>
                        </a:spcBef>
                        <a:spcAft>
                          <a:spcPts val="0"/>
                        </a:spcAft>
                      </a:pPr>
                      <a:r>
                        <a:rPr lang="en-US" sz="1100" dirty="0">
                          <a:effectLst/>
                        </a:rPr>
                        <a:t> </a:t>
                      </a:r>
                      <a:endParaRPr lang="en-US" sz="1100" dirty="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extLst>
                  <a:ext uri="{0D108BD9-81ED-4DB2-BD59-A6C34878D82A}">
                    <a16:rowId xmlns:a16="http://schemas.microsoft.com/office/drawing/2014/main" val="2355935151"/>
                  </a:ext>
                </a:extLst>
              </a:tr>
              <a:tr h="577868">
                <a:tc>
                  <a:txBody>
                    <a:bodyPr/>
                    <a:lstStyle/>
                    <a:p>
                      <a:pPr marL="50800" marR="0" indent="0" algn="l">
                        <a:spcBef>
                          <a:spcPts val="0"/>
                        </a:spcBef>
                        <a:spcAft>
                          <a:spcPts val="0"/>
                        </a:spcAft>
                        <a:tabLst/>
                      </a:pPr>
                      <a:r>
                        <a:rPr lang="en-US" sz="1100" dirty="0">
                          <a:effectLst/>
                        </a:rPr>
                        <a:t>   FAMILY           </a:t>
                      </a:r>
                      <a:endParaRPr lang="en-US" sz="1100" dirty="0">
                        <a:effectLst/>
                        <a:latin typeface="Verdana" panose="020B0604030504040204" pitchFamily="34" charset="0"/>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dirty="0">
                          <a:effectLst/>
                          <a:highlight>
                            <a:srgbClr val="FFFF00"/>
                          </a:highlight>
                          <a:latin typeface="+mn-lt"/>
                        </a:rPr>
                        <a:t>32.86</a:t>
                      </a:r>
                      <a:endParaRPr lang="en-US" sz="1100" dirty="0">
                        <a:effectLst/>
                        <a:highlight>
                          <a:srgbClr val="FFFF00"/>
                        </a:highlight>
                        <a:latin typeface="+mn-lt"/>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dirty="0">
                          <a:effectLst/>
                          <a:highlight>
                            <a:srgbClr val="FFFF00"/>
                          </a:highlight>
                          <a:latin typeface="+mn-lt"/>
                        </a:rPr>
                        <a:t>0.92</a:t>
                      </a:r>
                      <a:endParaRPr lang="en-US" sz="1100" dirty="0">
                        <a:effectLst/>
                        <a:highlight>
                          <a:srgbClr val="FFFF00"/>
                        </a:highlight>
                        <a:latin typeface="+mn-lt"/>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dirty="0">
                          <a:effectLst/>
                          <a:highlight>
                            <a:srgbClr val="FFFF00"/>
                          </a:highlight>
                          <a:latin typeface="+mn-lt"/>
                        </a:rPr>
                        <a:t>9.56</a:t>
                      </a:r>
                      <a:endParaRPr lang="en-US" sz="1100" dirty="0">
                        <a:effectLst/>
                        <a:highlight>
                          <a:srgbClr val="FFFF00"/>
                        </a:highlight>
                        <a:latin typeface="+mn-lt"/>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dirty="0">
                          <a:effectLst/>
                          <a:highlight>
                            <a:srgbClr val="FFFF00"/>
                          </a:highlight>
                          <a:latin typeface="+mn-lt"/>
                        </a:rPr>
                        <a:t>0.77</a:t>
                      </a:r>
                      <a:endParaRPr lang="en-US" sz="1100" dirty="0">
                        <a:effectLst/>
                        <a:highlight>
                          <a:srgbClr val="FFFF00"/>
                        </a:highlight>
                        <a:latin typeface="+mn-lt"/>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dirty="0">
                          <a:effectLst/>
                          <a:highlight>
                            <a:srgbClr val="FFFF00"/>
                          </a:highlight>
                          <a:latin typeface="+mn-lt"/>
                        </a:rPr>
                        <a:t>34.49</a:t>
                      </a:r>
                      <a:endParaRPr lang="en-US" sz="1100" dirty="0">
                        <a:effectLst/>
                        <a:highlight>
                          <a:srgbClr val="FFFF00"/>
                        </a:highlight>
                        <a:latin typeface="+mn-lt"/>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dirty="0">
                          <a:effectLst/>
                          <a:highlight>
                            <a:srgbClr val="FFFF00"/>
                          </a:highlight>
                          <a:latin typeface="+mn-lt"/>
                        </a:rPr>
                        <a:t>1.10</a:t>
                      </a:r>
                      <a:endParaRPr lang="en-US" sz="1100" dirty="0">
                        <a:effectLst/>
                        <a:highlight>
                          <a:srgbClr val="FFFF00"/>
                        </a:highlight>
                        <a:latin typeface="+mn-lt"/>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dirty="0">
                          <a:effectLst/>
                          <a:highlight>
                            <a:srgbClr val="FFFF00"/>
                          </a:highlight>
                          <a:latin typeface="+mn-lt"/>
                        </a:rPr>
                        <a:t>9.26</a:t>
                      </a:r>
                      <a:endParaRPr lang="en-US" sz="1100" dirty="0">
                        <a:effectLst/>
                        <a:highlight>
                          <a:srgbClr val="FFFF00"/>
                        </a:highlight>
                        <a:latin typeface="+mn-lt"/>
                        <a:ea typeface="SimSun" panose="02010600030101010101" pitchFamily="2" charset="-122"/>
                        <a:cs typeface="Times New Roman" panose="02020603050405020304" pitchFamily="18" charset="0"/>
                      </a:endParaRPr>
                    </a:p>
                  </a:txBody>
                  <a:tcPr marL="8230" marR="8230" marT="8230" marB="0" anchor="ctr"/>
                </a:tc>
                <a:tc>
                  <a:txBody>
                    <a:bodyPr/>
                    <a:lstStyle/>
                    <a:p>
                      <a:pPr marL="0" marR="0" algn="ctr">
                        <a:spcBef>
                          <a:spcPts val="0"/>
                        </a:spcBef>
                        <a:spcAft>
                          <a:spcPts val="0"/>
                        </a:spcAft>
                      </a:pPr>
                      <a:r>
                        <a:rPr lang="en-US" sz="1100" dirty="0">
                          <a:effectLst/>
                          <a:highlight>
                            <a:srgbClr val="FFFF00"/>
                          </a:highlight>
                          <a:latin typeface="+mn-lt"/>
                        </a:rPr>
                        <a:t>0.72</a:t>
                      </a:r>
                      <a:endParaRPr lang="en-US" sz="1100" dirty="0">
                        <a:effectLst/>
                        <a:highlight>
                          <a:srgbClr val="FFFF00"/>
                        </a:highlight>
                        <a:latin typeface="+mn-lt"/>
                        <a:ea typeface="SimSun" panose="02010600030101010101" pitchFamily="2" charset="-122"/>
                        <a:cs typeface="Times New Roman" panose="02020603050405020304" pitchFamily="18" charset="0"/>
                      </a:endParaRPr>
                    </a:p>
                  </a:txBody>
                  <a:tcPr marL="8230" marR="8230" marT="8230" marB="0" anchor="ctr"/>
                </a:tc>
                <a:extLst>
                  <a:ext uri="{0D108BD9-81ED-4DB2-BD59-A6C34878D82A}">
                    <a16:rowId xmlns:a16="http://schemas.microsoft.com/office/drawing/2014/main" val="2941902722"/>
                  </a:ext>
                </a:extLst>
              </a:tr>
            </a:tbl>
          </a:graphicData>
        </a:graphic>
      </p:graphicFrame>
    </p:spTree>
    <p:extLst>
      <p:ext uri="{BB962C8B-B14F-4D97-AF65-F5344CB8AC3E}">
        <p14:creationId xmlns:p14="http://schemas.microsoft.com/office/powerpoint/2010/main" val="3296971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nvGraphicFramePr>
        <p:xfrm>
          <a:off x="528404" y="457200"/>
          <a:ext cx="8319541" cy="4494973"/>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6664774" y="1828800"/>
            <a:ext cx="2239566"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25"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2" name="Chart 11"/>
          <p:cNvGraphicFramePr>
            <a:graphicFrameLocks/>
          </p:cNvGraphicFramePr>
          <p:nvPr/>
        </p:nvGraphicFramePr>
        <p:xfrm>
          <a:off x="220851" y="5006422"/>
          <a:ext cx="8683488" cy="163012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6664773" y="1828800"/>
            <a:ext cx="223956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3F82"/>
                </a:solidFill>
                <a:effectLst/>
                <a:uLnTx/>
                <a:uFillTx/>
                <a:latin typeface="Calibri" panose="020F0502020204030204"/>
                <a:ea typeface="ヒラギノ角ゴ Pro W3" pitchFamily="1" charset="-128"/>
                <a:cs typeface="+mn-cs"/>
              </a:rPr>
              <a:t>2012 table 2 weighted means</a:t>
            </a:r>
          </a:p>
        </p:txBody>
      </p:sp>
      <p:sp>
        <p:nvSpPr>
          <p:cNvPr id="7" name="TextBox 6"/>
          <p:cNvSpPr txBox="1"/>
          <p:nvPr/>
        </p:nvSpPr>
        <p:spPr>
          <a:xfrm>
            <a:off x="6314111" y="1828800"/>
            <a:ext cx="50689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3F82"/>
                </a:solidFill>
                <a:effectLst/>
                <a:uLnTx/>
                <a:uFillTx/>
                <a:latin typeface="Calibri" panose="020F0502020204030204"/>
                <a:ea typeface="ヒラギノ角ゴ Pro W3" pitchFamily="1" charset="-128"/>
                <a:cs typeface="+mn-cs"/>
              </a:rPr>
              <a:t>with</a:t>
            </a:r>
          </a:p>
        </p:txBody>
      </p:sp>
      <p:sp>
        <p:nvSpPr>
          <p:cNvPr id="10" name="Rectangle 9"/>
          <p:cNvSpPr/>
          <p:nvPr/>
        </p:nvSpPr>
        <p:spPr>
          <a:xfrm>
            <a:off x="9784556" y="5832151"/>
            <a:ext cx="45244" cy="50006"/>
          </a:xfrm>
          <a:prstGeom prst="rect">
            <a:avLst/>
          </a:prstGeom>
          <a:solidFill>
            <a:srgbClr val="C4E6E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25"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p:cNvCxnSpPr/>
          <p:nvPr/>
        </p:nvCxnSpPr>
        <p:spPr>
          <a:xfrm>
            <a:off x="2060635" y="5800725"/>
            <a:ext cx="0" cy="126206"/>
          </a:xfrm>
          <a:prstGeom prst="line">
            <a:avLst/>
          </a:prstGeom>
          <a:ln w="19050">
            <a:solidFill>
              <a:srgbClr val="009797"/>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1308556" y="5832151"/>
            <a:ext cx="45244" cy="50006"/>
          </a:xfrm>
          <a:prstGeom prst="rect">
            <a:avLst/>
          </a:prstGeom>
          <a:solidFill>
            <a:srgbClr val="FBDAC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2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p:cNvSpPr/>
          <p:nvPr/>
        </p:nvSpPr>
        <p:spPr>
          <a:xfrm>
            <a:off x="7113932" y="5816384"/>
            <a:ext cx="60220" cy="50006"/>
          </a:xfrm>
          <a:prstGeom prst="rect">
            <a:avLst/>
          </a:prstGeom>
          <a:solidFill>
            <a:srgbClr val="F5B18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2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p:cNvSpPr txBox="1"/>
          <p:nvPr/>
        </p:nvSpPr>
        <p:spPr>
          <a:xfrm>
            <a:off x="7144042" y="5743035"/>
            <a:ext cx="1581788"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2012 table 3 Weighted Mean</a:t>
            </a:r>
          </a:p>
        </p:txBody>
      </p:sp>
      <p:sp>
        <p:nvSpPr>
          <p:cNvPr id="20" name="Rectangle 19"/>
          <p:cNvSpPr/>
          <p:nvPr/>
        </p:nvSpPr>
        <p:spPr>
          <a:xfrm>
            <a:off x="7080669" y="5729286"/>
            <a:ext cx="1519263" cy="2786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itle 1"/>
          <p:cNvSpPr txBox="1">
            <a:spLocks/>
          </p:cNvSpPr>
          <p:nvPr/>
        </p:nvSpPr>
        <p:spPr>
          <a:xfrm>
            <a:off x="0" y="1"/>
            <a:ext cx="9144000" cy="914399"/>
          </a:xfrm>
          <a:prstGeom prst="rect">
            <a:avLst/>
          </a:prstGeom>
          <a:solidFill>
            <a:schemeClr val="accent5">
              <a:lumMod val="50000"/>
            </a:schemeClr>
          </a:solidFill>
        </p:spPr>
        <p:txBody>
          <a:bodyPr vert="horz" lIns="91440" tIns="45720" rIns="91440" bIns="45720" rtlCol="0" anchor="ctr"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123825" marR="0" lvl="0" indent="0" algn="l" defTabSz="685800" rtl="0" eaLnBrk="1" fontAlgn="base" latinLnBrk="0" hangingPunct="1">
              <a:lnSpc>
                <a:spcPct val="90000"/>
              </a:lnSpc>
              <a:spcBef>
                <a:spcPct val="0"/>
              </a:spcBef>
              <a:spcAft>
                <a:spcPct val="0"/>
              </a:spcAft>
              <a:buClrTx/>
              <a:buSzTx/>
              <a:buFontTx/>
              <a:buNone/>
              <a:tabLst/>
              <a:defRPr sz="1400" b="0" i="0" u="none" strike="noStrike" kern="1200" spc="0" baseline="0">
                <a:solidFill>
                  <a:prstClr val="black">
                    <a:lumMod val="65000"/>
                    <a:lumOff val="35000"/>
                  </a:prstClr>
                </a:solidFill>
                <a:latin typeface="+mn-lt"/>
                <a:ea typeface="+mn-ea"/>
                <a:cs typeface="+mn-cs"/>
              </a:defRPr>
            </a:pPr>
            <a:r>
              <a:rPr kumimoji="0" lang="en-US" sz="2000" b="0" i="0" u="none" strike="noStrike" kern="1200" cap="none" spc="0" normalizeH="0" baseline="0" noProof="0" dirty="0">
                <a:ln>
                  <a:noFill/>
                </a:ln>
                <a:solidFill>
                  <a:prstClr val="white"/>
                </a:solidFill>
                <a:effectLst/>
                <a:uLnTx/>
                <a:uFillTx/>
                <a:latin typeface="Arial Narrow" charset="0"/>
                <a:ea typeface="Arial Narrow" charset="0"/>
                <a:cs typeface="Arial Narrow" charset="0"/>
              </a:rPr>
              <a:t>Means and SEs of Medical Expenditures for Physician Office Visits by Existing Data and Weighted Sequential Hot-Deck Imputed Data, 2</a:t>
            </a:r>
            <a:r>
              <a:rPr kumimoji="0" lang="en-US" sz="2000" b="0" i="0" u="none" strike="noStrike" kern="1200" cap="none" spc="0" normalizeH="0" baseline="30000" noProof="0" dirty="0">
                <a:ln>
                  <a:noFill/>
                </a:ln>
                <a:solidFill>
                  <a:prstClr val="white"/>
                </a:solidFill>
                <a:effectLst/>
                <a:uLnTx/>
                <a:uFillTx/>
                <a:latin typeface="Arial Narrow" charset="0"/>
                <a:ea typeface="Arial Narrow" charset="0"/>
                <a:cs typeface="Arial Narrow" charset="0"/>
              </a:rPr>
              <a:t>nd</a:t>
            </a:r>
            <a:r>
              <a:rPr kumimoji="0" lang="en-US" sz="2000" b="0" i="0" u="none" strike="noStrike" kern="1200" cap="none" spc="0" normalizeH="0" baseline="0" noProof="0" dirty="0">
                <a:ln>
                  <a:noFill/>
                </a:ln>
                <a:solidFill>
                  <a:prstClr val="white"/>
                </a:solidFill>
                <a:effectLst/>
                <a:uLnTx/>
                <a:uFillTx/>
                <a:latin typeface="Arial Narrow" charset="0"/>
                <a:ea typeface="Arial Narrow" charset="0"/>
                <a:cs typeface="Arial Narrow" charset="0"/>
              </a:rPr>
              <a:t> Pass, 2011-2012 MEPS</a:t>
            </a:r>
          </a:p>
        </p:txBody>
      </p:sp>
    </p:spTree>
    <p:extLst>
      <p:ext uri="{BB962C8B-B14F-4D97-AF65-F5344CB8AC3E}">
        <p14:creationId xmlns:p14="http://schemas.microsoft.com/office/powerpoint/2010/main" val="1181679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50"/>
            <a:ext cx="9144000" cy="609600"/>
          </a:xfrm>
        </p:spPr>
        <p:txBody>
          <a:bodyPr/>
          <a:lstStyle/>
          <a:p>
            <a:r>
              <a:rPr lang="en-US" dirty="0"/>
              <a:t>Predicting the most problematic fast track imputed cases</a:t>
            </a:r>
          </a:p>
        </p:txBody>
      </p:sp>
      <p:sp>
        <p:nvSpPr>
          <p:cNvPr id="3" name="Content Placeholder 2"/>
          <p:cNvSpPr>
            <a:spLocks noGrp="1"/>
          </p:cNvSpPr>
          <p:nvPr>
            <p:ph idx="1"/>
          </p:nvPr>
        </p:nvSpPr>
        <p:spPr>
          <a:xfrm>
            <a:off x="533400" y="1447800"/>
            <a:ext cx="8229600" cy="5059363"/>
          </a:xfrm>
        </p:spPr>
        <p:txBody>
          <a:bodyPr/>
          <a:lstStyle/>
          <a:p>
            <a:pPr>
              <a:spcBef>
                <a:spcPts val="2000"/>
              </a:spcBef>
            </a:pPr>
            <a:r>
              <a:rPr lang="en-US" dirty="0"/>
              <a:t>A model was also developed to </a:t>
            </a:r>
            <a:r>
              <a:rPr lang="en-US" dirty="0">
                <a:highlight>
                  <a:srgbClr val="FFFF00"/>
                </a:highlight>
              </a:rPr>
              <a:t>predict the most divergent imputed cases that required further attention</a:t>
            </a:r>
          </a:p>
          <a:p>
            <a:pPr>
              <a:spcBef>
                <a:spcPts val="2000"/>
              </a:spcBef>
            </a:pPr>
            <a:r>
              <a:rPr lang="en-US" dirty="0"/>
              <a:t>Z(i) was specified as a </a:t>
            </a:r>
            <a:r>
              <a:rPr lang="en-US" dirty="0">
                <a:highlight>
                  <a:srgbClr val="FFFF00"/>
                </a:highlight>
              </a:rPr>
              <a:t>weighted linear function of the differences between the actual and fast-track imputed values for the source of payment components from a prior year:</a:t>
            </a:r>
          </a:p>
          <a:p>
            <a:pPr>
              <a:spcBef>
                <a:spcPts val="2000"/>
              </a:spcBef>
            </a:pPr>
            <a:r>
              <a:rPr lang="en-US" dirty="0">
                <a:highlight>
                  <a:srgbClr val="FFFF00"/>
                </a:highlight>
              </a:rPr>
              <a:t>Z(i) = [W1xABS{(FAMILY$ DIF(i)} + W2xABS{(PRIVATE$ DIF(i)} + W3xABS{(VET$ DIF(i)} +…..………]	</a:t>
            </a:r>
          </a:p>
        </p:txBody>
      </p:sp>
    </p:spTree>
    <p:extLst>
      <p:ext uri="{BB962C8B-B14F-4D97-AF65-F5344CB8AC3E}">
        <p14:creationId xmlns:p14="http://schemas.microsoft.com/office/powerpoint/2010/main" val="935440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50"/>
            <a:ext cx="9144000" cy="609600"/>
          </a:xfrm>
        </p:spPr>
        <p:txBody>
          <a:bodyPr/>
          <a:lstStyle/>
          <a:p>
            <a:r>
              <a:rPr lang="en-US" dirty="0"/>
              <a:t>Predicting the most problematic fast track imputed cases</a:t>
            </a:r>
          </a:p>
        </p:txBody>
      </p:sp>
      <p:sp>
        <p:nvSpPr>
          <p:cNvPr id="3" name="Content Placeholder 2"/>
          <p:cNvSpPr>
            <a:spLocks noGrp="1"/>
          </p:cNvSpPr>
          <p:nvPr>
            <p:ph idx="1"/>
          </p:nvPr>
        </p:nvSpPr>
        <p:spPr>
          <a:xfrm>
            <a:off x="533400" y="1066800"/>
            <a:ext cx="8229600" cy="5440363"/>
          </a:xfrm>
        </p:spPr>
        <p:txBody>
          <a:bodyPr/>
          <a:lstStyle/>
          <a:p>
            <a:pPr>
              <a:spcBef>
                <a:spcPts val="2000"/>
              </a:spcBef>
            </a:pPr>
            <a:r>
              <a:rPr lang="en-US" dirty="0"/>
              <a:t>A prediction model for Z(i) was developed to distinguish the highest from the lowest values of Z(i) to be used for identifying imputed values most likely to be problematic</a:t>
            </a:r>
          </a:p>
          <a:p>
            <a:pPr>
              <a:spcBef>
                <a:spcPts val="2000"/>
              </a:spcBef>
            </a:pPr>
            <a:r>
              <a:rPr lang="en-US" dirty="0"/>
              <a:t> The model was specified as a function of the most salient </a:t>
            </a:r>
            <a:r>
              <a:rPr lang="en-US" dirty="0">
                <a:solidFill>
                  <a:srgbClr val="C00000"/>
                </a:solidFill>
              </a:rPr>
              <a:t>factors associated with expenditures for physician office visits, </a:t>
            </a:r>
          </a:p>
          <a:p>
            <a:pPr>
              <a:spcBef>
                <a:spcPts val="2000"/>
              </a:spcBef>
            </a:pPr>
            <a:r>
              <a:rPr lang="en-US" dirty="0">
                <a:solidFill>
                  <a:srgbClr val="C00000"/>
                </a:solidFill>
              </a:rPr>
              <a:t>also including # of Dr. office visits, # of hospital discharges and veteran status.</a:t>
            </a:r>
            <a:endParaRPr lang="en-US" dirty="0"/>
          </a:p>
        </p:txBody>
      </p:sp>
    </p:spTree>
    <p:extLst>
      <p:ext uri="{BB962C8B-B14F-4D97-AF65-F5344CB8AC3E}">
        <p14:creationId xmlns:p14="http://schemas.microsoft.com/office/powerpoint/2010/main" val="2674307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50"/>
            <a:ext cx="9144000" cy="609600"/>
          </a:xfrm>
        </p:spPr>
        <p:txBody>
          <a:bodyPr/>
          <a:lstStyle/>
          <a:p>
            <a:r>
              <a:rPr lang="en-US" dirty="0"/>
              <a:t>Predicting the most problematic fast track imputed cases</a:t>
            </a:r>
          </a:p>
        </p:txBody>
      </p:sp>
      <p:pic>
        <p:nvPicPr>
          <p:cNvPr id="9" name="Content Placeholder 8">
            <a:extLst>
              <a:ext uri="{FF2B5EF4-FFF2-40B4-BE49-F238E27FC236}">
                <a16:creationId xmlns:a16="http://schemas.microsoft.com/office/drawing/2014/main" id="{BD3EFA10-E0B1-4B95-AF0B-C78666CA0F17}"/>
              </a:ext>
            </a:extLst>
          </p:cNvPr>
          <p:cNvPicPr>
            <a:picLocks noGrp="1" noChangeAspect="1"/>
          </p:cNvPicPr>
          <p:nvPr>
            <p:ph idx="1"/>
          </p:nvPr>
        </p:nvPicPr>
        <p:blipFill>
          <a:blip r:embed="rId2"/>
          <a:stretch>
            <a:fillRect/>
          </a:stretch>
        </p:blipFill>
        <p:spPr>
          <a:xfrm>
            <a:off x="1" y="990600"/>
            <a:ext cx="8837568" cy="5464509"/>
          </a:xfrm>
          <a:prstGeom prst="rect">
            <a:avLst/>
          </a:prstGeom>
        </p:spPr>
      </p:pic>
    </p:spTree>
    <p:extLst>
      <p:ext uri="{BB962C8B-B14F-4D97-AF65-F5344CB8AC3E}">
        <p14:creationId xmlns:p14="http://schemas.microsoft.com/office/powerpoint/2010/main" val="2345697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nvGraphicFramePr>
        <p:xfrm>
          <a:off x="528404" y="457200"/>
          <a:ext cx="8319541" cy="4494973"/>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6664774" y="1821657"/>
            <a:ext cx="2239566"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25"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2" name="Chart 11"/>
          <p:cNvGraphicFramePr>
            <a:graphicFrameLocks/>
          </p:cNvGraphicFramePr>
          <p:nvPr/>
        </p:nvGraphicFramePr>
        <p:xfrm>
          <a:off x="220851" y="4846879"/>
          <a:ext cx="8683488" cy="163012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6664773" y="2671718"/>
            <a:ext cx="223956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3F82"/>
                </a:solidFill>
                <a:effectLst/>
                <a:uLnTx/>
                <a:uFillTx/>
                <a:latin typeface="Calibri" panose="020F0502020204030204"/>
                <a:ea typeface="ヒラギノ角ゴ Pro W3" pitchFamily="1" charset="-128"/>
                <a:cs typeface="+mn-cs"/>
              </a:rPr>
              <a:t>2012 table 3 weighted means</a:t>
            </a:r>
          </a:p>
        </p:txBody>
      </p:sp>
      <p:sp>
        <p:nvSpPr>
          <p:cNvPr id="10" name="TextBox 9"/>
          <p:cNvSpPr txBox="1"/>
          <p:nvPr/>
        </p:nvSpPr>
        <p:spPr>
          <a:xfrm>
            <a:off x="3117272" y="5751659"/>
            <a:ext cx="1581788" cy="20431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2012 Weighted Mean Standard Error</a:t>
            </a:r>
          </a:p>
        </p:txBody>
      </p:sp>
      <p:sp>
        <p:nvSpPr>
          <p:cNvPr id="7" name="TextBox 6"/>
          <p:cNvSpPr txBox="1"/>
          <p:nvPr/>
        </p:nvSpPr>
        <p:spPr>
          <a:xfrm>
            <a:off x="6314111" y="2671718"/>
            <a:ext cx="50689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3F82"/>
                </a:solidFill>
                <a:effectLst/>
                <a:uLnTx/>
                <a:uFillTx/>
                <a:latin typeface="Calibri" panose="020F0502020204030204"/>
                <a:ea typeface="ヒラギノ角ゴ Pro W3" pitchFamily="1" charset="-128"/>
                <a:cs typeface="+mn-cs"/>
              </a:rPr>
              <a:t>with</a:t>
            </a:r>
          </a:p>
        </p:txBody>
      </p:sp>
      <p:sp>
        <p:nvSpPr>
          <p:cNvPr id="8" name="TextBox 7"/>
          <p:cNvSpPr txBox="1"/>
          <p:nvPr/>
        </p:nvSpPr>
        <p:spPr>
          <a:xfrm>
            <a:off x="2031423" y="5760714"/>
            <a:ext cx="942975"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2012 Weighted Mean</a:t>
            </a:r>
          </a:p>
        </p:txBody>
      </p:sp>
      <p:sp>
        <p:nvSpPr>
          <p:cNvPr id="9" name="Rectangle 8"/>
          <p:cNvSpPr/>
          <p:nvPr/>
        </p:nvSpPr>
        <p:spPr>
          <a:xfrm>
            <a:off x="3117273" y="5825008"/>
            <a:ext cx="45244" cy="50006"/>
          </a:xfrm>
          <a:prstGeom prst="rect">
            <a:avLst/>
          </a:prstGeom>
          <a:solidFill>
            <a:srgbClr val="C4E6E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25"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p:cNvCxnSpPr/>
          <p:nvPr/>
        </p:nvCxnSpPr>
        <p:spPr>
          <a:xfrm>
            <a:off x="2060635" y="5793582"/>
            <a:ext cx="0" cy="126206"/>
          </a:xfrm>
          <a:prstGeom prst="line">
            <a:avLst/>
          </a:prstGeom>
          <a:ln w="19050">
            <a:solidFill>
              <a:srgbClr val="009797"/>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636656" y="5825008"/>
            <a:ext cx="45244" cy="50006"/>
          </a:xfrm>
          <a:prstGeom prst="rect">
            <a:avLst/>
          </a:prstGeom>
          <a:solidFill>
            <a:srgbClr val="FBDAC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2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4636656" y="5751659"/>
            <a:ext cx="1581788"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2012 table 1 Weighted Mean</a:t>
            </a:r>
          </a:p>
        </p:txBody>
      </p:sp>
      <p:sp>
        <p:nvSpPr>
          <p:cNvPr id="16" name="Rectangle 15"/>
          <p:cNvSpPr/>
          <p:nvPr/>
        </p:nvSpPr>
        <p:spPr>
          <a:xfrm>
            <a:off x="5876386" y="5822766"/>
            <a:ext cx="60220" cy="50006"/>
          </a:xfrm>
          <a:prstGeom prst="rect">
            <a:avLst/>
          </a:prstGeom>
          <a:solidFill>
            <a:srgbClr val="F5B18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2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p:cNvSpPr txBox="1"/>
          <p:nvPr/>
        </p:nvSpPr>
        <p:spPr>
          <a:xfrm>
            <a:off x="5906496" y="5749417"/>
            <a:ext cx="1581788"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2012 table </a:t>
            </a:r>
            <a:r>
              <a:rPr kumimoji="0" lang="en-US" sz="675" b="0" i="0" u="none" strike="noStrike" kern="1200" cap="none" spc="0" normalizeH="0" baseline="0" noProof="0">
                <a:ln>
                  <a:noFill/>
                </a:ln>
                <a:solidFill>
                  <a:prstClr val="black">
                    <a:lumMod val="65000"/>
                    <a:lumOff val="35000"/>
                  </a:prstClr>
                </a:solidFill>
                <a:effectLst/>
                <a:uLnTx/>
                <a:uFillTx/>
                <a:latin typeface="Calibri" panose="020F0502020204030204"/>
                <a:ea typeface="+mn-ea"/>
                <a:cs typeface="+mn-cs"/>
              </a:rPr>
              <a:t>2 Weighted Mean</a:t>
            </a:r>
            <a:endParaRPr kumimoji="0" lang="en-US" sz="675"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18" name="Rectangle 17"/>
          <p:cNvSpPr/>
          <p:nvPr/>
        </p:nvSpPr>
        <p:spPr>
          <a:xfrm>
            <a:off x="7113932" y="5809241"/>
            <a:ext cx="60220" cy="50006"/>
          </a:xfrm>
          <a:prstGeom prst="rect">
            <a:avLst/>
          </a:prstGeom>
          <a:solidFill>
            <a:srgbClr val="C5591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2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p:cNvSpPr txBox="1"/>
          <p:nvPr/>
        </p:nvSpPr>
        <p:spPr>
          <a:xfrm>
            <a:off x="7144042" y="5735892"/>
            <a:ext cx="1581788" cy="19526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2012 table 3 Weighted Mean</a:t>
            </a:r>
          </a:p>
        </p:txBody>
      </p:sp>
      <p:sp>
        <p:nvSpPr>
          <p:cNvPr id="20" name="Title 1"/>
          <p:cNvSpPr txBox="1">
            <a:spLocks/>
          </p:cNvSpPr>
          <p:nvPr/>
        </p:nvSpPr>
        <p:spPr>
          <a:xfrm>
            <a:off x="0" y="-7"/>
            <a:ext cx="9144000" cy="799268"/>
          </a:xfrm>
          <a:prstGeom prst="rect">
            <a:avLst/>
          </a:prstGeom>
          <a:solidFill>
            <a:schemeClr val="accent5">
              <a:lumMod val="50000"/>
            </a:schemeClr>
          </a:solidFill>
        </p:spPr>
        <p:txBody>
          <a:bodyPr vert="horz" lIns="91440" tIns="45720" rIns="91440" bIns="45720" rtlCol="0" anchor="ctr"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185738" marR="0" lvl="0" indent="0" algn="l" defTabSz="685800" rtl="0" eaLnBrk="1" fontAlgn="base" latinLnBrk="0" hangingPunct="1">
              <a:lnSpc>
                <a:spcPct val="90000"/>
              </a:lnSpc>
              <a:spcBef>
                <a:spcPct val="0"/>
              </a:spcBef>
              <a:spcAft>
                <a:spcPct val="0"/>
              </a:spcAft>
              <a:buClrTx/>
              <a:buSzTx/>
              <a:buFontTx/>
              <a:buNone/>
              <a:tabLst/>
              <a:defRPr sz="1400" b="0" i="0" u="none" strike="noStrike" kern="1200" spc="0" baseline="0">
                <a:solidFill>
                  <a:prstClr val="black">
                    <a:lumMod val="65000"/>
                    <a:lumOff val="35000"/>
                  </a:prstClr>
                </a:solidFill>
                <a:latin typeface="+mn-lt"/>
                <a:ea typeface="+mn-ea"/>
                <a:cs typeface="+mn-cs"/>
              </a:defRPr>
            </a:pPr>
            <a:r>
              <a:rPr kumimoji="0" lang="en-US" sz="2000" b="0" i="0" u="none" strike="noStrike" kern="1200" cap="none" spc="0" normalizeH="0" baseline="0" noProof="0" dirty="0">
                <a:ln>
                  <a:noFill/>
                </a:ln>
                <a:solidFill>
                  <a:prstClr val="white"/>
                </a:solidFill>
                <a:effectLst/>
                <a:uLnTx/>
                <a:uFillTx/>
                <a:latin typeface="Arial Narrow" charset="0"/>
                <a:ea typeface="Arial Narrow" charset="0"/>
                <a:cs typeface="Arial Narrow" charset="0"/>
              </a:rPr>
              <a:t>Means and SEs of Medical Expenditures for Physician Office Visits </a:t>
            </a:r>
          </a:p>
          <a:p>
            <a:pPr marL="185738" marR="0" lvl="0" indent="0" algn="l" defTabSz="685800" rtl="0" eaLnBrk="1" fontAlgn="base" latinLnBrk="0" hangingPunct="1">
              <a:lnSpc>
                <a:spcPct val="90000"/>
              </a:lnSpc>
              <a:spcBef>
                <a:spcPct val="0"/>
              </a:spcBef>
              <a:spcAft>
                <a:spcPct val="0"/>
              </a:spcAft>
              <a:buClrTx/>
              <a:buSzTx/>
              <a:buFontTx/>
              <a:buNone/>
              <a:tabLst/>
              <a:defRPr sz="1400" b="0" i="0" u="none" strike="noStrike" kern="1200" spc="0" baseline="0">
                <a:solidFill>
                  <a:prstClr val="black">
                    <a:lumMod val="65000"/>
                    <a:lumOff val="35000"/>
                  </a:prstClr>
                </a:solidFill>
                <a:latin typeface="+mn-lt"/>
                <a:ea typeface="+mn-ea"/>
                <a:cs typeface="+mn-cs"/>
              </a:defRPr>
            </a:pPr>
            <a:r>
              <a:rPr kumimoji="0" lang="en-US" sz="2000" b="0" i="0" u="none" strike="noStrike" kern="1200" cap="none" spc="0" normalizeH="0" baseline="0" noProof="0" dirty="0">
                <a:ln>
                  <a:noFill/>
                </a:ln>
                <a:solidFill>
                  <a:prstClr val="white"/>
                </a:solidFill>
                <a:effectLst/>
                <a:uLnTx/>
                <a:uFillTx/>
                <a:latin typeface="Arial Narrow" charset="0"/>
                <a:ea typeface="Arial Narrow" charset="0"/>
                <a:cs typeface="Arial Narrow" charset="0"/>
              </a:rPr>
              <a:t>by Existing Data and Weighted Sequential Hot-Deck Imputed Data, 2011-2012 MEPS</a:t>
            </a:r>
          </a:p>
        </p:txBody>
      </p:sp>
    </p:spTree>
    <p:extLst>
      <p:ext uri="{BB962C8B-B14F-4D97-AF65-F5344CB8AC3E}">
        <p14:creationId xmlns:p14="http://schemas.microsoft.com/office/powerpoint/2010/main" val="216483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5657033" y="1784901"/>
            <a:ext cx="581817" cy="3947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25"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Chart 3"/>
          <p:cNvGraphicFramePr>
            <a:graphicFrameLocks/>
          </p:cNvGraphicFramePr>
          <p:nvPr/>
        </p:nvGraphicFramePr>
        <p:xfrm>
          <a:off x="2128838" y="1901916"/>
          <a:ext cx="1873705" cy="3811105"/>
        </p:xfrm>
        <a:graphic>
          <a:graphicData uri="http://schemas.openxmlformats.org/drawingml/2006/chart">
            <c:chart xmlns:c="http://schemas.openxmlformats.org/drawingml/2006/chart" xmlns:r="http://schemas.openxmlformats.org/officeDocument/2006/relationships" r:id="rId3"/>
          </a:graphicData>
        </a:graphic>
      </p:graphicFrame>
      <p:sp>
        <p:nvSpPr>
          <p:cNvPr id="30" name="Rectangle 29"/>
          <p:cNvSpPr/>
          <p:nvPr/>
        </p:nvSpPr>
        <p:spPr>
          <a:xfrm>
            <a:off x="3749564" y="1892125"/>
            <a:ext cx="581817" cy="38208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25"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hart 4"/>
          <p:cNvGraphicFramePr>
            <a:graphicFrameLocks/>
          </p:cNvGraphicFramePr>
          <p:nvPr/>
        </p:nvGraphicFramePr>
        <p:xfrm>
          <a:off x="5080228" y="1911095"/>
          <a:ext cx="1934936" cy="3820895"/>
        </p:xfrm>
        <a:graphic>
          <a:graphicData uri="http://schemas.openxmlformats.org/drawingml/2006/chart">
            <c:chart xmlns:c="http://schemas.openxmlformats.org/drawingml/2006/chart" xmlns:r="http://schemas.openxmlformats.org/officeDocument/2006/relationships" r:id="rId4"/>
          </a:graphicData>
        </a:graphic>
      </p:graphicFrame>
      <p:sp>
        <p:nvSpPr>
          <p:cNvPr id="25" name="Rectangle 24"/>
          <p:cNvSpPr/>
          <p:nvPr/>
        </p:nvSpPr>
        <p:spPr>
          <a:xfrm>
            <a:off x="4722364" y="1832924"/>
            <a:ext cx="581817" cy="38208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25"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p:cNvCxnSpPr/>
          <p:nvPr/>
        </p:nvCxnSpPr>
        <p:spPr>
          <a:xfrm flipV="1">
            <a:off x="3779791" y="4026120"/>
            <a:ext cx="1461802" cy="1371601"/>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779791" y="4857745"/>
            <a:ext cx="1461802" cy="697625"/>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3779791" y="3523593"/>
            <a:ext cx="1461802" cy="1716478"/>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3779791" y="2973771"/>
            <a:ext cx="1461802" cy="1910588"/>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776656" y="2660431"/>
            <a:ext cx="1461802" cy="1858360"/>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3776656" y="2452681"/>
            <a:ext cx="1461802" cy="1710398"/>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776656" y="2304719"/>
            <a:ext cx="1461802" cy="1508738"/>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504330" y="1729094"/>
            <a:ext cx="1086729" cy="27699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3F82"/>
                </a:solidFill>
                <a:effectLst/>
                <a:uLnTx/>
                <a:uFillTx/>
                <a:latin typeface="Calibri" panose="020F0502020204030204"/>
                <a:ea typeface="ヒラギノ角ゴ Pro W3" pitchFamily="1" charset="-128"/>
                <a:cs typeface="+mn-cs"/>
              </a:rPr>
              <a:t>$ Distribution</a:t>
            </a:r>
          </a:p>
        </p:txBody>
      </p:sp>
      <p:cxnSp>
        <p:nvCxnSpPr>
          <p:cNvPr id="31" name="Straight Connector 30"/>
          <p:cNvCxnSpPr/>
          <p:nvPr/>
        </p:nvCxnSpPr>
        <p:spPr>
          <a:xfrm flipV="1">
            <a:off x="3773521" y="2789508"/>
            <a:ext cx="1461802" cy="1910588"/>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888564" y="1682923"/>
            <a:ext cx="2608289"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3F82"/>
                </a:solidFill>
                <a:effectLst/>
                <a:uLnTx/>
                <a:uFillTx/>
                <a:latin typeface="Calibri" panose="020F0502020204030204"/>
                <a:ea typeface="ヒラギノ角ゴ Pro W3" pitchFamily="1" charset="-128"/>
                <a:cs typeface="+mn-cs"/>
              </a:rPr>
              <a:t>Office Visit Distribution in the US</a:t>
            </a:r>
          </a:p>
        </p:txBody>
      </p:sp>
      <p:sp>
        <p:nvSpPr>
          <p:cNvPr id="20" name="Title 1"/>
          <p:cNvSpPr txBox="1">
            <a:spLocks/>
          </p:cNvSpPr>
          <p:nvPr/>
        </p:nvSpPr>
        <p:spPr>
          <a:xfrm>
            <a:off x="-10633" y="0"/>
            <a:ext cx="9154633" cy="958755"/>
          </a:xfrm>
          <a:prstGeom prst="rect">
            <a:avLst/>
          </a:prstGeom>
          <a:solidFill>
            <a:schemeClr val="accent5">
              <a:lumMod val="50000"/>
            </a:schemeClr>
          </a:solidFill>
        </p:spPr>
        <p:txBody>
          <a:bodyPr vert="horz" lIns="91440" tIns="45720" rIns="91440" bIns="45720" rtlCol="0" anchor="ctr"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Narrow" charset="0"/>
                <a:ea typeface="Arial Narrow" charset="0"/>
                <a:cs typeface="Arial Narrow" charset="0"/>
              </a:rPr>
              <a:t>Expenditure distribution for office based medical provider visits – Final estimates 2012</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Narrow" charset="0"/>
                <a:ea typeface="Arial Narrow" charset="0"/>
                <a:cs typeface="Arial Narrow" charset="0"/>
              </a:rPr>
              <a:t> </a:t>
            </a:r>
            <a:r>
              <a:rPr kumimoji="0" lang="en-US" sz="2000" b="0" i="1" u="none" strike="noStrike" kern="1200" cap="none" spc="0" normalizeH="0" baseline="0" noProof="0" dirty="0">
                <a:ln>
                  <a:noFill/>
                </a:ln>
                <a:solidFill>
                  <a:prstClr val="white"/>
                </a:solidFill>
                <a:effectLst/>
                <a:uLnTx/>
                <a:uFillTx/>
                <a:latin typeface="Arial Narrow" charset="0"/>
                <a:ea typeface="Arial Narrow" charset="0"/>
                <a:cs typeface="Arial Narrow" charset="0"/>
              </a:rPr>
              <a:t>(Ordered by magnitude of visit expense)</a:t>
            </a:r>
          </a:p>
        </p:txBody>
      </p:sp>
    </p:spTree>
    <p:extLst>
      <p:ext uri="{BB962C8B-B14F-4D97-AF65-F5344CB8AC3E}">
        <p14:creationId xmlns:p14="http://schemas.microsoft.com/office/powerpoint/2010/main" val="228758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a:graphicFrameLocks/>
          </p:cNvGraphicFramePr>
          <p:nvPr/>
        </p:nvGraphicFramePr>
        <p:xfrm>
          <a:off x="5047922" y="1882640"/>
          <a:ext cx="1948598" cy="3839865"/>
        </p:xfrm>
        <a:graphic>
          <a:graphicData uri="http://schemas.openxmlformats.org/drawingml/2006/chart">
            <c:chart xmlns:c="http://schemas.openxmlformats.org/drawingml/2006/chart" xmlns:r="http://schemas.openxmlformats.org/officeDocument/2006/relationships" r:id="rId3"/>
          </a:graphicData>
        </a:graphic>
      </p:graphicFrame>
      <p:sp>
        <p:nvSpPr>
          <p:cNvPr id="26" name="Rectangle 25"/>
          <p:cNvSpPr/>
          <p:nvPr/>
        </p:nvSpPr>
        <p:spPr>
          <a:xfrm>
            <a:off x="4697537" y="1845488"/>
            <a:ext cx="581817" cy="3947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25"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Chart 3"/>
          <p:cNvGraphicFramePr>
            <a:graphicFrameLocks/>
          </p:cNvGraphicFramePr>
          <p:nvPr/>
        </p:nvGraphicFramePr>
        <p:xfrm>
          <a:off x="2128838" y="1901916"/>
          <a:ext cx="1873705" cy="3811105"/>
        </p:xfrm>
        <a:graphic>
          <a:graphicData uri="http://schemas.openxmlformats.org/drawingml/2006/chart">
            <c:chart xmlns:c="http://schemas.openxmlformats.org/drawingml/2006/chart" xmlns:r="http://schemas.openxmlformats.org/officeDocument/2006/relationships" r:id="rId4"/>
          </a:graphicData>
        </a:graphic>
      </p:graphicFrame>
      <p:sp>
        <p:nvSpPr>
          <p:cNvPr id="30" name="Rectangle 29"/>
          <p:cNvSpPr/>
          <p:nvPr/>
        </p:nvSpPr>
        <p:spPr>
          <a:xfrm>
            <a:off x="3749564" y="1892125"/>
            <a:ext cx="581817" cy="38208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825"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p:cNvCxnSpPr/>
          <p:nvPr/>
        </p:nvCxnSpPr>
        <p:spPr>
          <a:xfrm flipV="1">
            <a:off x="3779791" y="4026120"/>
            <a:ext cx="1461802" cy="1371601"/>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779791" y="4857745"/>
            <a:ext cx="1461802" cy="697625"/>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3779791" y="3523593"/>
            <a:ext cx="1461802" cy="1716478"/>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3779791" y="2936988"/>
            <a:ext cx="1458667" cy="1947371"/>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776656" y="2618059"/>
            <a:ext cx="1468072" cy="1900733"/>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3776656" y="2452681"/>
            <a:ext cx="1461802" cy="1710398"/>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776656" y="2304719"/>
            <a:ext cx="1461802" cy="1508738"/>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480039" y="1694166"/>
            <a:ext cx="1086729" cy="48474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3F82"/>
                </a:solidFill>
                <a:effectLst/>
                <a:uLnTx/>
                <a:uFillTx/>
                <a:latin typeface="Calibri" panose="020F0502020204030204"/>
                <a:ea typeface="ヒラギノ角ゴ Pro W3" pitchFamily="1" charset="-128"/>
                <a:cs typeface="+mn-cs"/>
              </a:rPr>
              <a:t>$ Distribution</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3F82"/>
              </a:solidFill>
              <a:effectLst/>
              <a:uLnTx/>
              <a:uFillTx/>
              <a:latin typeface="Calibri" panose="020F0502020204030204"/>
              <a:ea typeface="ヒラギノ角ゴ Pro W3" pitchFamily="1" charset="-128"/>
              <a:cs typeface="+mn-cs"/>
            </a:endParaRPr>
          </a:p>
        </p:txBody>
      </p:sp>
      <p:cxnSp>
        <p:nvCxnSpPr>
          <p:cNvPr id="24" name="Straight Connector 23"/>
          <p:cNvCxnSpPr/>
          <p:nvPr/>
        </p:nvCxnSpPr>
        <p:spPr>
          <a:xfrm flipV="1">
            <a:off x="3779791" y="2754630"/>
            <a:ext cx="1464937" cy="1935981"/>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888564" y="1682923"/>
            <a:ext cx="2608289"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3F82"/>
                </a:solidFill>
                <a:effectLst/>
                <a:uLnTx/>
                <a:uFillTx/>
                <a:latin typeface="Calibri" panose="020F0502020204030204"/>
                <a:ea typeface="ヒラギノ角ゴ Pro W3" pitchFamily="1" charset="-128"/>
                <a:cs typeface="+mn-cs"/>
              </a:rPr>
              <a:t>Office Visit Distribution in the US</a:t>
            </a:r>
          </a:p>
        </p:txBody>
      </p:sp>
      <p:sp>
        <p:nvSpPr>
          <p:cNvPr id="25" name="Title 1"/>
          <p:cNvSpPr txBox="1">
            <a:spLocks/>
          </p:cNvSpPr>
          <p:nvPr/>
        </p:nvSpPr>
        <p:spPr>
          <a:xfrm>
            <a:off x="1" y="0"/>
            <a:ext cx="9144000" cy="1110491"/>
          </a:xfrm>
          <a:prstGeom prst="rect">
            <a:avLst/>
          </a:prstGeom>
          <a:solidFill>
            <a:schemeClr val="accent5">
              <a:lumMod val="50000"/>
            </a:schemeClr>
          </a:solidFill>
        </p:spPr>
        <p:txBody>
          <a:bodyPr vert="horz" lIns="91440" tIns="45720" rIns="91440" bIns="45720" rtlCol="0" anchor="ctr"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Narrow" charset="0"/>
              <a:ea typeface="Arial Narrow" charset="0"/>
              <a:cs typeface="Arial Narrow"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Narrow" charset="0"/>
                <a:ea typeface="Arial Narrow" charset="0"/>
                <a:cs typeface="Arial Narrow" charset="0"/>
              </a:rPr>
              <a:t> </a:t>
            </a:r>
          </a:p>
        </p:txBody>
      </p:sp>
      <p:sp>
        <p:nvSpPr>
          <p:cNvPr id="3" name="Rectangle 2">
            <a:extLst>
              <a:ext uri="{FF2B5EF4-FFF2-40B4-BE49-F238E27FC236}">
                <a16:creationId xmlns:a16="http://schemas.microsoft.com/office/drawing/2014/main" id="{F89BEFBB-B5F4-42CC-BC2D-DB4D48552015}"/>
              </a:ext>
            </a:extLst>
          </p:cNvPr>
          <p:cNvSpPr/>
          <p:nvPr/>
        </p:nvSpPr>
        <p:spPr>
          <a:xfrm>
            <a:off x="89006" y="110482"/>
            <a:ext cx="8837102" cy="64633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ヒラギノ角ゴ Pro W3" pitchFamily="1" charset="-128"/>
                <a:cs typeface="+mn-cs"/>
              </a:rPr>
              <a:t>Expenditure distribution for office based medical provider visits – Fast track imputed estimates 2012</a:t>
            </a:r>
          </a:p>
        </p:txBody>
      </p:sp>
      <p:sp>
        <p:nvSpPr>
          <p:cNvPr id="5" name="Rectangle 4">
            <a:extLst>
              <a:ext uri="{FF2B5EF4-FFF2-40B4-BE49-F238E27FC236}">
                <a16:creationId xmlns:a16="http://schemas.microsoft.com/office/drawing/2014/main" id="{6BA6A84B-EF50-4CBB-A419-B280D999E814}"/>
              </a:ext>
            </a:extLst>
          </p:cNvPr>
          <p:cNvSpPr/>
          <p:nvPr/>
        </p:nvSpPr>
        <p:spPr>
          <a:xfrm>
            <a:off x="2463234" y="717350"/>
            <a:ext cx="3558987" cy="369332"/>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Arial Narrow" charset="0"/>
                <a:ea typeface="Arial Narrow" charset="0"/>
                <a:cs typeface="Arial Narrow" charset="0"/>
              </a:rPr>
              <a:t>(Ordered by magnitude of visit expense)</a:t>
            </a:r>
          </a:p>
        </p:txBody>
      </p:sp>
    </p:spTree>
    <p:extLst>
      <p:ext uri="{BB962C8B-B14F-4D97-AF65-F5344CB8AC3E}">
        <p14:creationId xmlns:p14="http://schemas.microsoft.com/office/powerpoint/2010/main" val="1282489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50"/>
            <a:ext cx="9144000" cy="609600"/>
          </a:xfrm>
          <a:solidFill>
            <a:srgbClr val="002060"/>
          </a:solidFill>
        </p:spPr>
        <p:txBody>
          <a:bodyPr/>
          <a:lstStyle/>
          <a:p>
            <a:r>
              <a:rPr lang="en-US" dirty="0"/>
              <a:t>Reverse Engineering the Imputation Process</a:t>
            </a: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7490765" cy="571756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7" name="Text Box 4"/>
          <p:cNvSpPr txBox="1">
            <a:spLocks noChangeArrowheads="1"/>
          </p:cNvSpPr>
          <p:nvPr/>
        </p:nvSpPr>
        <p:spPr bwMode="auto">
          <a:xfrm>
            <a:off x="152400" y="6397382"/>
            <a:ext cx="3447256" cy="341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1pPr>
            <a:lvl2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2pPr>
            <a:lvl3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3pPr>
            <a:lvl4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4pPr>
            <a:lvl5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 pos="3619500" algn="l"/>
              </a:tabLst>
              <a:defRPr/>
            </a:pPr>
            <a:r>
              <a:rPr kumimoji="0" lang="en-GB" altLang="en-US" sz="1200" b="1" i="0" u="none" strike="noStrike" kern="1200" cap="none" spc="0" normalizeH="0" baseline="0" noProof="0" dirty="0">
                <a:ln>
                  <a:noFill/>
                </a:ln>
                <a:solidFill>
                  <a:srgbClr val="000000"/>
                </a:solidFill>
                <a:effectLst/>
                <a:uLnTx/>
                <a:uFillTx/>
                <a:latin typeface="Arial" charset="0"/>
                <a:ea typeface="msgothic" charset="-128"/>
              </a:rPr>
              <a:t>Alejandro F. </a:t>
            </a:r>
            <a:r>
              <a:rPr kumimoji="0" lang="en-GB" altLang="en-US" sz="1200" b="1" i="0" u="none" strike="noStrike" kern="1200" cap="none" spc="0" normalizeH="0" baseline="0" noProof="0" dirty="0" err="1">
                <a:ln>
                  <a:noFill/>
                </a:ln>
                <a:solidFill>
                  <a:srgbClr val="000000"/>
                </a:solidFill>
                <a:effectLst/>
                <a:uLnTx/>
                <a:uFillTx/>
                <a:latin typeface="Arial" charset="0"/>
                <a:ea typeface="msgothic" charset="-128"/>
              </a:rPr>
              <a:t>Villaverde</a:t>
            </a:r>
            <a:r>
              <a:rPr kumimoji="0" lang="en-GB" altLang="en-US" sz="1200" b="1" i="0" u="none" strike="noStrike" kern="1200" cap="none" spc="0" normalizeH="0" baseline="0" noProof="0" dirty="0">
                <a:ln>
                  <a:noFill/>
                </a:ln>
                <a:solidFill>
                  <a:srgbClr val="000000"/>
                </a:solidFill>
                <a:effectLst/>
                <a:uLnTx/>
                <a:uFillTx/>
                <a:latin typeface="Arial" charset="0"/>
                <a:ea typeface="msgothic" charset="-128"/>
              </a:rPr>
              <a:t>, and Julio R. </a:t>
            </a:r>
            <a:r>
              <a:rPr kumimoji="0" lang="en-GB" altLang="en-US" sz="1200" b="1" i="0" u="none" strike="noStrike" kern="1200" cap="none" spc="0" normalizeH="0" baseline="0" noProof="0" dirty="0" err="1">
                <a:ln>
                  <a:noFill/>
                </a:ln>
                <a:solidFill>
                  <a:srgbClr val="000000"/>
                </a:solidFill>
                <a:effectLst/>
                <a:uLnTx/>
                <a:uFillTx/>
                <a:latin typeface="Arial" charset="0"/>
                <a:ea typeface="msgothic" charset="-128"/>
              </a:rPr>
              <a:t>Banga</a:t>
            </a:r>
            <a:r>
              <a:rPr kumimoji="0" lang="en-GB" altLang="en-US" sz="1200" b="1" i="0" u="none" strike="noStrike" kern="1200" cap="none" spc="0" normalizeH="0" baseline="0" noProof="0" dirty="0">
                <a:ln>
                  <a:noFill/>
                </a:ln>
                <a:solidFill>
                  <a:srgbClr val="000000"/>
                </a:solidFill>
                <a:effectLst/>
                <a:uLnTx/>
                <a:uFillTx/>
                <a:latin typeface="Arial" charset="0"/>
                <a:ea typeface="msgothic" charset="-128"/>
              </a:rPr>
              <a:t> J. R. Soc. Interface 2014;11:20130505</a:t>
            </a:r>
          </a:p>
        </p:txBody>
      </p:sp>
      <p:sp>
        <p:nvSpPr>
          <p:cNvPr id="3" name="Content Placeholder 2"/>
          <p:cNvSpPr>
            <a:spLocks noGrp="1" noChangeAspect="1"/>
          </p:cNvSpPr>
          <p:nvPr>
            <p:ph idx="1"/>
          </p:nvPr>
        </p:nvSpPr>
        <p:spPr>
          <a:xfrm>
            <a:off x="7490765" y="2037665"/>
            <a:ext cx="1577035" cy="2762935"/>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marL="0" indent="0">
              <a:lnSpc>
                <a:spcPct val="120000"/>
              </a:lnSpc>
              <a:spcBef>
                <a:spcPts val="1600"/>
              </a:spcBef>
              <a:buSzPct val="100000"/>
              <a:buNone/>
            </a:pPr>
            <a:r>
              <a:rPr lang="en-US" altLang="en-US" sz="1600" dirty="0"/>
              <a:t>The Reverse Engineering toolbox: many tools can be applied to </a:t>
            </a:r>
            <a:r>
              <a:rPr lang="en-US" sz="1600" dirty="0"/>
              <a:t>find the best model to explain a certain set of observed data.</a:t>
            </a:r>
            <a:endParaRPr lang="en-US" altLang="en-US" sz="1600" dirty="0"/>
          </a:p>
        </p:txBody>
      </p:sp>
      <p:sp>
        <p:nvSpPr>
          <p:cNvPr id="8" name="TextBox 7"/>
          <p:cNvSpPr txBox="1"/>
          <p:nvPr/>
        </p:nvSpPr>
        <p:spPr>
          <a:xfrm>
            <a:off x="2743200" y="3276600"/>
            <a:ext cx="2362200" cy="646331"/>
          </a:xfrm>
          <a:prstGeom prst="rect">
            <a:avLst/>
          </a:prstGeom>
          <a:solidFill>
            <a:schemeClr val="bg1"/>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ヒラギノ角ゴ Pro W3" pitchFamily="1" charset="-128"/>
                <a:cs typeface="Arial"/>
              </a:rPr>
              <a:t>Reverse Engineering of Complex Systems</a:t>
            </a:r>
          </a:p>
        </p:txBody>
      </p:sp>
    </p:spTree>
    <p:extLst>
      <p:ext uri="{BB962C8B-B14F-4D97-AF65-F5344CB8AC3E}">
        <p14:creationId xmlns:p14="http://schemas.microsoft.com/office/powerpoint/2010/main" val="1141220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304800" y="1970567"/>
            <a:ext cx="4398074" cy="309494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1"/>
            <a:ext cx="9144000" cy="751367"/>
          </a:xfrm>
          <a:solidFill>
            <a:srgbClr val="002060"/>
          </a:solidFill>
        </p:spPr>
        <p:txBody>
          <a:bodyPr>
            <a:normAutofit/>
          </a:bodyPr>
          <a:lstStyle/>
          <a:p>
            <a:pPr>
              <a:defRPr/>
            </a:pPr>
            <a:r>
              <a:rPr lang="en-US" dirty="0"/>
              <a:t>Hybrid Approach</a:t>
            </a:r>
          </a:p>
        </p:txBody>
      </p:sp>
      <p:sp>
        <p:nvSpPr>
          <p:cNvPr id="79874" name="Content Placeholder 2"/>
          <p:cNvSpPr>
            <a:spLocks noGrp="1"/>
          </p:cNvSpPr>
          <p:nvPr>
            <p:ph idx="1"/>
          </p:nvPr>
        </p:nvSpPr>
        <p:spPr>
          <a:xfrm>
            <a:off x="4876800" y="990600"/>
            <a:ext cx="4191000" cy="4085541"/>
          </a:xfrm>
        </p:spPr>
        <p:txBody>
          <a:bodyPr>
            <a:noAutofit/>
          </a:bodyPr>
          <a:lstStyle/>
          <a:p>
            <a:pPr marL="65088" indent="0">
              <a:spcBef>
                <a:spcPts val="1000"/>
              </a:spcBef>
              <a:buSzPct val="100000"/>
              <a:buNone/>
            </a:pPr>
            <a:r>
              <a:rPr lang="en-US" altLang="en-US" sz="1600" dirty="0"/>
              <a:t>To match the mixed imputation approach applied to the MEPS survey data we implemented a tri-mode approach</a:t>
            </a:r>
          </a:p>
          <a:p>
            <a:pPr indent="-222250">
              <a:spcBef>
                <a:spcPts val="1000"/>
              </a:spcBef>
              <a:buSzPct val="100000"/>
            </a:pPr>
            <a:r>
              <a:rPr lang="en-US" altLang="en-US" sz="1600" dirty="0"/>
              <a:t>A randomized hot-deck was performed for highly similar rows using the variables associated with visit expenditure and insurance coverage.</a:t>
            </a:r>
          </a:p>
          <a:p>
            <a:pPr indent="-222250">
              <a:spcBef>
                <a:spcPts val="1000"/>
              </a:spcBef>
              <a:buSzPct val="100000"/>
            </a:pPr>
            <a:r>
              <a:rPr lang="en-US" altLang="en-US" sz="1600" dirty="0"/>
              <a:t>A Multi-Output Random Forest Model was trained on the past 5 years of data. Payment breakouts were predicted using this trained model.</a:t>
            </a:r>
          </a:p>
          <a:p>
            <a:pPr indent="-222250">
              <a:spcBef>
                <a:spcPts val="1000"/>
              </a:spcBef>
              <a:buSzPct val="100000"/>
            </a:pPr>
            <a:r>
              <a:rPr lang="en-US" altLang="en-US" sz="1600" dirty="0"/>
              <a:t>Rules for specific classes were automatically learned by by analyzing decision boundaries with full class coverage in  the Random Forest. Rules automatically selected with an iterative test procedure.</a:t>
            </a:r>
          </a:p>
          <a:p>
            <a:pPr indent="-222250">
              <a:spcBef>
                <a:spcPts val="1000"/>
              </a:spcBef>
              <a:buSzPct val="100000"/>
            </a:pPr>
            <a:r>
              <a:rPr lang="en-US" altLang="en-US" sz="1600" dirty="0"/>
              <a:t>The results of both approaches were directly combined into the final imputed dataset.</a:t>
            </a:r>
          </a:p>
        </p:txBody>
      </p:sp>
    </p:spTree>
    <p:extLst>
      <p:ext uri="{BB962C8B-B14F-4D97-AF65-F5344CB8AC3E}">
        <p14:creationId xmlns:p14="http://schemas.microsoft.com/office/powerpoint/2010/main" val="1246391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14083"/>
          </a:xfrm>
          <a:solidFill>
            <a:srgbClr val="002060"/>
          </a:solidFill>
        </p:spPr>
        <p:txBody>
          <a:bodyPr/>
          <a:lstStyle/>
          <a:p>
            <a:pPr>
              <a:defRPr/>
            </a:pPr>
            <a:r>
              <a:rPr lang="en-US" dirty="0"/>
              <a:t>MEPS Random Forest Results</a:t>
            </a:r>
          </a:p>
        </p:txBody>
      </p:sp>
      <p:sp>
        <p:nvSpPr>
          <p:cNvPr id="45058" name="Content Placeholder 4"/>
          <p:cNvSpPr>
            <a:spLocks noGrp="1"/>
          </p:cNvSpPr>
          <p:nvPr>
            <p:ph idx="1"/>
          </p:nvPr>
        </p:nvSpPr>
        <p:spPr/>
        <p:txBody>
          <a:bodyPr/>
          <a:lstStyle/>
          <a:p>
            <a:endParaRPr lang="en-US" altLang="en-US"/>
          </a:p>
        </p:txBody>
      </p:sp>
      <p:pic>
        <p:nvPicPr>
          <p:cNvPr id="45059" name="Picture 5"/>
          <p:cNvPicPr>
            <a:picLocks noChangeAspect="1"/>
          </p:cNvPicPr>
          <p:nvPr/>
        </p:nvPicPr>
        <p:blipFill rotWithShape="1">
          <a:blip r:embed="rId2" cstate="email">
            <a:extLst>
              <a:ext uri="{28A0092B-C50C-407E-A947-70E740481C1C}">
                <a14:useLocalDpi xmlns:a14="http://schemas.microsoft.com/office/drawing/2010/main"/>
              </a:ext>
            </a:extLst>
          </a:blip>
          <a:srcRect l="-2345"/>
          <a:stretch/>
        </p:blipFill>
        <p:spPr bwMode="auto">
          <a:xfrm>
            <a:off x="274320" y="1295400"/>
            <a:ext cx="8595360" cy="3925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26340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61708"/>
          </a:xfrm>
        </p:spPr>
        <p:txBody>
          <a:bodyPr/>
          <a:lstStyle/>
          <a:p>
            <a:r>
              <a:rPr lang="en-US" dirty="0"/>
              <a:t>2014 Fast-track ML Imputation Results</a:t>
            </a:r>
          </a:p>
        </p:txBody>
      </p:sp>
      <p:grpSp>
        <p:nvGrpSpPr>
          <p:cNvPr id="264" name="Group 264">
            <a:extLst>
              <a:ext uri="{FF2B5EF4-FFF2-40B4-BE49-F238E27FC236}">
                <a16:creationId xmlns:a16="http://schemas.microsoft.com/office/drawing/2014/main" id="{77A372D8-75DE-4131-8EA9-23CF544314A3}"/>
              </a:ext>
            </a:extLst>
          </p:cNvPr>
          <p:cNvGrpSpPr>
            <a:grpSpLocks noChangeAspect="1"/>
          </p:cNvGrpSpPr>
          <p:nvPr/>
        </p:nvGrpSpPr>
        <p:grpSpPr bwMode="auto">
          <a:xfrm>
            <a:off x="523875" y="1219200"/>
            <a:ext cx="8620125" cy="4079875"/>
            <a:chOff x="330" y="768"/>
            <a:chExt cx="5430" cy="2570"/>
          </a:xfrm>
        </p:grpSpPr>
        <p:sp>
          <p:nvSpPr>
            <p:cNvPr id="265" name="AutoShape 263">
              <a:extLst>
                <a:ext uri="{FF2B5EF4-FFF2-40B4-BE49-F238E27FC236}">
                  <a16:creationId xmlns:a16="http://schemas.microsoft.com/office/drawing/2014/main" id="{D9A100B3-02CE-4CEC-B8B4-04651E16E287}"/>
                </a:ext>
              </a:extLst>
            </p:cNvPr>
            <p:cNvSpPr>
              <a:spLocks noChangeAspect="1" noChangeArrowheads="1" noTextEdit="1"/>
            </p:cNvSpPr>
            <p:nvPr/>
          </p:nvSpPr>
          <p:spPr bwMode="auto">
            <a:xfrm>
              <a:off x="330" y="768"/>
              <a:ext cx="5430" cy="2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6" name="Rectangle 265">
              <a:extLst>
                <a:ext uri="{FF2B5EF4-FFF2-40B4-BE49-F238E27FC236}">
                  <a16:creationId xmlns:a16="http://schemas.microsoft.com/office/drawing/2014/main" id="{B97CB1D2-6B69-4D3E-8E86-C32C2357D361}"/>
                </a:ext>
              </a:extLst>
            </p:cNvPr>
            <p:cNvSpPr>
              <a:spLocks noChangeArrowheads="1"/>
            </p:cNvSpPr>
            <p:nvPr/>
          </p:nvSpPr>
          <p:spPr bwMode="auto">
            <a:xfrm>
              <a:off x="330" y="793"/>
              <a:ext cx="0"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67" name="Rectangle 266">
              <a:extLst>
                <a:ext uri="{FF2B5EF4-FFF2-40B4-BE49-F238E27FC236}">
                  <a16:creationId xmlns:a16="http://schemas.microsoft.com/office/drawing/2014/main" id="{9C226830-2F02-458D-AB52-38084010D4B9}"/>
                </a:ext>
              </a:extLst>
            </p:cNvPr>
            <p:cNvSpPr>
              <a:spLocks noChangeArrowheads="1"/>
            </p:cNvSpPr>
            <p:nvPr/>
          </p:nvSpPr>
          <p:spPr bwMode="auto">
            <a:xfrm>
              <a:off x="750" y="793"/>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68" name="Rectangle 267">
              <a:extLst>
                <a:ext uri="{FF2B5EF4-FFF2-40B4-BE49-F238E27FC236}">
                  <a16:creationId xmlns:a16="http://schemas.microsoft.com/office/drawing/2014/main" id="{0586ACE1-A7F8-4CA6-8063-6A09AF16AEBD}"/>
                </a:ext>
              </a:extLst>
            </p:cNvPr>
            <p:cNvSpPr>
              <a:spLocks noChangeArrowheads="1"/>
            </p:cNvSpPr>
            <p:nvPr/>
          </p:nvSpPr>
          <p:spPr bwMode="auto">
            <a:xfrm>
              <a:off x="795" y="793"/>
              <a:ext cx="42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New Roman" panose="02020603050405020304" pitchFamily="18" charset="0"/>
                </a:rPr>
                <a:t>: Person</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69" name="Rectangle 268">
              <a:extLst>
                <a:ext uri="{FF2B5EF4-FFF2-40B4-BE49-F238E27FC236}">
                  <a16:creationId xmlns:a16="http://schemas.microsoft.com/office/drawing/2014/main" id="{CBA8C534-2298-4BED-B317-AF6E93446FB7}"/>
                </a:ext>
              </a:extLst>
            </p:cNvPr>
            <p:cNvSpPr>
              <a:spLocks noChangeArrowheads="1"/>
            </p:cNvSpPr>
            <p:nvPr/>
          </p:nvSpPr>
          <p:spPr bwMode="auto">
            <a:xfrm>
              <a:off x="1316" y="793"/>
              <a:ext cx="106"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700" b="0" i="0" u="none" strike="noStrike" cap="none" normalizeH="0" baseline="0">
                  <a:ln>
                    <a:noFill/>
                  </a:ln>
                  <a:solidFill>
                    <a:srgbClr val="000000"/>
                  </a:solidFill>
                  <a:effectLst/>
                  <a:latin typeface="Times New Roman" panose="02020603050405020304" pitchFamily="18"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0" name="Rectangle 269">
              <a:extLst>
                <a:ext uri="{FF2B5EF4-FFF2-40B4-BE49-F238E27FC236}">
                  <a16:creationId xmlns:a16="http://schemas.microsoft.com/office/drawing/2014/main" id="{4D1AD879-5BEF-4A82-BFCF-9B155D190336}"/>
                </a:ext>
              </a:extLst>
            </p:cNvPr>
            <p:cNvSpPr>
              <a:spLocks noChangeArrowheads="1"/>
            </p:cNvSpPr>
            <p:nvPr/>
          </p:nvSpPr>
          <p:spPr bwMode="auto">
            <a:xfrm>
              <a:off x="1364" y="793"/>
              <a:ext cx="362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New Roman" panose="02020603050405020304" pitchFamily="18" charset="0"/>
                </a:rPr>
                <a:t>Level Comparison of Percentage of the Total Expenditures and Mean </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71" name="Rectangle 270">
              <a:extLst>
                <a:ext uri="{FF2B5EF4-FFF2-40B4-BE49-F238E27FC236}">
                  <a16:creationId xmlns:a16="http://schemas.microsoft.com/office/drawing/2014/main" id="{AB39C69E-D665-4A1B-B0E9-0148D606834A}"/>
                </a:ext>
              </a:extLst>
            </p:cNvPr>
            <p:cNvSpPr>
              <a:spLocks noChangeArrowheads="1"/>
            </p:cNvSpPr>
            <p:nvPr/>
          </p:nvSpPr>
          <p:spPr bwMode="auto">
            <a:xfrm>
              <a:off x="330" y="978"/>
              <a:ext cx="215"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700" b="0" i="0" u="none" strike="noStrike" cap="none" normalizeH="0" baseline="0">
                  <a:ln>
                    <a:noFill/>
                  </a:ln>
                  <a:solidFill>
                    <a:srgbClr val="000000"/>
                  </a:solidFill>
                  <a:effectLst/>
                  <a:latin typeface="Times New Roman" panose="02020603050405020304" pitchFamily="18" charset="0"/>
                </a:rPr>
                <a:t>Ex</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2" name="Rectangle 271">
              <a:extLst>
                <a:ext uri="{FF2B5EF4-FFF2-40B4-BE49-F238E27FC236}">
                  <a16:creationId xmlns:a16="http://schemas.microsoft.com/office/drawing/2014/main" id="{C749AC4C-D39F-4E95-9609-7EA38AAD083A}"/>
                </a:ext>
              </a:extLst>
            </p:cNvPr>
            <p:cNvSpPr>
              <a:spLocks noChangeArrowheads="1"/>
            </p:cNvSpPr>
            <p:nvPr/>
          </p:nvSpPr>
          <p:spPr bwMode="auto">
            <a:xfrm>
              <a:off x="486" y="978"/>
              <a:ext cx="2926"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err="1">
                  <a:ln>
                    <a:noFill/>
                  </a:ln>
                  <a:solidFill>
                    <a:srgbClr val="000000"/>
                  </a:solidFill>
                  <a:effectLst/>
                  <a:latin typeface="Times New Roman" panose="02020603050405020304" pitchFamily="18" charset="0"/>
                </a:rPr>
                <a:t>penditures</a:t>
              </a:r>
              <a:r>
                <a:rPr kumimoji="0" lang="en-US" altLang="en-US" sz="1600" b="0" i="0" u="none" strike="noStrike" cap="none" normalizeH="0" baseline="0" dirty="0">
                  <a:ln>
                    <a:noFill/>
                  </a:ln>
                  <a:solidFill>
                    <a:srgbClr val="000000"/>
                  </a:solidFill>
                  <a:effectLst/>
                  <a:latin typeface="Times New Roman" panose="02020603050405020304" pitchFamily="18" charset="0"/>
                </a:rPr>
                <a:t> among the Population Between Actual Office</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73" name="Rectangle 272">
              <a:extLst>
                <a:ext uri="{FF2B5EF4-FFF2-40B4-BE49-F238E27FC236}">
                  <a16:creationId xmlns:a16="http://schemas.microsoft.com/office/drawing/2014/main" id="{B3DBCE00-DB89-48AA-91B8-A94F8FC01B4C}"/>
                </a:ext>
              </a:extLst>
            </p:cNvPr>
            <p:cNvSpPr>
              <a:spLocks noChangeArrowheads="1"/>
            </p:cNvSpPr>
            <p:nvPr/>
          </p:nvSpPr>
          <p:spPr bwMode="auto">
            <a:xfrm>
              <a:off x="3408" y="973"/>
              <a:ext cx="106"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700" b="0" i="0" u="none" strike="noStrike" cap="none" normalizeH="0" baseline="0" dirty="0">
                  <a:ln>
                    <a:noFill/>
                  </a:ln>
                  <a:solidFill>
                    <a:srgbClr val="000000"/>
                  </a:solidFill>
                  <a:effectLst/>
                  <a:latin typeface="Times New Roman" panose="02020603050405020304" pitchFamily="18"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74" name="Rectangle 273">
              <a:extLst>
                <a:ext uri="{FF2B5EF4-FFF2-40B4-BE49-F238E27FC236}">
                  <a16:creationId xmlns:a16="http://schemas.microsoft.com/office/drawing/2014/main" id="{23028407-A358-4EA8-804C-172A6DD74081}"/>
                </a:ext>
              </a:extLst>
            </p:cNvPr>
            <p:cNvSpPr>
              <a:spLocks noChangeArrowheads="1"/>
            </p:cNvSpPr>
            <p:nvPr/>
          </p:nvSpPr>
          <p:spPr bwMode="auto">
            <a:xfrm>
              <a:off x="3504" y="978"/>
              <a:ext cx="1770"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New Roman" panose="02020603050405020304" pitchFamily="18" charset="0"/>
                </a:rPr>
                <a:t>Based Physician Visit Event Data </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75" name="Rectangle 274">
              <a:extLst>
                <a:ext uri="{FF2B5EF4-FFF2-40B4-BE49-F238E27FC236}">
                  <a16:creationId xmlns:a16="http://schemas.microsoft.com/office/drawing/2014/main" id="{14FDCC68-E24D-458C-B596-16712C0A4048}"/>
                </a:ext>
              </a:extLst>
            </p:cNvPr>
            <p:cNvSpPr>
              <a:spLocks noChangeArrowheads="1"/>
            </p:cNvSpPr>
            <p:nvPr/>
          </p:nvSpPr>
          <p:spPr bwMode="auto">
            <a:xfrm>
              <a:off x="330" y="1165"/>
              <a:ext cx="614"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New Roman" panose="02020603050405020304" pitchFamily="18" charset="0"/>
                </a:rPr>
                <a:t>And AI/ML</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77" name="Rectangle 276">
              <a:extLst>
                <a:ext uri="{FF2B5EF4-FFF2-40B4-BE49-F238E27FC236}">
                  <a16:creationId xmlns:a16="http://schemas.microsoft.com/office/drawing/2014/main" id="{415265DC-3B9A-452E-8069-1C650A2247E1}"/>
                </a:ext>
              </a:extLst>
            </p:cNvPr>
            <p:cNvSpPr>
              <a:spLocks noChangeArrowheads="1"/>
            </p:cNvSpPr>
            <p:nvPr/>
          </p:nvSpPr>
          <p:spPr bwMode="auto">
            <a:xfrm>
              <a:off x="971" y="1165"/>
              <a:ext cx="2046"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New Roman" panose="02020603050405020304" pitchFamily="18" charset="0"/>
                </a:rPr>
                <a:t>Imputed Data (n=21,399), 2014 MEPS </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78" name="Rectangle 277">
              <a:extLst>
                <a:ext uri="{FF2B5EF4-FFF2-40B4-BE49-F238E27FC236}">
                  <a16:creationId xmlns:a16="http://schemas.microsoft.com/office/drawing/2014/main" id="{C3F9DFB8-2F96-43BD-BB7E-42E6B43630A6}"/>
                </a:ext>
              </a:extLst>
            </p:cNvPr>
            <p:cNvSpPr>
              <a:spLocks noChangeArrowheads="1"/>
            </p:cNvSpPr>
            <p:nvPr/>
          </p:nvSpPr>
          <p:spPr bwMode="auto">
            <a:xfrm>
              <a:off x="3916" y="1165"/>
              <a:ext cx="93"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700" b="0" i="0" u="none" strike="noStrike" cap="none" normalizeH="0" baseline="0">
                  <a:ln>
                    <a:noFill/>
                  </a:ln>
                  <a:solidFill>
                    <a:srgbClr val="000000"/>
                  </a:solidFill>
                  <a:effectLst/>
                  <a:latin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9" name="Rectangle 278">
              <a:extLst>
                <a:ext uri="{FF2B5EF4-FFF2-40B4-BE49-F238E27FC236}">
                  <a16:creationId xmlns:a16="http://schemas.microsoft.com/office/drawing/2014/main" id="{A64B337D-1158-43B3-B91E-461DC7BC75B7}"/>
                </a:ext>
              </a:extLst>
            </p:cNvPr>
            <p:cNvSpPr>
              <a:spLocks noChangeArrowheads="1"/>
            </p:cNvSpPr>
            <p:nvPr/>
          </p:nvSpPr>
          <p:spPr bwMode="auto">
            <a:xfrm>
              <a:off x="5337" y="3015"/>
              <a:ext cx="68"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280" name="Group 521">
              <a:extLst>
                <a:ext uri="{FF2B5EF4-FFF2-40B4-BE49-F238E27FC236}">
                  <a16:creationId xmlns:a16="http://schemas.microsoft.com/office/drawing/2014/main" id="{DEB4653B-017C-4DCA-8180-6D34E7014697}"/>
                </a:ext>
              </a:extLst>
            </p:cNvPr>
            <p:cNvGrpSpPr>
              <a:grpSpLocks/>
            </p:cNvGrpSpPr>
            <p:nvPr/>
          </p:nvGrpSpPr>
          <p:grpSpPr bwMode="auto">
            <a:xfrm>
              <a:off x="330" y="1418"/>
              <a:ext cx="5041" cy="1705"/>
              <a:chOff x="330" y="1418"/>
              <a:chExt cx="5041" cy="1705"/>
            </a:xfrm>
          </p:grpSpPr>
          <p:grpSp>
            <p:nvGrpSpPr>
              <p:cNvPr id="281" name="Group 479">
                <a:extLst>
                  <a:ext uri="{FF2B5EF4-FFF2-40B4-BE49-F238E27FC236}">
                    <a16:creationId xmlns:a16="http://schemas.microsoft.com/office/drawing/2014/main" id="{A2885277-0E6C-4F10-973B-490AA0851A56}"/>
                  </a:ext>
                </a:extLst>
              </p:cNvPr>
              <p:cNvGrpSpPr>
                <a:grpSpLocks/>
              </p:cNvGrpSpPr>
              <p:nvPr/>
            </p:nvGrpSpPr>
            <p:grpSpPr bwMode="auto">
              <a:xfrm>
                <a:off x="330" y="1418"/>
                <a:ext cx="5041" cy="1705"/>
                <a:chOff x="330" y="1418"/>
                <a:chExt cx="5041" cy="1705"/>
              </a:xfrm>
            </p:grpSpPr>
            <p:sp>
              <p:nvSpPr>
                <p:cNvPr id="323" name="Rectangle 279">
                  <a:extLst>
                    <a:ext uri="{FF2B5EF4-FFF2-40B4-BE49-F238E27FC236}">
                      <a16:creationId xmlns:a16="http://schemas.microsoft.com/office/drawing/2014/main" id="{BCF83FE6-209E-426C-8F35-780D9835527A}"/>
                    </a:ext>
                  </a:extLst>
                </p:cNvPr>
                <p:cNvSpPr>
                  <a:spLocks noChangeArrowheads="1"/>
                </p:cNvSpPr>
                <p:nvPr/>
              </p:nvSpPr>
              <p:spPr bwMode="auto">
                <a:xfrm>
                  <a:off x="996" y="1621"/>
                  <a:ext cx="40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a:ln>
                        <a:noFill/>
                      </a:ln>
                      <a:solidFill>
                        <a:srgbClr val="000000"/>
                      </a:solidFill>
                      <a:effectLst/>
                      <a:latin typeface="Times New Roman" panose="02020603050405020304" pitchFamily="18" charset="0"/>
                    </a:rPr>
                    <a:t>Percent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24" name="Rectangle 280">
                  <a:extLst>
                    <a:ext uri="{FF2B5EF4-FFF2-40B4-BE49-F238E27FC236}">
                      <a16:creationId xmlns:a16="http://schemas.microsoft.com/office/drawing/2014/main" id="{6CD61F62-87BD-4A48-8572-56142F14A2CA}"/>
                    </a:ext>
                  </a:extLst>
                </p:cNvPr>
                <p:cNvSpPr>
                  <a:spLocks noChangeArrowheads="1"/>
                </p:cNvSpPr>
                <p:nvPr/>
              </p:nvSpPr>
              <p:spPr bwMode="auto">
                <a:xfrm>
                  <a:off x="1476" y="1621"/>
                  <a:ext cx="56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a:ln>
                        <a:noFill/>
                      </a:ln>
                      <a:solidFill>
                        <a:srgbClr val="000000"/>
                      </a:solidFill>
                      <a:effectLst/>
                      <a:latin typeface="Times New Roman" panose="02020603050405020304" pitchFamily="18" charset="0"/>
                    </a:rPr>
                    <a:t>SE Percent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25" name="Rectangle 281">
                  <a:extLst>
                    <a:ext uri="{FF2B5EF4-FFF2-40B4-BE49-F238E27FC236}">
                      <a16:creationId xmlns:a16="http://schemas.microsoft.com/office/drawing/2014/main" id="{72A6DFEC-36D8-419F-BCD0-4FFFFA6BE2B1}"/>
                    </a:ext>
                  </a:extLst>
                </p:cNvPr>
                <p:cNvSpPr>
                  <a:spLocks noChangeArrowheads="1"/>
                </p:cNvSpPr>
                <p:nvPr/>
              </p:nvSpPr>
              <p:spPr bwMode="auto">
                <a:xfrm>
                  <a:off x="2147" y="1621"/>
                  <a:ext cx="313"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a:ln>
                        <a:noFill/>
                      </a:ln>
                      <a:solidFill>
                        <a:srgbClr val="000000"/>
                      </a:solidFill>
                      <a:effectLst/>
                      <a:latin typeface="Times New Roman" panose="02020603050405020304" pitchFamily="18" charset="0"/>
                    </a:rPr>
                    <a:t>Mean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26" name="Rectangle 282">
                  <a:extLst>
                    <a:ext uri="{FF2B5EF4-FFF2-40B4-BE49-F238E27FC236}">
                      <a16:creationId xmlns:a16="http://schemas.microsoft.com/office/drawing/2014/main" id="{33B8CBF5-95AF-4333-B991-2D5997EB7DA5}"/>
                    </a:ext>
                  </a:extLst>
                </p:cNvPr>
                <p:cNvSpPr>
                  <a:spLocks noChangeArrowheads="1"/>
                </p:cNvSpPr>
                <p:nvPr/>
              </p:nvSpPr>
              <p:spPr bwMode="auto">
                <a:xfrm>
                  <a:off x="2628" y="1621"/>
                  <a:ext cx="47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a:ln>
                        <a:noFill/>
                      </a:ln>
                      <a:solidFill>
                        <a:srgbClr val="000000"/>
                      </a:solidFill>
                      <a:effectLst/>
                      <a:latin typeface="Times New Roman" panose="02020603050405020304" pitchFamily="18" charset="0"/>
                    </a:rPr>
                    <a:t>SE Mean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27" name="Rectangle 283">
                  <a:extLst>
                    <a:ext uri="{FF2B5EF4-FFF2-40B4-BE49-F238E27FC236}">
                      <a16:creationId xmlns:a16="http://schemas.microsoft.com/office/drawing/2014/main" id="{F957CE86-5C46-4051-81D8-632E5D6CCEFA}"/>
                    </a:ext>
                  </a:extLst>
                </p:cNvPr>
                <p:cNvSpPr>
                  <a:spLocks noChangeArrowheads="1"/>
                </p:cNvSpPr>
                <p:nvPr/>
              </p:nvSpPr>
              <p:spPr bwMode="auto">
                <a:xfrm>
                  <a:off x="3218" y="1621"/>
                  <a:ext cx="40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a:ln>
                        <a:noFill/>
                      </a:ln>
                      <a:solidFill>
                        <a:srgbClr val="000000"/>
                      </a:solidFill>
                      <a:effectLst/>
                      <a:latin typeface="Times New Roman" panose="02020603050405020304" pitchFamily="18" charset="0"/>
                    </a:rPr>
                    <a:t>Percent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28" name="Rectangle 284">
                  <a:extLst>
                    <a:ext uri="{FF2B5EF4-FFF2-40B4-BE49-F238E27FC236}">
                      <a16:creationId xmlns:a16="http://schemas.microsoft.com/office/drawing/2014/main" id="{C4CA706C-E30C-41BE-9463-8330E5E867CE}"/>
                    </a:ext>
                  </a:extLst>
                </p:cNvPr>
                <p:cNvSpPr>
                  <a:spLocks noChangeArrowheads="1"/>
                </p:cNvSpPr>
                <p:nvPr/>
              </p:nvSpPr>
              <p:spPr bwMode="auto">
                <a:xfrm>
                  <a:off x="3698" y="1621"/>
                  <a:ext cx="56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a:ln>
                        <a:noFill/>
                      </a:ln>
                      <a:solidFill>
                        <a:srgbClr val="000000"/>
                      </a:solidFill>
                      <a:effectLst/>
                      <a:latin typeface="Times New Roman" panose="02020603050405020304" pitchFamily="18" charset="0"/>
                    </a:rPr>
                    <a:t>SE Percent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29" name="Rectangle 285">
                  <a:extLst>
                    <a:ext uri="{FF2B5EF4-FFF2-40B4-BE49-F238E27FC236}">
                      <a16:creationId xmlns:a16="http://schemas.microsoft.com/office/drawing/2014/main" id="{66E7BE04-F6D3-42B1-B93B-5B8DE489FD7E}"/>
                    </a:ext>
                  </a:extLst>
                </p:cNvPr>
                <p:cNvSpPr>
                  <a:spLocks noChangeArrowheads="1"/>
                </p:cNvSpPr>
                <p:nvPr/>
              </p:nvSpPr>
              <p:spPr bwMode="auto">
                <a:xfrm>
                  <a:off x="4370" y="1621"/>
                  <a:ext cx="313"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a:ln>
                        <a:noFill/>
                      </a:ln>
                      <a:solidFill>
                        <a:srgbClr val="000000"/>
                      </a:solidFill>
                      <a:effectLst/>
                      <a:latin typeface="Times New Roman" panose="02020603050405020304" pitchFamily="18" charset="0"/>
                    </a:rPr>
                    <a:t>Mean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0" name="Rectangle 286">
                  <a:extLst>
                    <a:ext uri="{FF2B5EF4-FFF2-40B4-BE49-F238E27FC236}">
                      <a16:creationId xmlns:a16="http://schemas.microsoft.com/office/drawing/2014/main" id="{5B9026E0-92CC-43BD-B8B9-61BC2B8321A0}"/>
                    </a:ext>
                  </a:extLst>
                </p:cNvPr>
                <p:cNvSpPr>
                  <a:spLocks noChangeArrowheads="1"/>
                </p:cNvSpPr>
                <p:nvPr/>
              </p:nvSpPr>
              <p:spPr bwMode="auto">
                <a:xfrm>
                  <a:off x="4850" y="1621"/>
                  <a:ext cx="47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a:ln>
                        <a:noFill/>
                      </a:ln>
                      <a:solidFill>
                        <a:srgbClr val="000000"/>
                      </a:solidFill>
                      <a:effectLst/>
                      <a:latin typeface="Times New Roman" panose="02020603050405020304" pitchFamily="18" charset="0"/>
                    </a:rPr>
                    <a:t>SE Mean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1" name="Rectangle 287">
                  <a:extLst>
                    <a:ext uri="{FF2B5EF4-FFF2-40B4-BE49-F238E27FC236}">
                      <a16:creationId xmlns:a16="http://schemas.microsoft.com/office/drawing/2014/main" id="{A21FF6C7-4ABF-4283-8263-9A3D7CF53735}"/>
                    </a:ext>
                  </a:extLst>
                </p:cNvPr>
                <p:cNvSpPr>
                  <a:spLocks noChangeArrowheads="1"/>
                </p:cNvSpPr>
                <p:nvPr/>
              </p:nvSpPr>
              <p:spPr bwMode="auto">
                <a:xfrm>
                  <a:off x="353" y="1789"/>
                  <a:ext cx="399"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Times New Roman" panose="02020603050405020304" pitchFamily="18" charset="0"/>
                    </a:rPr>
                    <a:t>Top 1%</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32" name="Rectangle 288">
                  <a:extLst>
                    <a:ext uri="{FF2B5EF4-FFF2-40B4-BE49-F238E27FC236}">
                      <a16:creationId xmlns:a16="http://schemas.microsoft.com/office/drawing/2014/main" id="{BAF2E6DD-2621-484D-A893-7C000D62384E}"/>
                    </a:ext>
                  </a:extLst>
                </p:cNvPr>
                <p:cNvSpPr>
                  <a:spLocks noChangeArrowheads="1"/>
                </p:cNvSpPr>
                <p:nvPr/>
              </p:nvSpPr>
              <p:spPr bwMode="auto">
                <a:xfrm>
                  <a:off x="1187" y="1789"/>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21.66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3" name="Rectangle 289">
                  <a:extLst>
                    <a:ext uri="{FF2B5EF4-FFF2-40B4-BE49-F238E27FC236}">
                      <a16:creationId xmlns:a16="http://schemas.microsoft.com/office/drawing/2014/main" id="{A68BF921-49FC-4689-9E10-ACF3F43206D3}"/>
                    </a:ext>
                  </a:extLst>
                </p:cNvPr>
                <p:cNvSpPr>
                  <a:spLocks noChangeArrowheads="1"/>
                </p:cNvSpPr>
                <p:nvPr/>
              </p:nvSpPr>
              <p:spPr bwMode="auto">
                <a:xfrm>
                  <a:off x="1794" y="1789"/>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1.42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4" name="Rectangle 290">
                  <a:extLst>
                    <a:ext uri="{FF2B5EF4-FFF2-40B4-BE49-F238E27FC236}">
                      <a16:creationId xmlns:a16="http://schemas.microsoft.com/office/drawing/2014/main" id="{37325F8E-BF93-4DFF-A28A-B1BCCCD89359}"/>
                    </a:ext>
                  </a:extLst>
                </p:cNvPr>
                <p:cNvSpPr>
                  <a:spLocks noChangeArrowheads="1"/>
                </p:cNvSpPr>
                <p:nvPr/>
              </p:nvSpPr>
              <p:spPr bwMode="auto">
                <a:xfrm>
                  <a:off x="2246" y="1789"/>
                  <a:ext cx="34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27,906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5" name="Rectangle 291">
                  <a:extLst>
                    <a:ext uri="{FF2B5EF4-FFF2-40B4-BE49-F238E27FC236}">
                      <a16:creationId xmlns:a16="http://schemas.microsoft.com/office/drawing/2014/main" id="{87315C5F-737E-4BC8-A141-6E07B8F3323F}"/>
                    </a:ext>
                  </a:extLst>
                </p:cNvPr>
                <p:cNvSpPr>
                  <a:spLocks noChangeArrowheads="1"/>
                </p:cNvSpPr>
                <p:nvPr/>
              </p:nvSpPr>
              <p:spPr bwMode="auto">
                <a:xfrm>
                  <a:off x="2853" y="1789"/>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1,234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6" name="Rectangle 292">
                  <a:extLst>
                    <a:ext uri="{FF2B5EF4-FFF2-40B4-BE49-F238E27FC236}">
                      <a16:creationId xmlns:a16="http://schemas.microsoft.com/office/drawing/2014/main" id="{268B153F-60D8-4A20-AF32-3A5E0DBF7751}"/>
                    </a:ext>
                  </a:extLst>
                </p:cNvPr>
                <p:cNvSpPr>
                  <a:spLocks noChangeArrowheads="1"/>
                </p:cNvSpPr>
                <p:nvPr/>
              </p:nvSpPr>
              <p:spPr bwMode="auto">
                <a:xfrm>
                  <a:off x="3409" y="1789"/>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Times New Roman" panose="02020603050405020304" pitchFamily="18" charset="0"/>
                    </a:rPr>
                    <a:t>21.68</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37" name="Rectangle 293">
                  <a:extLst>
                    <a:ext uri="{FF2B5EF4-FFF2-40B4-BE49-F238E27FC236}">
                      <a16:creationId xmlns:a16="http://schemas.microsoft.com/office/drawing/2014/main" id="{6C76F19E-68F5-4592-86AD-9549CC87C597}"/>
                    </a:ext>
                  </a:extLst>
                </p:cNvPr>
                <p:cNvSpPr>
                  <a:spLocks noChangeArrowheads="1"/>
                </p:cNvSpPr>
                <p:nvPr/>
              </p:nvSpPr>
              <p:spPr bwMode="auto">
                <a:xfrm>
                  <a:off x="4017" y="1789"/>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1.46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8" name="Rectangle 294">
                  <a:extLst>
                    <a:ext uri="{FF2B5EF4-FFF2-40B4-BE49-F238E27FC236}">
                      <a16:creationId xmlns:a16="http://schemas.microsoft.com/office/drawing/2014/main" id="{22EB6179-17E2-4254-9410-2EBE0EB8E2E5}"/>
                    </a:ext>
                  </a:extLst>
                </p:cNvPr>
                <p:cNvSpPr>
                  <a:spLocks noChangeArrowheads="1"/>
                </p:cNvSpPr>
                <p:nvPr/>
              </p:nvSpPr>
              <p:spPr bwMode="auto">
                <a:xfrm>
                  <a:off x="4468" y="1789"/>
                  <a:ext cx="34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27,621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9" name="Rectangle 295">
                  <a:extLst>
                    <a:ext uri="{FF2B5EF4-FFF2-40B4-BE49-F238E27FC236}">
                      <a16:creationId xmlns:a16="http://schemas.microsoft.com/office/drawing/2014/main" id="{5221271A-A149-4F66-B752-D4C22E56886A}"/>
                    </a:ext>
                  </a:extLst>
                </p:cNvPr>
                <p:cNvSpPr>
                  <a:spLocks noChangeArrowheads="1"/>
                </p:cNvSpPr>
                <p:nvPr/>
              </p:nvSpPr>
              <p:spPr bwMode="auto">
                <a:xfrm>
                  <a:off x="5076" y="1789"/>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1,209</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0" name="Rectangle 296">
                  <a:extLst>
                    <a:ext uri="{FF2B5EF4-FFF2-40B4-BE49-F238E27FC236}">
                      <a16:creationId xmlns:a16="http://schemas.microsoft.com/office/drawing/2014/main" id="{F42298D9-84EF-40B4-8B24-3A432EC2555F}"/>
                    </a:ext>
                  </a:extLst>
                </p:cNvPr>
                <p:cNvSpPr>
                  <a:spLocks noChangeArrowheads="1"/>
                </p:cNvSpPr>
                <p:nvPr/>
              </p:nvSpPr>
              <p:spPr bwMode="auto">
                <a:xfrm>
                  <a:off x="353" y="1957"/>
                  <a:ext cx="399"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Top 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1" name="Rectangle 297">
                  <a:extLst>
                    <a:ext uri="{FF2B5EF4-FFF2-40B4-BE49-F238E27FC236}">
                      <a16:creationId xmlns:a16="http://schemas.microsoft.com/office/drawing/2014/main" id="{48789FFD-6D14-4717-9EEE-85789971F9E6}"/>
                    </a:ext>
                  </a:extLst>
                </p:cNvPr>
                <p:cNvSpPr>
                  <a:spLocks noChangeArrowheads="1"/>
                </p:cNvSpPr>
                <p:nvPr/>
              </p:nvSpPr>
              <p:spPr bwMode="auto">
                <a:xfrm>
                  <a:off x="1187" y="1957"/>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43.92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2" name="Rectangle 298">
                  <a:extLst>
                    <a:ext uri="{FF2B5EF4-FFF2-40B4-BE49-F238E27FC236}">
                      <a16:creationId xmlns:a16="http://schemas.microsoft.com/office/drawing/2014/main" id="{A9B6F2FE-34EC-4684-9DDE-7E15C590E2AE}"/>
                    </a:ext>
                  </a:extLst>
                </p:cNvPr>
                <p:cNvSpPr>
                  <a:spLocks noChangeArrowheads="1"/>
                </p:cNvSpPr>
                <p:nvPr/>
              </p:nvSpPr>
              <p:spPr bwMode="auto">
                <a:xfrm>
                  <a:off x="1794" y="1957"/>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1.27</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3" name="Rectangle 299">
                  <a:extLst>
                    <a:ext uri="{FF2B5EF4-FFF2-40B4-BE49-F238E27FC236}">
                      <a16:creationId xmlns:a16="http://schemas.microsoft.com/office/drawing/2014/main" id="{2D0C1565-6971-41B4-A0AB-75F13678E501}"/>
                    </a:ext>
                  </a:extLst>
                </p:cNvPr>
                <p:cNvSpPr>
                  <a:spLocks noChangeArrowheads="1"/>
                </p:cNvSpPr>
                <p:nvPr/>
              </p:nvSpPr>
              <p:spPr bwMode="auto">
                <a:xfrm>
                  <a:off x="2246" y="1957"/>
                  <a:ext cx="34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11,327</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4" name="Rectangle 300">
                  <a:extLst>
                    <a:ext uri="{FF2B5EF4-FFF2-40B4-BE49-F238E27FC236}">
                      <a16:creationId xmlns:a16="http://schemas.microsoft.com/office/drawing/2014/main" id="{DCDFE616-123D-4884-AB31-4CA59AF87C99}"/>
                    </a:ext>
                  </a:extLst>
                </p:cNvPr>
                <p:cNvSpPr>
                  <a:spLocks noChangeArrowheads="1"/>
                </p:cNvSpPr>
                <p:nvPr/>
              </p:nvSpPr>
              <p:spPr bwMode="auto">
                <a:xfrm>
                  <a:off x="2934" y="1957"/>
                  <a:ext cx="21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383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5" name="Rectangle 301">
                  <a:extLst>
                    <a:ext uri="{FF2B5EF4-FFF2-40B4-BE49-F238E27FC236}">
                      <a16:creationId xmlns:a16="http://schemas.microsoft.com/office/drawing/2014/main" id="{69DB6E2E-792D-4530-9222-996977364BFB}"/>
                    </a:ext>
                  </a:extLst>
                </p:cNvPr>
                <p:cNvSpPr>
                  <a:spLocks noChangeArrowheads="1"/>
                </p:cNvSpPr>
                <p:nvPr/>
              </p:nvSpPr>
              <p:spPr bwMode="auto">
                <a:xfrm>
                  <a:off x="3409" y="1957"/>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43.69</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6" name="Rectangle 302">
                  <a:extLst>
                    <a:ext uri="{FF2B5EF4-FFF2-40B4-BE49-F238E27FC236}">
                      <a16:creationId xmlns:a16="http://schemas.microsoft.com/office/drawing/2014/main" id="{98DF58CF-40E3-4930-8C27-0D43B361CEA4}"/>
                    </a:ext>
                  </a:extLst>
                </p:cNvPr>
                <p:cNvSpPr>
                  <a:spLocks noChangeArrowheads="1"/>
                </p:cNvSpPr>
                <p:nvPr/>
              </p:nvSpPr>
              <p:spPr bwMode="auto">
                <a:xfrm>
                  <a:off x="4017" y="1957"/>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1.25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7" name="Rectangle 303">
                  <a:extLst>
                    <a:ext uri="{FF2B5EF4-FFF2-40B4-BE49-F238E27FC236}">
                      <a16:creationId xmlns:a16="http://schemas.microsoft.com/office/drawing/2014/main" id="{7080373C-1B8E-4517-93F1-BA5B3973D3C9}"/>
                    </a:ext>
                  </a:extLst>
                </p:cNvPr>
                <p:cNvSpPr>
                  <a:spLocks noChangeArrowheads="1"/>
                </p:cNvSpPr>
                <p:nvPr/>
              </p:nvSpPr>
              <p:spPr bwMode="auto">
                <a:xfrm>
                  <a:off x="4468" y="1957"/>
                  <a:ext cx="34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11,213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8" name="Rectangle 304">
                  <a:extLst>
                    <a:ext uri="{FF2B5EF4-FFF2-40B4-BE49-F238E27FC236}">
                      <a16:creationId xmlns:a16="http://schemas.microsoft.com/office/drawing/2014/main" id="{42E60BFC-E4AC-498E-8830-F5B3372FC7E6}"/>
                    </a:ext>
                  </a:extLst>
                </p:cNvPr>
                <p:cNvSpPr>
                  <a:spLocks noChangeArrowheads="1"/>
                </p:cNvSpPr>
                <p:nvPr/>
              </p:nvSpPr>
              <p:spPr bwMode="auto">
                <a:xfrm>
                  <a:off x="5157" y="1957"/>
                  <a:ext cx="21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390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9" name="Rectangle 305">
                  <a:extLst>
                    <a:ext uri="{FF2B5EF4-FFF2-40B4-BE49-F238E27FC236}">
                      <a16:creationId xmlns:a16="http://schemas.microsoft.com/office/drawing/2014/main" id="{FC121540-A5BD-4175-B8AC-48A7AC81FDCB}"/>
                    </a:ext>
                  </a:extLst>
                </p:cNvPr>
                <p:cNvSpPr>
                  <a:spLocks noChangeArrowheads="1"/>
                </p:cNvSpPr>
                <p:nvPr/>
              </p:nvSpPr>
              <p:spPr bwMode="auto">
                <a:xfrm>
                  <a:off x="353" y="2125"/>
                  <a:ext cx="451"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Top 10%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0" name="Rectangle 306">
                  <a:extLst>
                    <a:ext uri="{FF2B5EF4-FFF2-40B4-BE49-F238E27FC236}">
                      <a16:creationId xmlns:a16="http://schemas.microsoft.com/office/drawing/2014/main" id="{8865F22D-24F2-4F53-8F70-E1DE7F04260A}"/>
                    </a:ext>
                  </a:extLst>
                </p:cNvPr>
                <p:cNvSpPr>
                  <a:spLocks noChangeArrowheads="1"/>
                </p:cNvSpPr>
                <p:nvPr/>
              </p:nvSpPr>
              <p:spPr bwMode="auto">
                <a:xfrm>
                  <a:off x="1187" y="2125"/>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57.46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1" name="Rectangle 307">
                  <a:extLst>
                    <a:ext uri="{FF2B5EF4-FFF2-40B4-BE49-F238E27FC236}">
                      <a16:creationId xmlns:a16="http://schemas.microsoft.com/office/drawing/2014/main" id="{5D020EC2-BC4A-4D2B-BC98-D615FFCCED08}"/>
                    </a:ext>
                  </a:extLst>
                </p:cNvPr>
                <p:cNvSpPr>
                  <a:spLocks noChangeArrowheads="1"/>
                </p:cNvSpPr>
                <p:nvPr/>
              </p:nvSpPr>
              <p:spPr bwMode="auto">
                <a:xfrm>
                  <a:off x="1794" y="2125"/>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1.07</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2" name="Rectangle 308">
                  <a:extLst>
                    <a:ext uri="{FF2B5EF4-FFF2-40B4-BE49-F238E27FC236}">
                      <a16:creationId xmlns:a16="http://schemas.microsoft.com/office/drawing/2014/main" id="{A3A7B7D7-0BA5-4828-B181-94FAC9D20B1B}"/>
                    </a:ext>
                  </a:extLst>
                </p:cNvPr>
                <p:cNvSpPr>
                  <a:spLocks noChangeArrowheads="1"/>
                </p:cNvSpPr>
                <p:nvPr/>
              </p:nvSpPr>
              <p:spPr bwMode="auto">
                <a:xfrm>
                  <a:off x="2298" y="2125"/>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7,413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3" name="Rectangle 309">
                  <a:extLst>
                    <a:ext uri="{FF2B5EF4-FFF2-40B4-BE49-F238E27FC236}">
                      <a16:creationId xmlns:a16="http://schemas.microsoft.com/office/drawing/2014/main" id="{ABC80566-5147-4301-970D-2C31720471AB}"/>
                    </a:ext>
                  </a:extLst>
                </p:cNvPr>
                <p:cNvSpPr>
                  <a:spLocks noChangeArrowheads="1"/>
                </p:cNvSpPr>
                <p:nvPr/>
              </p:nvSpPr>
              <p:spPr bwMode="auto">
                <a:xfrm>
                  <a:off x="2934" y="2125"/>
                  <a:ext cx="21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213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4" name="Rectangle 310">
                  <a:extLst>
                    <a:ext uri="{FF2B5EF4-FFF2-40B4-BE49-F238E27FC236}">
                      <a16:creationId xmlns:a16="http://schemas.microsoft.com/office/drawing/2014/main" id="{84FB8FE2-A853-40AB-BE11-B49ED3CFB1F8}"/>
                    </a:ext>
                  </a:extLst>
                </p:cNvPr>
                <p:cNvSpPr>
                  <a:spLocks noChangeArrowheads="1"/>
                </p:cNvSpPr>
                <p:nvPr/>
              </p:nvSpPr>
              <p:spPr bwMode="auto">
                <a:xfrm>
                  <a:off x="3409" y="2125"/>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57.19</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5" name="Rectangle 311">
                  <a:extLst>
                    <a:ext uri="{FF2B5EF4-FFF2-40B4-BE49-F238E27FC236}">
                      <a16:creationId xmlns:a16="http://schemas.microsoft.com/office/drawing/2014/main" id="{9C82A62E-4D0D-41FD-9EDE-A306C99AED4B}"/>
                    </a:ext>
                  </a:extLst>
                </p:cNvPr>
                <p:cNvSpPr>
                  <a:spLocks noChangeArrowheads="1"/>
                </p:cNvSpPr>
                <p:nvPr/>
              </p:nvSpPr>
              <p:spPr bwMode="auto">
                <a:xfrm>
                  <a:off x="4017" y="2125"/>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1.06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6" name="Rectangle 312">
                  <a:extLst>
                    <a:ext uri="{FF2B5EF4-FFF2-40B4-BE49-F238E27FC236}">
                      <a16:creationId xmlns:a16="http://schemas.microsoft.com/office/drawing/2014/main" id="{3EC5F05E-91FB-4D0C-BC54-1A50BD48F600}"/>
                    </a:ext>
                  </a:extLst>
                </p:cNvPr>
                <p:cNvSpPr>
                  <a:spLocks noChangeArrowheads="1"/>
                </p:cNvSpPr>
                <p:nvPr/>
              </p:nvSpPr>
              <p:spPr bwMode="auto">
                <a:xfrm>
                  <a:off x="4520" y="2125"/>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7,339</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7" name="Rectangle 313">
                  <a:extLst>
                    <a:ext uri="{FF2B5EF4-FFF2-40B4-BE49-F238E27FC236}">
                      <a16:creationId xmlns:a16="http://schemas.microsoft.com/office/drawing/2014/main" id="{2DBF0BBD-BEEB-4096-B489-BCE15757CC0C}"/>
                    </a:ext>
                  </a:extLst>
                </p:cNvPr>
                <p:cNvSpPr>
                  <a:spLocks noChangeArrowheads="1"/>
                </p:cNvSpPr>
                <p:nvPr/>
              </p:nvSpPr>
              <p:spPr bwMode="auto">
                <a:xfrm>
                  <a:off x="5157" y="2125"/>
                  <a:ext cx="21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212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8" name="Rectangle 314">
                  <a:extLst>
                    <a:ext uri="{FF2B5EF4-FFF2-40B4-BE49-F238E27FC236}">
                      <a16:creationId xmlns:a16="http://schemas.microsoft.com/office/drawing/2014/main" id="{72BC257F-F344-447C-8B6F-EBEFC68432D1}"/>
                    </a:ext>
                  </a:extLst>
                </p:cNvPr>
                <p:cNvSpPr>
                  <a:spLocks noChangeArrowheads="1"/>
                </p:cNvSpPr>
                <p:nvPr/>
              </p:nvSpPr>
              <p:spPr bwMode="auto">
                <a:xfrm>
                  <a:off x="353" y="2294"/>
                  <a:ext cx="451"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Top 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9" name="Rectangle 315">
                  <a:extLst>
                    <a:ext uri="{FF2B5EF4-FFF2-40B4-BE49-F238E27FC236}">
                      <a16:creationId xmlns:a16="http://schemas.microsoft.com/office/drawing/2014/main" id="{F0931ED7-0839-424A-BF05-CA45133F29D1}"/>
                    </a:ext>
                  </a:extLst>
                </p:cNvPr>
                <p:cNvSpPr>
                  <a:spLocks noChangeArrowheads="1"/>
                </p:cNvSpPr>
                <p:nvPr/>
              </p:nvSpPr>
              <p:spPr bwMode="auto">
                <a:xfrm>
                  <a:off x="1187" y="2294"/>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72.95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60" name="Rectangle 316">
                  <a:extLst>
                    <a:ext uri="{FF2B5EF4-FFF2-40B4-BE49-F238E27FC236}">
                      <a16:creationId xmlns:a16="http://schemas.microsoft.com/office/drawing/2014/main" id="{B52717B9-CE11-4F39-82EF-A21DA0489F47}"/>
                    </a:ext>
                  </a:extLst>
                </p:cNvPr>
                <p:cNvSpPr>
                  <a:spLocks noChangeArrowheads="1"/>
                </p:cNvSpPr>
                <p:nvPr/>
              </p:nvSpPr>
              <p:spPr bwMode="auto">
                <a:xfrm>
                  <a:off x="1794" y="2294"/>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0.74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61" name="Rectangle 317">
                  <a:extLst>
                    <a:ext uri="{FF2B5EF4-FFF2-40B4-BE49-F238E27FC236}">
                      <a16:creationId xmlns:a16="http://schemas.microsoft.com/office/drawing/2014/main" id="{20BAEC70-7426-473C-83A0-6FA927ABD7C6}"/>
                    </a:ext>
                  </a:extLst>
                </p:cNvPr>
                <p:cNvSpPr>
                  <a:spLocks noChangeArrowheads="1"/>
                </p:cNvSpPr>
                <p:nvPr/>
              </p:nvSpPr>
              <p:spPr bwMode="auto">
                <a:xfrm>
                  <a:off x="2298" y="2294"/>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4,704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62" name="Rectangle 318">
                  <a:extLst>
                    <a:ext uri="{FF2B5EF4-FFF2-40B4-BE49-F238E27FC236}">
                      <a16:creationId xmlns:a16="http://schemas.microsoft.com/office/drawing/2014/main" id="{3F62898B-9E23-46D4-B657-9E8A9054B88C}"/>
                    </a:ext>
                  </a:extLst>
                </p:cNvPr>
                <p:cNvSpPr>
                  <a:spLocks noChangeArrowheads="1"/>
                </p:cNvSpPr>
                <p:nvPr/>
              </p:nvSpPr>
              <p:spPr bwMode="auto">
                <a:xfrm>
                  <a:off x="2934" y="2294"/>
                  <a:ext cx="21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115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63" name="Rectangle 319">
                  <a:extLst>
                    <a:ext uri="{FF2B5EF4-FFF2-40B4-BE49-F238E27FC236}">
                      <a16:creationId xmlns:a16="http://schemas.microsoft.com/office/drawing/2014/main" id="{33244CA3-3BA1-429F-93C7-1467193372A8}"/>
                    </a:ext>
                  </a:extLst>
                </p:cNvPr>
                <p:cNvSpPr>
                  <a:spLocks noChangeArrowheads="1"/>
                </p:cNvSpPr>
                <p:nvPr/>
              </p:nvSpPr>
              <p:spPr bwMode="auto">
                <a:xfrm>
                  <a:off x="3409" y="2294"/>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72.77</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64" name="Rectangle 320">
                  <a:extLst>
                    <a:ext uri="{FF2B5EF4-FFF2-40B4-BE49-F238E27FC236}">
                      <a16:creationId xmlns:a16="http://schemas.microsoft.com/office/drawing/2014/main" id="{298818FD-6C89-441A-A5A6-CB812679ED6C}"/>
                    </a:ext>
                  </a:extLst>
                </p:cNvPr>
                <p:cNvSpPr>
                  <a:spLocks noChangeArrowheads="1"/>
                </p:cNvSpPr>
                <p:nvPr/>
              </p:nvSpPr>
              <p:spPr bwMode="auto">
                <a:xfrm>
                  <a:off x="4017" y="2294"/>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0.75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65" name="Rectangle 321">
                  <a:extLst>
                    <a:ext uri="{FF2B5EF4-FFF2-40B4-BE49-F238E27FC236}">
                      <a16:creationId xmlns:a16="http://schemas.microsoft.com/office/drawing/2014/main" id="{AF77D780-D005-4AD3-8DCB-037D3786A353}"/>
                    </a:ext>
                  </a:extLst>
                </p:cNvPr>
                <p:cNvSpPr>
                  <a:spLocks noChangeArrowheads="1"/>
                </p:cNvSpPr>
                <p:nvPr/>
              </p:nvSpPr>
              <p:spPr bwMode="auto">
                <a:xfrm>
                  <a:off x="4520" y="2294"/>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4,670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66" name="Rectangle 322">
                  <a:extLst>
                    <a:ext uri="{FF2B5EF4-FFF2-40B4-BE49-F238E27FC236}">
                      <a16:creationId xmlns:a16="http://schemas.microsoft.com/office/drawing/2014/main" id="{EA036D91-FC3F-4C49-A218-AA2F20A6C6CD}"/>
                    </a:ext>
                  </a:extLst>
                </p:cNvPr>
                <p:cNvSpPr>
                  <a:spLocks noChangeArrowheads="1"/>
                </p:cNvSpPr>
                <p:nvPr/>
              </p:nvSpPr>
              <p:spPr bwMode="auto">
                <a:xfrm>
                  <a:off x="5157" y="2294"/>
                  <a:ext cx="21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113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67" name="Rectangle 323">
                  <a:extLst>
                    <a:ext uri="{FF2B5EF4-FFF2-40B4-BE49-F238E27FC236}">
                      <a16:creationId xmlns:a16="http://schemas.microsoft.com/office/drawing/2014/main" id="{B54E84B6-34B3-459A-8045-E7700CD54B09}"/>
                    </a:ext>
                  </a:extLst>
                </p:cNvPr>
                <p:cNvSpPr>
                  <a:spLocks noChangeArrowheads="1"/>
                </p:cNvSpPr>
                <p:nvPr/>
              </p:nvSpPr>
              <p:spPr bwMode="auto">
                <a:xfrm>
                  <a:off x="353" y="2462"/>
                  <a:ext cx="451"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Top 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68" name="Rectangle 324">
                  <a:extLst>
                    <a:ext uri="{FF2B5EF4-FFF2-40B4-BE49-F238E27FC236}">
                      <a16:creationId xmlns:a16="http://schemas.microsoft.com/office/drawing/2014/main" id="{3AC9977A-D49C-4664-985D-D5092A15AECF}"/>
                    </a:ext>
                  </a:extLst>
                </p:cNvPr>
                <p:cNvSpPr>
                  <a:spLocks noChangeArrowheads="1"/>
                </p:cNvSpPr>
                <p:nvPr/>
              </p:nvSpPr>
              <p:spPr bwMode="auto">
                <a:xfrm>
                  <a:off x="1187" y="2462"/>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78.14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69" name="Rectangle 325">
                  <a:extLst>
                    <a:ext uri="{FF2B5EF4-FFF2-40B4-BE49-F238E27FC236}">
                      <a16:creationId xmlns:a16="http://schemas.microsoft.com/office/drawing/2014/main" id="{672D2880-942C-4316-B652-E3B038CF3CCC}"/>
                    </a:ext>
                  </a:extLst>
                </p:cNvPr>
                <p:cNvSpPr>
                  <a:spLocks noChangeArrowheads="1"/>
                </p:cNvSpPr>
                <p:nvPr/>
              </p:nvSpPr>
              <p:spPr bwMode="auto">
                <a:xfrm>
                  <a:off x="1794" y="2462"/>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0.62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0" name="Rectangle 326">
                  <a:extLst>
                    <a:ext uri="{FF2B5EF4-FFF2-40B4-BE49-F238E27FC236}">
                      <a16:creationId xmlns:a16="http://schemas.microsoft.com/office/drawing/2014/main" id="{194291E5-2AB5-411C-9A90-C38D22FBA40F}"/>
                    </a:ext>
                  </a:extLst>
                </p:cNvPr>
                <p:cNvSpPr>
                  <a:spLocks noChangeArrowheads="1"/>
                </p:cNvSpPr>
                <p:nvPr/>
              </p:nvSpPr>
              <p:spPr bwMode="auto">
                <a:xfrm>
                  <a:off x="2298" y="2462"/>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4,032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1" name="Rectangle 327">
                  <a:extLst>
                    <a:ext uri="{FF2B5EF4-FFF2-40B4-BE49-F238E27FC236}">
                      <a16:creationId xmlns:a16="http://schemas.microsoft.com/office/drawing/2014/main" id="{FFF70E81-AEFB-4318-805A-C48E1A750D6D}"/>
                    </a:ext>
                  </a:extLst>
                </p:cNvPr>
                <p:cNvSpPr>
                  <a:spLocks noChangeArrowheads="1"/>
                </p:cNvSpPr>
                <p:nvPr/>
              </p:nvSpPr>
              <p:spPr bwMode="auto">
                <a:xfrm>
                  <a:off x="2986" y="2462"/>
                  <a:ext cx="156"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96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2" name="Rectangle 328">
                  <a:extLst>
                    <a:ext uri="{FF2B5EF4-FFF2-40B4-BE49-F238E27FC236}">
                      <a16:creationId xmlns:a16="http://schemas.microsoft.com/office/drawing/2014/main" id="{A377B421-E341-4B94-B78A-4C22CDF60DD8}"/>
                    </a:ext>
                  </a:extLst>
                </p:cNvPr>
                <p:cNvSpPr>
                  <a:spLocks noChangeArrowheads="1"/>
                </p:cNvSpPr>
                <p:nvPr/>
              </p:nvSpPr>
              <p:spPr bwMode="auto">
                <a:xfrm>
                  <a:off x="3409" y="2462"/>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77.99</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3" name="Rectangle 329">
                  <a:extLst>
                    <a:ext uri="{FF2B5EF4-FFF2-40B4-BE49-F238E27FC236}">
                      <a16:creationId xmlns:a16="http://schemas.microsoft.com/office/drawing/2014/main" id="{78B75302-5614-4CC5-91C8-E72A2D06531B}"/>
                    </a:ext>
                  </a:extLst>
                </p:cNvPr>
                <p:cNvSpPr>
                  <a:spLocks noChangeArrowheads="1"/>
                </p:cNvSpPr>
                <p:nvPr/>
              </p:nvSpPr>
              <p:spPr bwMode="auto">
                <a:xfrm>
                  <a:off x="4017" y="2462"/>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0.62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4" name="Rectangle 330">
                  <a:extLst>
                    <a:ext uri="{FF2B5EF4-FFF2-40B4-BE49-F238E27FC236}">
                      <a16:creationId xmlns:a16="http://schemas.microsoft.com/office/drawing/2014/main" id="{7D28322C-2D9B-4CDC-B617-0869C346980A}"/>
                    </a:ext>
                  </a:extLst>
                </p:cNvPr>
                <p:cNvSpPr>
                  <a:spLocks noChangeArrowheads="1"/>
                </p:cNvSpPr>
                <p:nvPr/>
              </p:nvSpPr>
              <p:spPr bwMode="auto">
                <a:xfrm>
                  <a:off x="4520" y="2462"/>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4,004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5" name="Rectangle 331">
                  <a:extLst>
                    <a:ext uri="{FF2B5EF4-FFF2-40B4-BE49-F238E27FC236}">
                      <a16:creationId xmlns:a16="http://schemas.microsoft.com/office/drawing/2014/main" id="{1FD1AE22-231B-43F1-A058-19EFB67A7028}"/>
                    </a:ext>
                  </a:extLst>
                </p:cNvPr>
                <p:cNvSpPr>
                  <a:spLocks noChangeArrowheads="1"/>
                </p:cNvSpPr>
                <p:nvPr/>
              </p:nvSpPr>
              <p:spPr bwMode="auto">
                <a:xfrm>
                  <a:off x="5209" y="2462"/>
                  <a:ext cx="156"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94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6" name="Rectangle 332">
                  <a:extLst>
                    <a:ext uri="{FF2B5EF4-FFF2-40B4-BE49-F238E27FC236}">
                      <a16:creationId xmlns:a16="http://schemas.microsoft.com/office/drawing/2014/main" id="{543DC609-D63F-4746-8657-67290C707DFF}"/>
                    </a:ext>
                  </a:extLst>
                </p:cNvPr>
                <p:cNvSpPr>
                  <a:spLocks noChangeArrowheads="1"/>
                </p:cNvSpPr>
                <p:nvPr/>
              </p:nvSpPr>
              <p:spPr bwMode="auto">
                <a:xfrm>
                  <a:off x="353" y="2630"/>
                  <a:ext cx="451"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Top 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7" name="Rectangle 333">
                  <a:extLst>
                    <a:ext uri="{FF2B5EF4-FFF2-40B4-BE49-F238E27FC236}">
                      <a16:creationId xmlns:a16="http://schemas.microsoft.com/office/drawing/2014/main" id="{941F9BB5-C623-4B06-BCB3-172A3D9C91C3}"/>
                    </a:ext>
                  </a:extLst>
                </p:cNvPr>
                <p:cNvSpPr>
                  <a:spLocks noChangeArrowheads="1"/>
                </p:cNvSpPr>
                <p:nvPr/>
              </p:nvSpPr>
              <p:spPr bwMode="auto">
                <a:xfrm>
                  <a:off x="1187" y="2630"/>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82.26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8" name="Rectangle 334">
                  <a:extLst>
                    <a:ext uri="{FF2B5EF4-FFF2-40B4-BE49-F238E27FC236}">
                      <a16:creationId xmlns:a16="http://schemas.microsoft.com/office/drawing/2014/main" id="{3453C7FF-2F4E-4956-A141-6577BFBC8910}"/>
                    </a:ext>
                  </a:extLst>
                </p:cNvPr>
                <p:cNvSpPr>
                  <a:spLocks noChangeArrowheads="1"/>
                </p:cNvSpPr>
                <p:nvPr/>
              </p:nvSpPr>
              <p:spPr bwMode="auto">
                <a:xfrm>
                  <a:off x="1794" y="2630"/>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0.50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9" name="Rectangle 335">
                  <a:extLst>
                    <a:ext uri="{FF2B5EF4-FFF2-40B4-BE49-F238E27FC236}">
                      <a16:creationId xmlns:a16="http://schemas.microsoft.com/office/drawing/2014/main" id="{CD3073DE-D14D-4F7E-8712-91096DD790B0}"/>
                    </a:ext>
                  </a:extLst>
                </p:cNvPr>
                <p:cNvSpPr>
                  <a:spLocks noChangeArrowheads="1"/>
                </p:cNvSpPr>
                <p:nvPr/>
              </p:nvSpPr>
              <p:spPr bwMode="auto">
                <a:xfrm>
                  <a:off x="2298" y="2630"/>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3,538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0" name="Rectangle 336">
                  <a:extLst>
                    <a:ext uri="{FF2B5EF4-FFF2-40B4-BE49-F238E27FC236}">
                      <a16:creationId xmlns:a16="http://schemas.microsoft.com/office/drawing/2014/main" id="{53E8C13D-5FF2-493C-BE64-479A6B60DC7C}"/>
                    </a:ext>
                  </a:extLst>
                </p:cNvPr>
                <p:cNvSpPr>
                  <a:spLocks noChangeArrowheads="1"/>
                </p:cNvSpPr>
                <p:nvPr/>
              </p:nvSpPr>
              <p:spPr bwMode="auto">
                <a:xfrm>
                  <a:off x="2986" y="2630"/>
                  <a:ext cx="156"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83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1" name="Rectangle 337">
                  <a:extLst>
                    <a:ext uri="{FF2B5EF4-FFF2-40B4-BE49-F238E27FC236}">
                      <a16:creationId xmlns:a16="http://schemas.microsoft.com/office/drawing/2014/main" id="{5E2C425F-0669-4EEE-8D92-C8BB94DC7D58}"/>
                    </a:ext>
                  </a:extLst>
                </p:cNvPr>
                <p:cNvSpPr>
                  <a:spLocks noChangeArrowheads="1"/>
                </p:cNvSpPr>
                <p:nvPr/>
              </p:nvSpPr>
              <p:spPr bwMode="auto">
                <a:xfrm>
                  <a:off x="3409" y="2630"/>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82.12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2" name="Rectangle 338">
                  <a:extLst>
                    <a:ext uri="{FF2B5EF4-FFF2-40B4-BE49-F238E27FC236}">
                      <a16:creationId xmlns:a16="http://schemas.microsoft.com/office/drawing/2014/main" id="{0DE068C4-11C6-4CD9-836F-C07EFACB80A3}"/>
                    </a:ext>
                  </a:extLst>
                </p:cNvPr>
                <p:cNvSpPr>
                  <a:spLocks noChangeArrowheads="1"/>
                </p:cNvSpPr>
                <p:nvPr/>
              </p:nvSpPr>
              <p:spPr bwMode="auto">
                <a:xfrm>
                  <a:off x="4017" y="2630"/>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0.51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3" name="Rectangle 339">
                  <a:extLst>
                    <a:ext uri="{FF2B5EF4-FFF2-40B4-BE49-F238E27FC236}">
                      <a16:creationId xmlns:a16="http://schemas.microsoft.com/office/drawing/2014/main" id="{DF72C5C1-017C-4759-83BA-5CE17803F3AF}"/>
                    </a:ext>
                  </a:extLst>
                </p:cNvPr>
                <p:cNvSpPr>
                  <a:spLocks noChangeArrowheads="1"/>
                </p:cNvSpPr>
                <p:nvPr/>
              </p:nvSpPr>
              <p:spPr bwMode="auto">
                <a:xfrm>
                  <a:off x="4520" y="2630"/>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3,514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4" name="Rectangle 340">
                  <a:extLst>
                    <a:ext uri="{FF2B5EF4-FFF2-40B4-BE49-F238E27FC236}">
                      <a16:creationId xmlns:a16="http://schemas.microsoft.com/office/drawing/2014/main" id="{6919085D-52C6-40C6-BA19-67AA1D7F57D1}"/>
                    </a:ext>
                  </a:extLst>
                </p:cNvPr>
                <p:cNvSpPr>
                  <a:spLocks noChangeArrowheads="1"/>
                </p:cNvSpPr>
                <p:nvPr/>
              </p:nvSpPr>
              <p:spPr bwMode="auto">
                <a:xfrm>
                  <a:off x="5209" y="2630"/>
                  <a:ext cx="156"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5" name="Rectangle 341">
                  <a:extLst>
                    <a:ext uri="{FF2B5EF4-FFF2-40B4-BE49-F238E27FC236}">
                      <a16:creationId xmlns:a16="http://schemas.microsoft.com/office/drawing/2014/main" id="{C810F3EB-3205-4E5F-87CB-0B3ECD8BFF3B}"/>
                    </a:ext>
                  </a:extLst>
                </p:cNvPr>
                <p:cNvSpPr>
                  <a:spLocks noChangeArrowheads="1"/>
                </p:cNvSpPr>
                <p:nvPr/>
              </p:nvSpPr>
              <p:spPr bwMode="auto">
                <a:xfrm>
                  <a:off x="353" y="2798"/>
                  <a:ext cx="451"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Top 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6" name="Rectangle 342">
                  <a:extLst>
                    <a:ext uri="{FF2B5EF4-FFF2-40B4-BE49-F238E27FC236}">
                      <a16:creationId xmlns:a16="http://schemas.microsoft.com/office/drawing/2014/main" id="{17F131D5-AA6E-4A96-9475-471D65713D8D}"/>
                    </a:ext>
                  </a:extLst>
                </p:cNvPr>
                <p:cNvSpPr>
                  <a:spLocks noChangeArrowheads="1"/>
                </p:cNvSpPr>
                <p:nvPr/>
              </p:nvSpPr>
              <p:spPr bwMode="auto">
                <a:xfrm>
                  <a:off x="1187" y="2798"/>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88.33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7" name="Rectangle 343">
                  <a:extLst>
                    <a:ext uri="{FF2B5EF4-FFF2-40B4-BE49-F238E27FC236}">
                      <a16:creationId xmlns:a16="http://schemas.microsoft.com/office/drawing/2014/main" id="{E8CD7D12-225D-43FE-885E-87CB456C52FB}"/>
                    </a:ext>
                  </a:extLst>
                </p:cNvPr>
                <p:cNvSpPr>
                  <a:spLocks noChangeArrowheads="1"/>
                </p:cNvSpPr>
                <p:nvPr/>
              </p:nvSpPr>
              <p:spPr bwMode="auto">
                <a:xfrm>
                  <a:off x="1794" y="2798"/>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0.37</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8" name="Rectangle 344">
                  <a:extLst>
                    <a:ext uri="{FF2B5EF4-FFF2-40B4-BE49-F238E27FC236}">
                      <a16:creationId xmlns:a16="http://schemas.microsoft.com/office/drawing/2014/main" id="{A87FC2BA-218A-42AB-922B-A30C29F9C2D1}"/>
                    </a:ext>
                  </a:extLst>
                </p:cNvPr>
                <p:cNvSpPr>
                  <a:spLocks noChangeArrowheads="1"/>
                </p:cNvSpPr>
                <p:nvPr/>
              </p:nvSpPr>
              <p:spPr bwMode="auto">
                <a:xfrm>
                  <a:off x="2298" y="2798"/>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2,849</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9" name="Rectangle 345">
                  <a:extLst>
                    <a:ext uri="{FF2B5EF4-FFF2-40B4-BE49-F238E27FC236}">
                      <a16:creationId xmlns:a16="http://schemas.microsoft.com/office/drawing/2014/main" id="{D50151C5-11DD-4D40-AE8A-061A8DE60779}"/>
                    </a:ext>
                  </a:extLst>
                </p:cNvPr>
                <p:cNvSpPr>
                  <a:spLocks noChangeArrowheads="1"/>
                </p:cNvSpPr>
                <p:nvPr/>
              </p:nvSpPr>
              <p:spPr bwMode="auto">
                <a:xfrm>
                  <a:off x="2986" y="2798"/>
                  <a:ext cx="156"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63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0" name="Rectangle 346">
                  <a:extLst>
                    <a:ext uri="{FF2B5EF4-FFF2-40B4-BE49-F238E27FC236}">
                      <a16:creationId xmlns:a16="http://schemas.microsoft.com/office/drawing/2014/main" id="{FFF1F7AD-F46F-416B-9BBF-6FFE15E0BC37}"/>
                    </a:ext>
                  </a:extLst>
                </p:cNvPr>
                <p:cNvSpPr>
                  <a:spLocks noChangeArrowheads="1"/>
                </p:cNvSpPr>
                <p:nvPr/>
              </p:nvSpPr>
              <p:spPr bwMode="auto">
                <a:xfrm>
                  <a:off x="3409" y="2798"/>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88.23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1" name="Rectangle 347">
                  <a:extLst>
                    <a:ext uri="{FF2B5EF4-FFF2-40B4-BE49-F238E27FC236}">
                      <a16:creationId xmlns:a16="http://schemas.microsoft.com/office/drawing/2014/main" id="{24F87EF0-3030-4CE1-8A9B-B8C32EAE51A6}"/>
                    </a:ext>
                  </a:extLst>
                </p:cNvPr>
                <p:cNvSpPr>
                  <a:spLocks noChangeArrowheads="1"/>
                </p:cNvSpPr>
                <p:nvPr/>
              </p:nvSpPr>
              <p:spPr bwMode="auto">
                <a:xfrm>
                  <a:off x="4017" y="2798"/>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0.38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2" name="Rectangle 348">
                  <a:extLst>
                    <a:ext uri="{FF2B5EF4-FFF2-40B4-BE49-F238E27FC236}">
                      <a16:creationId xmlns:a16="http://schemas.microsoft.com/office/drawing/2014/main" id="{63525BD8-F576-494C-BDFC-B519316807E9}"/>
                    </a:ext>
                  </a:extLst>
                </p:cNvPr>
                <p:cNvSpPr>
                  <a:spLocks noChangeArrowheads="1"/>
                </p:cNvSpPr>
                <p:nvPr/>
              </p:nvSpPr>
              <p:spPr bwMode="auto">
                <a:xfrm>
                  <a:off x="4520" y="2798"/>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2,831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3" name="Rectangle 349">
                  <a:extLst>
                    <a:ext uri="{FF2B5EF4-FFF2-40B4-BE49-F238E27FC236}">
                      <a16:creationId xmlns:a16="http://schemas.microsoft.com/office/drawing/2014/main" id="{2FFBC786-652F-4FDF-A47F-4520812AB21E}"/>
                    </a:ext>
                  </a:extLst>
                </p:cNvPr>
                <p:cNvSpPr>
                  <a:spLocks noChangeArrowheads="1"/>
                </p:cNvSpPr>
                <p:nvPr/>
              </p:nvSpPr>
              <p:spPr bwMode="auto">
                <a:xfrm>
                  <a:off x="5209" y="2798"/>
                  <a:ext cx="156"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62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4" name="Rectangle 350">
                  <a:extLst>
                    <a:ext uri="{FF2B5EF4-FFF2-40B4-BE49-F238E27FC236}">
                      <a16:creationId xmlns:a16="http://schemas.microsoft.com/office/drawing/2014/main" id="{0011B166-E60B-40DE-AA51-086A68740318}"/>
                    </a:ext>
                  </a:extLst>
                </p:cNvPr>
                <p:cNvSpPr>
                  <a:spLocks noChangeArrowheads="1"/>
                </p:cNvSpPr>
                <p:nvPr/>
              </p:nvSpPr>
              <p:spPr bwMode="auto">
                <a:xfrm>
                  <a:off x="353" y="2966"/>
                  <a:ext cx="451"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Top 50%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5" name="Rectangle 351">
                  <a:extLst>
                    <a:ext uri="{FF2B5EF4-FFF2-40B4-BE49-F238E27FC236}">
                      <a16:creationId xmlns:a16="http://schemas.microsoft.com/office/drawing/2014/main" id="{DF2296CB-DE21-49B1-A212-99C81694D132}"/>
                    </a:ext>
                  </a:extLst>
                </p:cNvPr>
                <p:cNvSpPr>
                  <a:spLocks noChangeArrowheads="1"/>
                </p:cNvSpPr>
                <p:nvPr/>
              </p:nvSpPr>
              <p:spPr bwMode="auto">
                <a:xfrm>
                  <a:off x="1187" y="2966"/>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92.51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6" name="Rectangle 352">
                  <a:extLst>
                    <a:ext uri="{FF2B5EF4-FFF2-40B4-BE49-F238E27FC236}">
                      <a16:creationId xmlns:a16="http://schemas.microsoft.com/office/drawing/2014/main" id="{6ED2A1E7-7534-445B-83AB-6EC3639CEBC3}"/>
                    </a:ext>
                  </a:extLst>
                </p:cNvPr>
                <p:cNvSpPr>
                  <a:spLocks noChangeArrowheads="1"/>
                </p:cNvSpPr>
                <p:nvPr/>
              </p:nvSpPr>
              <p:spPr bwMode="auto">
                <a:xfrm>
                  <a:off x="1794" y="2966"/>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0.24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7" name="Rectangle 353">
                  <a:extLst>
                    <a:ext uri="{FF2B5EF4-FFF2-40B4-BE49-F238E27FC236}">
                      <a16:creationId xmlns:a16="http://schemas.microsoft.com/office/drawing/2014/main" id="{3770A52C-8A8B-4B18-9B2A-FBCB8383CE18}"/>
                    </a:ext>
                  </a:extLst>
                </p:cNvPr>
                <p:cNvSpPr>
                  <a:spLocks noChangeArrowheads="1"/>
                </p:cNvSpPr>
                <p:nvPr/>
              </p:nvSpPr>
              <p:spPr bwMode="auto">
                <a:xfrm>
                  <a:off x="2298" y="2966"/>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2,387</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8" name="Rectangle 354">
                  <a:extLst>
                    <a:ext uri="{FF2B5EF4-FFF2-40B4-BE49-F238E27FC236}">
                      <a16:creationId xmlns:a16="http://schemas.microsoft.com/office/drawing/2014/main" id="{86A012B2-2938-4993-8CA2-F6CA3FE33CCD}"/>
                    </a:ext>
                  </a:extLst>
                </p:cNvPr>
                <p:cNvSpPr>
                  <a:spLocks noChangeArrowheads="1"/>
                </p:cNvSpPr>
                <p:nvPr/>
              </p:nvSpPr>
              <p:spPr bwMode="auto">
                <a:xfrm>
                  <a:off x="2986" y="2966"/>
                  <a:ext cx="156"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54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9" name="Rectangle 355">
                  <a:extLst>
                    <a:ext uri="{FF2B5EF4-FFF2-40B4-BE49-F238E27FC236}">
                      <a16:creationId xmlns:a16="http://schemas.microsoft.com/office/drawing/2014/main" id="{F2262DB2-94FB-4BA9-8703-33535C5E0280}"/>
                    </a:ext>
                  </a:extLst>
                </p:cNvPr>
                <p:cNvSpPr>
                  <a:spLocks noChangeArrowheads="1"/>
                </p:cNvSpPr>
                <p:nvPr/>
              </p:nvSpPr>
              <p:spPr bwMode="auto">
                <a:xfrm>
                  <a:off x="3409" y="2966"/>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92.42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0" name="Rectangle 356">
                  <a:extLst>
                    <a:ext uri="{FF2B5EF4-FFF2-40B4-BE49-F238E27FC236}">
                      <a16:creationId xmlns:a16="http://schemas.microsoft.com/office/drawing/2014/main" id="{B654E7BF-CA3D-47EA-BD79-62CFF6089580}"/>
                    </a:ext>
                  </a:extLst>
                </p:cNvPr>
                <p:cNvSpPr>
                  <a:spLocks noChangeArrowheads="1"/>
                </p:cNvSpPr>
                <p:nvPr/>
              </p:nvSpPr>
              <p:spPr bwMode="auto">
                <a:xfrm>
                  <a:off x="4017" y="2966"/>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0.24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1" name="Rectangle 357">
                  <a:extLst>
                    <a:ext uri="{FF2B5EF4-FFF2-40B4-BE49-F238E27FC236}">
                      <a16:creationId xmlns:a16="http://schemas.microsoft.com/office/drawing/2014/main" id="{2CA81CC5-53FD-4B4F-8CBD-133093E52FAC}"/>
                    </a:ext>
                  </a:extLst>
                </p:cNvPr>
                <p:cNvSpPr>
                  <a:spLocks noChangeArrowheads="1"/>
                </p:cNvSpPr>
                <p:nvPr/>
              </p:nvSpPr>
              <p:spPr bwMode="auto">
                <a:xfrm>
                  <a:off x="4520" y="2966"/>
                  <a:ext cx="295"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2,373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2" name="Rectangle 358">
                  <a:extLst>
                    <a:ext uri="{FF2B5EF4-FFF2-40B4-BE49-F238E27FC236}">
                      <a16:creationId xmlns:a16="http://schemas.microsoft.com/office/drawing/2014/main" id="{854FCE57-0AB8-42D9-BAF8-E9A02AA0FE24}"/>
                    </a:ext>
                  </a:extLst>
                </p:cNvPr>
                <p:cNvSpPr>
                  <a:spLocks noChangeArrowheads="1"/>
                </p:cNvSpPr>
                <p:nvPr/>
              </p:nvSpPr>
              <p:spPr bwMode="auto">
                <a:xfrm>
                  <a:off x="5209" y="2966"/>
                  <a:ext cx="156"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000000"/>
                      </a:solidFill>
                      <a:effectLst/>
                      <a:latin typeface="Times New Roman" panose="02020603050405020304" pitchFamily="18" charset="0"/>
                    </a:rPr>
                    <a:t>53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3" name="Rectangle 359">
                  <a:extLst>
                    <a:ext uri="{FF2B5EF4-FFF2-40B4-BE49-F238E27FC236}">
                      <a16:creationId xmlns:a16="http://schemas.microsoft.com/office/drawing/2014/main" id="{470F212F-250B-4375-BAD4-89D20E6E4CB7}"/>
                    </a:ext>
                  </a:extLst>
                </p:cNvPr>
                <p:cNvSpPr>
                  <a:spLocks noChangeArrowheads="1"/>
                </p:cNvSpPr>
                <p:nvPr/>
              </p:nvSpPr>
              <p:spPr bwMode="auto">
                <a:xfrm>
                  <a:off x="353" y="1615"/>
                  <a:ext cx="573"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rgbClr val="000000"/>
                      </a:solidFill>
                      <a:effectLst/>
                      <a:latin typeface="Times New Roman" panose="02020603050405020304" pitchFamily="18" charset="0"/>
                    </a:rPr>
                    <a:t>Percentile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04" name="Rectangle 360">
                  <a:extLst>
                    <a:ext uri="{FF2B5EF4-FFF2-40B4-BE49-F238E27FC236}">
                      <a16:creationId xmlns:a16="http://schemas.microsoft.com/office/drawing/2014/main" id="{CDD69D51-6DC8-4078-8EF5-7D123CC9F04F}"/>
                    </a:ext>
                  </a:extLst>
                </p:cNvPr>
                <p:cNvSpPr>
                  <a:spLocks noChangeArrowheads="1"/>
                </p:cNvSpPr>
                <p:nvPr/>
              </p:nvSpPr>
              <p:spPr bwMode="auto">
                <a:xfrm>
                  <a:off x="1690" y="1430"/>
                  <a:ext cx="664"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Actual Data</a:t>
                  </a:r>
                  <a:endPar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405" name="Rectangle 361">
                  <a:extLst>
                    <a:ext uri="{FF2B5EF4-FFF2-40B4-BE49-F238E27FC236}">
                      <a16:creationId xmlns:a16="http://schemas.microsoft.com/office/drawing/2014/main" id="{42E6B0D2-304E-4366-A38A-3E9878902A0B}"/>
                    </a:ext>
                  </a:extLst>
                </p:cNvPr>
                <p:cNvSpPr>
                  <a:spLocks noChangeArrowheads="1"/>
                </p:cNvSpPr>
                <p:nvPr/>
              </p:nvSpPr>
              <p:spPr bwMode="auto">
                <a:xfrm>
                  <a:off x="3779" y="1430"/>
                  <a:ext cx="948"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AI Imputed Data</a:t>
                  </a:r>
                  <a:endPar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406" name="Rectangle 362">
                  <a:extLst>
                    <a:ext uri="{FF2B5EF4-FFF2-40B4-BE49-F238E27FC236}">
                      <a16:creationId xmlns:a16="http://schemas.microsoft.com/office/drawing/2014/main" id="{6FAA570E-98A4-4695-9976-7EC139F1E095}"/>
                    </a:ext>
                  </a:extLst>
                </p:cNvPr>
                <p:cNvSpPr>
                  <a:spLocks noChangeArrowheads="1"/>
                </p:cNvSpPr>
                <p:nvPr/>
              </p:nvSpPr>
              <p:spPr bwMode="auto">
                <a:xfrm>
                  <a:off x="330" y="1418"/>
                  <a:ext cx="6" cy="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7" name="Rectangle 363">
                  <a:extLst>
                    <a:ext uri="{FF2B5EF4-FFF2-40B4-BE49-F238E27FC236}">
                      <a16:creationId xmlns:a16="http://schemas.microsoft.com/office/drawing/2014/main" id="{206BCC6F-2E5C-4BE1-8E11-1F25384D9155}"/>
                    </a:ext>
                  </a:extLst>
                </p:cNvPr>
                <p:cNvSpPr>
                  <a:spLocks noChangeArrowheads="1"/>
                </p:cNvSpPr>
                <p:nvPr/>
              </p:nvSpPr>
              <p:spPr bwMode="auto">
                <a:xfrm>
                  <a:off x="886" y="1418"/>
                  <a:ext cx="5" cy="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8" name="Rectangle 364">
                  <a:extLst>
                    <a:ext uri="{FF2B5EF4-FFF2-40B4-BE49-F238E27FC236}">
                      <a16:creationId xmlns:a16="http://schemas.microsoft.com/office/drawing/2014/main" id="{EA93ADE2-0718-465B-B424-59C3B4863435}"/>
                    </a:ext>
                  </a:extLst>
                </p:cNvPr>
                <p:cNvSpPr>
                  <a:spLocks noChangeArrowheads="1"/>
                </p:cNvSpPr>
                <p:nvPr/>
              </p:nvSpPr>
              <p:spPr bwMode="auto">
                <a:xfrm>
                  <a:off x="3108" y="1418"/>
                  <a:ext cx="6" cy="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9" name="Line 365">
                  <a:extLst>
                    <a:ext uri="{FF2B5EF4-FFF2-40B4-BE49-F238E27FC236}">
                      <a16:creationId xmlns:a16="http://schemas.microsoft.com/office/drawing/2014/main" id="{D56C7316-F323-4D18-82C4-241EA138B627}"/>
                    </a:ext>
                  </a:extLst>
                </p:cNvPr>
                <p:cNvSpPr>
                  <a:spLocks noChangeShapeType="1"/>
                </p:cNvSpPr>
                <p:nvPr/>
              </p:nvSpPr>
              <p:spPr bwMode="auto">
                <a:xfrm>
                  <a:off x="336" y="1418"/>
                  <a:ext cx="50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 name="Rectangle 366">
                  <a:extLst>
                    <a:ext uri="{FF2B5EF4-FFF2-40B4-BE49-F238E27FC236}">
                      <a16:creationId xmlns:a16="http://schemas.microsoft.com/office/drawing/2014/main" id="{C99629AB-0F9F-4097-AA46-5D6BD3FA6FE4}"/>
                    </a:ext>
                  </a:extLst>
                </p:cNvPr>
                <p:cNvSpPr>
                  <a:spLocks noChangeArrowheads="1"/>
                </p:cNvSpPr>
                <p:nvPr/>
              </p:nvSpPr>
              <p:spPr bwMode="auto">
                <a:xfrm>
                  <a:off x="336" y="1418"/>
                  <a:ext cx="5000"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1" name="Rectangle 367">
                  <a:extLst>
                    <a:ext uri="{FF2B5EF4-FFF2-40B4-BE49-F238E27FC236}">
                      <a16:creationId xmlns:a16="http://schemas.microsoft.com/office/drawing/2014/main" id="{E4AD91CD-7857-4CA6-8C90-71BCCC1A12E8}"/>
                    </a:ext>
                  </a:extLst>
                </p:cNvPr>
                <p:cNvSpPr>
                  <a:spLocks noChangeArrowheads="1"/>
                </p:cNvSpPr>
                <p:nvPr/>
              </p:nvSpPr>
              <p:spPr bwMode="auto">
                <a:xfrm>
                  <a:off x="5330" y="1418"/>
                  <a:ext cx="6" cy="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2" name="Rectangle 368">
                  <a:extLst>
                    <a:ext uri="{FF2B5EF4-FFF2-40B4-BE49-F238E27FC236}">
                      <a16:creationId xmlns:a16="http://schemas.microsoft.com/office/drawing/2014/main" id="{31C7CEF7-6031-4964-BE6A-DA04AE13B907}"/>
                    </a:ext>
                  </a:extLst>
                </p:cNvPr>
                <p:cNvSpPr>
                  <a:spLocks noChangeArrowheads="1"/>
                </p:cNvSpPr>
                <p:nvPr/>
              </p:nvSpPr>
              <p:spPr bwMode="auto">
                <a:xfrm>
                  <a:off x="1441" y="1418"/>
                  <a:ext cx="6" cy="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3" name="Rectangle 369">
                  <a:extLst>
                    <a:ext uri="{FF2B5EF4-FFF2-40B4-BE49-F238E27FC236}">
                      <a16:creationId xmlns:a16="http://schemas.microsoft.com/office/drawing/2014/main" id="{A0154E34-1726-4BE5-93D6-351E95CEE85E}"/>
                    </a:ext>
                  </a:extLst>
                </p:cNvPr>
                <p:cNvSpPr>
                  <a:spLocks noChangeArrowheads="1"/>
                </p:cNvSpPr>
                <p:nvPr/>
              </p:nvSpPr>
              <p:spPr bwMode="auto">
                <a:xfrm>
                  <a:off x="1997" y="1418"/>
                  <a:ext cx="6" cy="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4" name="Rectangle 370">
                  <a:extLst>
                    <a:ext uri="{FF2B5EF4-FFF2-40B4-BE49-F238E27FC236}">
                      <a16:creationId xmlns:a16="http://schemas.microsoft.com/office/drawing/2014/main" id="{07578240-2C86-405A-ADBC-0BF5C7C7B7BE}"/>
                    </a:ext>
                  </a:extLst>
                </p:cNvPr>
                <p:cNvSpPr>
                  <a:spLocks noChangeArrowheads="1"/>
                </p:cNvSpPr>
                <p:nvPr/>
              </p:nvSpPr>
              <p:spPr bwMode="auto">
                <a:xfrm>
                  <a:off x="2552" y="1418"/>
                  <a:ext cx="6" cy="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5" name="Rectangle 371">
                  <a:extLst>
                    <a:ext uri="{FF2B5EF4-FFF2-40B4-BE49-F238E27FC236}">
                      <a16:creationId xmlns:a16="http://schemas.microsoft.com/office/drawing/2014/main" id="{32024816-8FAF-499E-A7BE-B27A28C83856}"/>
                    </a:ext>
                  </a:extLst>
                </p:cNvPr>
                <p:cNvSpPr>
                  <a:spLocks noChangeArrowheads="1"/>
                </p:cNvSpPr>
                <p:nvPr/>
              </p:nvSpPr>
              <p:spPr bwMode="auto">
                <a:xfrm>
                  <a:off x="3664" y="1418"/>
                  <a:ext cx="5" cy="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6" name="Rectangle 372">
                  <a:extLst>
                    <a:ext uri="{FF2B5EF4-FFF2-40B4-BE49-F238E27FC236}">
                      <a16:creationId xmlns:a16="http://schemas.microsoft.com/office/drawing/2014/main" id="{02029B09-EF64-480F-938A-E949BC857729}"/>
                    </a:ext>
                  </a:extLst>
                </p:cNvPr>
                <p:cNvSpPr>
                  <a:spLocks noChangeArrowheads="1"/>
                </p:cNvSpPr>
                <p:nvPr/>
              </p:nvSpPr>
              <p:spPr bwMode="auto">
                <a:xfrm>
                  <a:off x="4219" y="1418"/>
                  <a:ext cx="6" cy="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7" name="Rectangle 373">
                  <a:extLst>
                    <a:ext uri="{FF2B5EF4-FFF2-40B4-BE49-F238E27FC236}">
                      <a16:creationId xmlns:a16="http://schemas.microsoft.com/office/drawing/2014/main" id="{B8F3CA63-9043-4061-9147-03BEC38653D3}"/>
                    </a:ext>
                  </a:extLst>
                </p:cNvPr>
                <p:cNvSpPr>
                  <a:spLocks noChangeArrowheads="1"/>
                </p:cNvSpPr>
                <p:nvPr/>
              </p:nvSpPr>
              <p:spPr bwMode="auto">
                <a:xfrm>
                  <a:off x="4775" y="1418"/>
                  <a:ext cx="5" cy="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8" name="Line 374">
                  <a:extLst>
                    <a:ext uri="{FF2B5EF4-FFF2-40B4-BE49-F238E27FC236}">
                      <a16:creationId xmlns:a16="http://schemas.microsoft.com/office/drawing/2014/main" id="{A15A160F-EBFF-4B77-879F-1DA46223B6E0}"/>
                    </a:ext>
                  </a:extLst>
                </p:cNvPr>
                <p:cNvSpPr>
                  <a:spLocks noChangeShapeType="1"/>
                </p:cNvSpPr>
                <p:nvPr/>
              </p:nvSpPr>
              <p:spPr bwMode="auto">
                <a:xfrm>
                  <a:off x="891" y="1586"/>
                  <a:ext cx="444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9" name="Rectangle 375">
                  <a:extLst>
                    <a:ext uri="{FF2B5EF4-FFF2-40B4-BE49-F238E27FC236}">
                      <a16:creationId xmlns:a16="http://schemas.microsoft.com/office/drawing/2014/main" id="{309A7EF2-3B24-4861-9952-988F00D44D70}"/>
                    </a:ext>
                  </a:extLst>
                </p:cNvPr>
                <p:cNvSpPr>
                  <a:spLocks noChangeArrowheads="1"/>
                </p:cNvSpPr>
                <p:nvPr/>
              </p:nvSpPr>
              <p:spPr bwMode="auto">
                <a:xfrm>
                  <a:off x="891" y="1586"/>
                  <a:ext cx="4445"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0" name="Line 376">
                  <a:extLst>
                    <a:ext uri="{FF2B5EF4-FFF2-40B4-BE49-F238E27FC236}">
                      <a16:creationId xmlns:a16="http://schemas.microsoft.com/office/drawing/2014/main" id="{D0E711F0-DF55-4091-8F66-149FBA271F2C}"/>
                    </a:ext>
                  </a:extLst>
                </p:cNvPr>
                <p:cNvSpPr>
                  <a:spLocks noChangeShapeType="1"/>
                </p:cNvSpPr>
                <p:nvPr/>
              </p:nvSpPr>
              <p:spPr bwMode="auto">
                <a:xfrm>
                  <a:off x="1441" y="1592"/>
                  <a:ext cx="0" cy="163"/>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 name="Rectangle 377">
                  <a:extLst>
                    <a:ext uri="{FF2B5EF4-FFF2-40B4-BE49-F238E27FC236}">
                      <a16:creationId xmlns:a16="http://schemas.microsoft.com/office/drawing/2014/main" id="{2AF3A1AC-D17F-4E7D-B0E6-0D44089B6848}"/>
                    </a:ext>
                  </a:extLst>
                </p:cNvPr>
                <p:cNvSpPr>
                  <a:spLocks noChangeArrowheads="1"/>
                </p:cNvSpPr>
                <p:nvPr/>
              </p:nvSpPr>
              <p:spPr bwMode="auto">
                <a:xfrm>
                  <a:off x="1441" y="1592"/>
                  <a:ext cx="6" cy="16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2" name="Line 378">
                  <a:extLst>
                    <a:ext uri="{FF2B5EF4-FFF2-40B4-BE49-F238E27FC236}">
                      <a16:creationId xmlns:a16="http://schemas.microsoft.com/office/drawing/2014/main" id="{DED9DF93-2C68-433D-ADB3-A748DA38B793}"/>
                    </a:ext>
                  </a:extLst>
                </p:cNvPr>
                <p:cNvSpPr>
                  <a:spLocks noChangeShapeType="1"/>
                </p:cNvSpPr>
                <p:nvPr/>
              </p:nvSpPr>
              <p:spPr bwMode="auto">
                <a:xfrm>
                  <a:off x="2552" y="1592"/>
                  <a:ext cx="0" cy="163"/>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3" name="Rectangle 379">
                  <a:extLst>
                    <a:ext uri="{FF2B5EF4-FFF2-40B4-BE49-F238E27FC236}">
                      <a16:creationId xmlns:a16="http://schemas.microsoft.com/office/drawing/2014/main" id="{88D81C07-A5D3-4C84-8B18-95F1E98A03CA}"/>
                    </a:ext>
                  </a:extLst>
                </p:cNvPr>
                <p:cNvSpPr>
                  <a:spLocks noChangeArrowheads="1"/>
                </p:cNvSpPr>
                <p:nvPr/>
              </p:nvSpPr>
              <p:spPr bwMode="auto">
                <a:xfrm>
                  <a:off x="2552" y="1592"/>
                  <a:ext cx="6" cy="16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4" name="Line 380">
                  <a:extLst>
                    <a:ext uri="{FF2B5EF4-FFF2-40B4-BE49-F238E27FC236}">
                      <a16:creationId xmlns:a16="http://schemas.microsoft.com/office/drawing/2014/main" id="{E139AD89-9961-468A-AE6B-3BBDCCD49CD0}"/>
                    </a:ext>
                  </a:extLst>
                </p:cNvPr>
                <p:cNvSpPr>
                  <a:spLocks noChangeShapeType="1"/>
                </p:cNvSpPr>
                <p:nvPr/>
              </p:nvSpPr>
              <p:spPr bwMode="auto">
                <a:xfrm>
                  <a:off x="3664" y="1592"/>
                  <a:ext cx="0" cy="163"/>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5" name="Rectangle 381">
                  <a:extLst>
                    <a:ext uri="{FF2B5EF4-FFF2-40B4-BE49-F238E27FC236}">
                      <a16:creationId xmlns:a16="http://schemas.microsoft.com/office/drawing/2014/main" id="{965B293E-3296-4435-85A4-5D4539E9E60D}"/>
                    </a:ext>
                  </a:extLst>
                </p:cNvPr>
                <p:cNvSpPr>
                  <a:spLocks noChangeArrowheads="1"/>
                </p:cNvSpPr>
                <p:nvPr/>
              </p:nvSpPr>
              <p:spPr bwMode="auto">
                <a:xfrm>
                  <a:off x="3664" y="1592"/>
                  <a:ext cx="5" cy="16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6" name="Line 382">
                  <a:extLst>
                    <a:ext uri="{FF2B5EF4-FFF2-40B4-BE49-F238E27FC236}">
                      <a16:creationId xmlns:a16="http://schemas.microsoft.com/office/drawing/2014/main" id="{968D0ADC-51CF-47D9-9A21-F4D7653A013C}"/>
                    </a:ext>
                  </a:extLst>
                </p:cNvPr>
                <p:cNvSpPr>
                  <a:spLocks noChangeShapeType="1"/>
                </p:cNvSpPr>
                <p:nvPr/>
              </p:nvSpPr>
              <p:spPr bwMode="auto">
                <a:xfrm>
                  <a:off x="4775" y="1592"/>
                  <a:ext cx="0" cy="163"/>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7" name="Rectangle 383">
                  <a:extLst>
                    <a:ext uri="{FF2B5EF4-FFF2-40B4-BE49-F238E27FC236}">
                      <a16:creationId xmlns:a16="http://schemas.microsoft.com/office/drawing/2014/main" id="{87325831-877F-418D-A865-4A78A4F3B930}"/>
                    </a:ext>
                  </a:extLst>
                </p:cNvPr>
                <p:cNvSpPr>
                  <a:spLocks noChangeArrowheads="1"/>
                </p:cNvSpPr>
                <p:nvPr/>
              </p:nvSpPr>
              <p:spPr bwMode="auto">
                <a:xfrm>
                  <a:off x="4775" y="1592"/>
                  <a:ext cx="5" cy="16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8" name="Line 384">
                  <a:extLst>
                    <a:ext uri="{FF2B5EF4-FFF2-40B4-BE49-F238E27FC236}">
                      <a16:creationId xmlns:a16="http://schemas.microsoft.com/office/drawing/2014/main" id="{6605C3E1-9CB9-4A08-8E61-C6C938388E1C}"/>
                    </a:ext>
                  </a:extLst>
                </p:cNvPr>
                <p:cNvSpPr>
                  <a:spLocks noChangeShapeType="1"/>
                </p:cNvSpPr>
                <p:nvPr/>
              </p:nvSpPr>
              <p:spPr bwMode="auto">
                <a:xfrm>
                  <a:off x="336" y="1755"/>
                  <a:ext cx="50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9" name="Rectangle 385">
                  <a:extLst>
                    <a:ext uri="{FF2B5EF4-FFF2-40B4-BE49-F238E27FC236}">
                      <a16:creationId xmlns:a16="http://schemas.microsoft.com/office/drawing/2014/main" id="{6B726925-23BE-4550-BBB4-D0DD57CEFB1F}"/>
                    </a:ext>
                  </a:extLst>
                </p:cNvPr>
                <p:cNvSpPr>
                  <a:spLocks noChangeArrowheads="1"/>
                </p:cNvSpPr>
                <p:nvPr/>
              </p:nvSpPr>
              <p:spPr bwMode="auto">
                <a:xfrm>
                  <a:off x="336" y="1755"/>
                  <a:ext cx="5000"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0" name="Line 386">
                  <a:extLst>
                    <a:ext uri="{FF2B5EF4-FFF2-40B4-BE49-F238E27FC236}">
                      <a16:creationId xmlns:a16="http://schemas.microsoft.com/office/drawing/2014/main" id="{6AEAF0E6-7916-475A-A9C1-DC8133564210}"/>
                    </a:ext>
                  </a:extLst>
                </p:cNvPr>
                <p:cNvSpPr>
                  <a:spLocks noChangeShapeType="1"/>
                </p:cNvSpPr>
                <p:nvPr/>
              </p:nvSpPr>
              <p:spPr bwMode="auto">
                <a:xfrm>
                  <a:off x="336" y="1923"/>
                  <a:ext cx="550"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 name="Rectangle 387">
                  <a:extLst>
                    <a:ext uri="{FF2B5EF4-FFF2-40B4-BE49-F238E27FC236}">
                      <a16:creationId xmlns:a16="http://schemas.microsoft.com/office/drawing/2014/main" id="{32E38875-304A-4F66-9299-786AC27A136B}"/>
                    </a:ext>
                  </a:extLst>
                </p:cNvPr>
                <p:cNvSpPr>
                  <a:spLocks noChangeArrowheads="1"/>
                </p:cNvSpPr>
                <p:nvPr/>
              </p:nvSpPr>
              <p:spPr bwMode="auto">
                <a:xfrm>
                  <a:off x="336" y="1923"/>
                  <a:ext cx="550"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2" name="Line 388">
                  <a:extLst>
                    <a:ext uri="{FF2B5EF4-FFF2-40B4-BE49-F238E27FC236}">
                      <a16:creationId xmlns:a16="http://schemas.microsoft.com/office/drawing/2014/main" id="{176125A7-6654-40A8-9C27-FD6107F733E2}"/>
                    </a:ext>
                  </a:extLst>
                </p:cNvPr>
                <p:cNvSpPr>
                  <a:spLocks noChangeShapeType="1"/>
                </p:cNvSpPr>
                <p:nvPr/>
              </p:nvSpPr>
              <p:spPr bwMode="auto">
                <a:xfrm>
                  <a:off x="891" y="1923"/>
                  <a:ext cx="1106"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3" name="Rectangle 389">
                  <a:extLst>
                    <a:ext uri="{FF2B5EF4-FFF2-40B4-BE49-F238E27FC236}">
                      <a16:creationId xmlns:a16="http://schemas.microsoft.com/office/drawing/2014/main" id="{F7C3818C-2815-4A8E-8DE2-D93A44999EE3}"/>
                    </a:ext>
                  </a:extLst>
                </p:cNvPr>
                <p:cNvSpPr>
                  <a:spLocks noChangeArrowheads="1"/>
                </p:cNvSpPr>
                <p:nvPr/>
              </p:nvSpPr>
              <p:spPr bwMode="auto">
                <a:xfrm>
                  <a:off x="891" y="1923"/>
                  <a:ext cx="1106"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4" name="Line 390">
                  <a:extLst>
                    <a:ext uri="{FF2B5EF4-FFF2-40B4-BE49-F238E27FC236}">
                      <a16:creationId xmlns:a16="http://schemas.microsoft.com/office/drawing/2014/main" id="{B103303F-7D0E-4208-A698-926382532123}"/>
                    </a:ext>
                  </a:extLst>
                </p:cNvPr>
                <p:cNvSpPr>
                  <a:spLocks noChangeShapeType="1"/>
                </p:cNvSpPr>
                <p:nvPr/>
              </p:nvSpPr>
              <p:spPr bwMode="auto">
                <a:xfrm>
                  <a:off x="2003" y="1923"/>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 name="Rectangle 391">
                  <a:extLst>
                    <a:ext uri="{FF2B5EF4-FFF2-40B4-BE49-F238E27FC236}">
                      <a16:creationId xmlns:a16="http://schemas.microsoft.com/office/drawing/2014/main" id="{071BE883-D410-4703-9CCB-588C71D692C4}"/>
                    </a:ext>
                  </a:extLst>
                </p:cNvPr>
                <p:cNvSpPr>
                  <a:spLocks noChangeArrowheads="1"/>
                </p:cNvSpPr>
                <p:nvPr/>
              </p:nvSpPr>
              <p:spPr bwMode="auto">
                <a:xfrm>
                  <a:off x="2003" y="1923"/>
                  <a:ext cx="1105"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6" name="Line 392">
                  <a:extLst>
                    <a:ext uri="{FF2B5EF4-FFF2-40B4-BE49-F238E27FC236}">
                      <a16:creationId xmlns:a16="http://schemas.microsoft.com/office/drawing/2014/main" id="{B964D9F5-BAAA-4000-8760-A9C46312ECE9}"/>
                    </a:ext>
                  </a:extLst>
                </p:cNvPr>
                <p:cNvSpPr>
                  <a:spLocks noChangeShapeType="1"/>
                </p:cNvSpPr>
                <p:nvPr/>
              </p:nvSpPr>
              <p:spPr bwMode="auto">
                <a:xfrm>
                  <a:off x="3114" y="1923"/>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 name="Rectangle 393">
                  <a:extLst>
                    <a:ext uri="{FF2B5EF4-FFF2-40B4-BE49-F238E27FC236}">
                      <a16:creationId xmlns:a16="http://schemas.microsoft.com/office/drawing/2014/main" id="{040588EB-B05E-496C-9D0E-2E3D73EC9549}"/>
                    </a:ext>
                  </a:extLst>
                </p:cNvPr>
                <p:cNvSpPr>
                  <a:spLocks noChangeArrowheads="1"/>
                </p:cNvSpPr>
                <p:nvPr/>
              </p:nvSpPr>
              <p:spPr bwMode="auto">
                <a:xfrm>
                  <a:off x="3114" y="1923"/>
                  <a:ext cx="1105"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8" name="Line 394">
                  <a:extLst>
                    <a:ext uri="{FF2B5EF4-FFF2-40B4-BE49-F238E27FC236}">
                      <a16:creationId xmlns:a16="http://schemas.microsoft.com/office/drawing/2014/main" id="{7C18FFE1-ABBA-4356-8C70-F45AE06667AD}"/>
                    </a:ext>
                  </a:extLst>
                </p:cNvPr>
                <p:cNvSpPr>
                  <a:spLocks noChangeShapeType="1"/>
                </p:cNvSpPr>
                <p:nvPr/>
              </p:nvSpPr>
              <p:spPr bwMode="auto">
                <a:xfrm>
                  <a:off x="4225" y="1923"/>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 name="Rectangle 395">
                  <a:extLst>
                    <a:ext uri="{FF2B5EF4-FFF2-40B4-BE49-F238E27FC236}">
                      <a16:creationId xmlns:a16="http://schemas.microsoft.com/office/drawing/2014/main" id="{4C0CB0D1-6B88-4094-8C6D-93CA5319B65B}"/>
                    </a:ext>
                  </a:extLst>
                </p:cNvPr>
                <p:cNvSpPr>
                  <a:spLocks noChangeArrowheads="1"/>
                </p:cNvSpPr>
                <p:nvPr/>
              </p:nvSpPr>
              <p:spPr bwMode="auto">
                <a:xfrm>
                  <a:off x="4225" y="1923"/>
                  <a:ext cx="1105"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0" name="Line 396">
                  <a:extLst>
                    <a:ext uri="{FF2B5EF4-FFF2-40B4-BE49-F238E27FC236}">
                      <a16:creationId xmlns:a16="http://schemas.microsoft.com/office/drawing/2014/main" id="{06493FB3-4D06-4555-B929-BC671DE6A91B}"/>
                    </a:ext>
                  </a:extLst>
                </p:cNvPr>
                <p:cNvSpPr>
                  <a:spLocks noChangeShapeType="1"/>
                </p:cNvSpPr>
                <p:nvPr/>
              </p:nvSpPr>
              <p:spPr bwMode="auto">
                <a:xfrm>
                  <a:off x="336" y="2091"/>
                  <a:ext cx="550"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1" name="Rectangle 397">
                  <a:extLst>
                    <a:ext uri="{FF2B5EF4-FFF2-40B4-BE49-F238E27FC236}">
                      <a16:creationId xmlns:a16="http://schemas.microsoft.com/office/drawing/2014/main" id="{37392D22-ADFC-4334-89CE-2B4BC2599A52}"/>
                    </a:ext>
                  </a:extLst>
                </p:cNvPr>
                <p:cNvSpPr>
                  <a:spLocks noChangeArrowheads="1"/>
                </p:cNvSpPr>
                <p:nvPr/>
              </p:nvSpPr>
              <p:spPr bwMode="auto">
                <a:xfrm>
                  <a:off x="336" y="2091"/>
                  <a:ext cx="550"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2" name="Line 398">
                  <a:extLst>
                    <a:ext uri="{FF2B5EF4-FFF2-40B4-BE49-F238E27FC236}">
                      <a16:creationId xmlns:a16="http://schemas.microsoft.com/office/drawing/2014/main" id="{9D05A38A-8787-44CB-B253-9F62DB952743}"/>
                    </a:ext>
                  </a:extLst>
                </p:cNvPr>
                <p:cNvSpPr>
                  <a:spLocks noChangeShapeType="1"/>
                </p:cNvSpPr>
                <p:nvPr/>
              </p:nvSpPr>
              <p:spPr bwMode="auto">
                <a:xfrm>
                  <a:off x="891" y="2091"/>
                  <a:ext cx="1106"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3" name="Rectangle 399">
                  <a:extLst>
                    <a:ext uri="{FF2B5EF4-FFF2-40B4-BE49-F238E27FC236}">
                      <a16:creationId xmlns:a16="http://schemas.microsoft.com/office/drawing/2014/main" id="{A9171377-1416-4FCA-89C0-DAD1EAF9E5E9}"/>
                    </a:ext>
                  </a:extLst>
                </p:cNvPr>
                <p:cNvSpPr>
                  <a:spLocks noChangeArrowheads="1"/>
                </p:cNvSpPr>
                <p:nvPr/>
              </p:nvSpPr>
              <p:spPr bwMode="auto">
                <a:xfrm>
                  <a:off x="891" y="2091"/>
                  <a:ext cx="110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4" name="Line 400">
                  <a:extLst>
                    <a:ext uri="{FF2B5EF4-FFF2-40B4-BE49-F238E27FC236}">
                      <a16:creationId xmlns:a16="http://schemas.microsoft.com/office/drawing/2014/main" id="{975C7E95-E82F-457A-AFD0-0E06B75CB19F}"/>
                    </a:ext>
                  </a:extLst>
                </p:cNvPr>
                <p:cNvSpPr>
                  <a:spLocks noChangeShapeType="1"/>
                </p:cNvSpPr>
                <p:nvPr/>
              </p:nvSpPr>
              <p:spPr bwMode="auto">
                <a:xfrm>
                  <a:off x="2003" y="2091"/>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5" name="Rectangle 401">
                  <a:extLst>
                    <a:ext uri="{FF2B5EF4-FFF2-40B4-BE49-F238E27FC236}">
                      <a16:creationId xmlns:a16="http://schemas.microsoft.com/office/drawing/2014/main" id="{2F449866-C40D-454C-8235-B713ACA5E3D3}"/>
                    </a:ext>
                  </a:extLst>
                </p:cNvPr>
                <p:cNvSpPr>
                  <a:spLocks noChangeArrowheads="1"/>
                </p:cNvSpPr>
                <p:nvPr/>
              </p:nvSpPr>
              <p:spPr bwMode="auto">
                <a:xfrm>
                  <a:off x="2003" y="2091"/>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6" name="Line 402">
                  <a:extLst>
                    <a:ext uri="{FF2B5EF4-FFF2-40B4-BE49-F238E27FC236}">
                      <a16:creationId xmlns:a16="http://schemas.microsoft.com/office/drawing/2014/main" id="{97B881FE-153E-410B-A133-E6F0AB12110C}"/>
                    </a:ext>
                  </a:extLst>
                </p:cNvPr>
                <p:cNvSpPr>
                  <a:spLocks noChangeShapeType="1"/>
                </p:cNvSpPr>
                <p:nvPr/>
              </p:nvSpPr>
              <p:spPr bwMode="auto">
                <a:xfrm>
                  <a:off x="3114" y="2091"/>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 name="Rectangle 403">
                  <a:extLst>
                    <a:ext uri="{FF2B5EF4-FFF2-40B4-BE49-F238E27FC236}">
                      <a16:creationId xmlns:a16="http://schemas.microsoft.com/office/drawing/2014/main" id="{28D9D017-5D69-41D6-8583-AD0CAC9EFAD7}"/>
                    </a:ext>
                  </a:extLst>
                </p:cNvPr>
                <p:cNvSpPr>
                  <a:spLocks noChangeArrowheads="1"/>
                </p:cNvSpPr>
                <p:nvPr/>
              </p:nvSpPr>
              <p:spPr bwMode="auto">
                <a:xfrm>
                  <a:off x="3114" y="2091"/>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8" name="Line 404">
                  <a:extLst>
                    <a:ext uri="{FF2B5EF4-FFF2-40B4-BE49-F238E27FC236}">
                      <a16:creationId xmlns:a16="http://schemas.microsoft.com/office/drawing/2014/main" id="{E540578C-BF98-4943-A636-EFC03DE42EF1}"/>
                    </a:ext>
                  </a:extLst>
                </p:cNvPr>
                <p:cNvSpPr>
                  <a:spLocks noChangeShapeType="1"/>
                </p:cNvSpPr>
                <p:nvPr/>
              </p:nvSpPr>
              <p:spPr bwMode="auto">
                <a:xfrm>
                  <a:off x="4225" y="2091"/>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 name="Rectangle 405">
                  <a:extLst>
                    <a:ext uri="{FF2B5EF4-FFF2-40B4-BE49-F238E27FC236}">
                      <a16:creationId xmlns:a16="http://schemas.microsoft.com/office/drawing/2014/main" id="{9DDB024C-00A7-4F62-8B14-E81D6C2A512F}"/>
                    </a:ext>
                  </a:extLst>
                </p:cNvPr>
                <p:cNvSpPr>
                  <a:spLocks noChangeArrowheads="1"/>
                </p:cNvSpPr>
                <p:nvPr/>
              </p:nvSpPr>
              <p:spPr bwMode="auto">
                <a:xfrm>
                  <a:off x="4225" y="2091"/>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0" name="Line 406">
                  <a:extLst>
                    <a:ext uri="{FF2B5EF4-FFF2-40B4-BE49-F238E27FC236}">
                      <a16:creationId xmlns:a16="http://schemas.microsoft.com/office/drawing/2014/main" id="{B29CAEF1-D105-448B-818D-3B127A52C97C}"/>
                    </a:ext>
                  </a:extLst>
                </p:cNvPr>
                <p:cNvSpPr>
                  <a:spLocks noChangeShapeType="1"/>
                </p:cNvSpPr>
                <p:nvPr/>
              </p:nvSpPr>
              <p:spPr bwMode="auto">
                <a:xfrm>
                  <a:off x="336" y="2259"/>
                  <a:ext cx="550"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 name="Rectangle 407">
                  <a:extLst>
                    <a:ext uri="{FF2B5EF4-FFF2-40B4-BE49-F238E27FC236}">
                      <a16:creationId xmlns:a16="http://schemas.microsoft.com/office/drawing/2014/main" id="{1F72642D-0914-446D-BB94-4D4E067F0402}"/>
                    </a:ext>
                  </a:extLst>
                </p:cNvPr>
                <p:cNvSpPr>
                  <a:spLocks noChangeArrowheads="1"/>
                </p:cNvSpPr>
                <p:nvPr/>
              </p:nvSpPr>
              <p:spPr bwMode="auto">
                <a:xfrm>
                  <a:off x="336" y="2259"/>
                  <a:ext cx="550"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2" name="Line 408">
                  <a:extLst>
                    <a:ext uri="{FF2B5EF4-FFF2-40B4-BE49-F238E27FC236}">
                      <a16:creationId xmlns:a16="http://schemas.microsoft.com/office/drawing/2014/main" id="{06F517EE-B27E-418D-BBBF-A4C00972E25E}"/>
                    </a:ext>
                  </a:extLst>
                </p:cNvPr>
                <p:cNvSpPr>
                  <a:spLocks noChangeShapeType="1"/>
                </p:cNvSpPr>
                <p:nvPr/>
              </p:nvSpPr>
              <p:spPr bwMode="auto">
                <a:xfrm>
                  <a:off x="891" y="2259"/>
                  <a:ext cx="1106"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3" name="Rectangle 409">
                  <a:extLst>
                    <a:ext uri="{FF2B5EF4-FFF2-40B4-BE49-F238E27FC236}">
                      <a16:creationId xmlns:a16="http://schemas.microsoft.com/office/drawing/2014/main" id="{0D4599DA-96C4-4A5E-9F0C-D043AB132202}"/>
                    </a:ext>
                  </a:extLst>
                </p:cNvPr>
                <p:cNvSpPr>
                  <a:spLocks noChangeArrowheads="1"/>
                </p:cNvSpPr>
                <p:nvPr/>
              </p:nvSpPr>
              <p:spPr bwMode="auto">
                <a:xfrm>
                  <a:off x="891" y="2259"/>
                  <a:ext cx="110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4" name="Line 410">
                  <a:extLst>
                    <a:ext uri="{FF2B5EF4-FFF2-40B4-BE49-F238E27FC236}">
                      <a16:creationId xmlns:a16="http://schemas.microsoft.com/office/drawing/2014/main" id="{3D57A086-CF23-4A94-A44E-B6AE34D9544A}"/>
                    </a:ext>
                  </a:extLst>
                </p:cNvPr>
                <p:cNvSpPr>
                  <a:spLocks noChangeShapeType="1"/>
                </p:cNvSpPr>
                <p:nvPr/>
              </p:nvSpPr>
              <p:spPr bwMode="auto">
                <a:xfrm>
                  <a:off x="2003" y="2259"/>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 name="Rectangle 411">
                  <a:extLst>
                    <a:ext uri="{FF2B5EF4-FFF2-40B4-BE49-F238E27FC236}">
                      <a16:creationId xmlns:a16="http://schemas.microsoft.com/office/drawing/2014/main" id="{EA8EF2A7-C81F-436A-BBD2-F592153E3D18}"/>
                    </a:ext>
                  </a:extLst>
                </p:cNvPr>
                <p:cNvSpPr>
                  <a:spLocks noChangeArrowheads="1"/>
                </p:cNvSpPr>
                <p:nvPr/>
              </p:nvSpPr>
              <p:spPr bwMode="auto">
                <a:xfrm>
                  <a:off x="2003" y="2259"/>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6" name="Line 412">
                  <a:extLst>
                    <a:ext uri="{FF2B5EF4-FFF2-40B4-BE49-F238E27FC236}">
                      <a16:creationId xmlns:a16="http://schemas.microsoft.com/office/drawing/2014/main" id="{AB0C1D55-E527-4025-B786-802F1788C4E0}"/>
                    </a:ext>
                  </a:extLst>
                </p:cNvPr>
                <p:cNvSpPr>
                  <a:spLocks noChangeShapeType="1"/>
                </p:cNvSpPr>
                <p:nvPr/>
              </p:nvSpPr>
              <p:spPr bwMode="auto">
                <a:xfrm>
                  <a:off x="3114" y="2259"/>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 name="Rectangle 413">
                  <a:extLst>
                    <a:ext uri="{FF2B5EF4-FFF2-40B4-BE49-F238E27FC236}">
                      <a16:creationId xmlns:a16="http://schemas.microsoft.com/office/drawing/2014/main" id="{E9EDA58E-830B-4E1E-851F-B20F8DD2A8C5}"/>
                    </a:ext>
                  </a:extLst>
                </p:cNvPr>
                <p:cNvSpPr>
                  <a:spLocks noChangeArrowheads="1"/>
                </p:cNvSpPr>
                <p:nvPr/>
              </p:nvSpPr>
              <p:spPr bwMode="auto">
                <a:xfrm>
                  <a:off x="3114" y="2259"/>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8" name="Line 414">
                  <a:extLst>
                    <a:ext uri="{FF2B5EF4-FFF2-40B4-BE49-F238E27FC236}">
                      <a16:creationId xmlns:a16="http://schemas.microsoft.com/office/drawing/2014/main" id="{55E41ABC-9E12-46CD-8AE8-78EA762EFD19}"/>
                    </a:ext>
                  </a:extLst>
                </p:cNvPr>
                <p:cNvSpPr>
                  <a:spLocks noChangeShapeType="1"/>
                </p:cNvSpPr>
                <p:nvPr/>
              </p:nvSpPr>
              <p:spPr bwMode="auto">
                <a:xfrm>
                  <a:off x="4225" y="2259"/>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 name="Rectangle 415">
                  <a:extLst>
                    <a:ext uri="{FF2B5EF4-FFF2-40B4-BE49-F238E27FC236}">
                      <a16:creationId xmlns:a16="http://schemas.microsoft.com/office/drawing/2014/main" id="{455FEA87-FDEA-4BC2-828A-A4655AFF93B6}"/>
                    </a:ext>
                  </a:extLst>
                </p:cNvPr>
                <p:cNvSpPr>
                  <a:spLocks noChangeArrowheads="1"/>
                </p:cNvSpPr>
                <p:nvPr/>
              </p:nvSpPr>
              <p:spPr bwMode="auto">
                <a:xfrm>
                  <a:off x="4225" y="2259"/>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0" name="Line 416">
                  <a:extLst>
                    <a:ext uri="{FF2B5EF4-FFF2-40B4-BE49-F238E27FC236}">
                      <a16:creationId xmlns:a16="http://schemas.microsoft.com/office/drawing/2014/main" id="{50C08753-1866-4F03-A3DD-E5435C7667FB}"/>
                    </a:ext>
                  </a:extLst>
                </p:cNvPr>
                <p:cNvSpPr>
                  <a:spLocks noChangeShapeType="1"/>
                </p:cNvSpPr>
                <p:nvPr/>
              </p:nvSpPr>
              <p:spPr bwMode="auto">
                <a:xfrm>
                  <a:off x="336" y="2427"/>
                  <a:ext cx="550"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 name="Rectangle 417">
                  <a:extLst>
                    <a:ext uri="{FF2B5EF4-FFF2-40B4-BE49-F238E27FC236}">
                      <a16:creationId xmlns:a16="http://schemas.microsoft.com/office/drawing/2014/main" id="{58A9BB2E-86E1-4A13-B71E-4BD776AD0A18}"/>
                    </a:ext>
                  </a:extLst>
                </p:cNvPr>
                <p:cNvSpPr>
                  <a:spLocks noChangeArrowheads="1"/>
                </p:cNvSpPr>
                <p:nvPr/>
              </p:nvSpPr>
              <p:spPr bwMode="auto">
                <a:xfrm>
                  <a:off x="336" y="2427"/>
                  <a:ext cx="550"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2" name="Line 418">
                  <a:extLst>
                    <a:ext uri="{FF2B5EF4-FFF2-40B4-BE49-F238E27FC236}">
                      <a16:creationId xmlns:a16="http://schemas.microsoft.com/office/drawing/2014/main" id="{5ABD786D-2859-46BA-92F7-2977D2C99FE3}"/>
                    </a:ext>
                  </a:extLst>
                </p:cNvPr>
                <p:cNvSpPr>
                  <a:spLocks noChangeShapeType="1"/>
                </p:cNvSpPr>
                <p:nvPr/>
              </p:nvSpPr>
              <p:spPr bwMode="auto">
                <a:xfrm>
                  <a:off x="891" y="2427"/>
                  <a:ext cx="1106"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 name="Rectangle 419">
                  <a:extLst>
                    <a:ext uri="{FF2B5EF4-FFF2-40B4-BE49-F238E27FC236}">
                      <a16:creationId xmlns:a16="http://schemas.microsoft.com/office/drawing/2014/main" id="{5326C894-2C76-471E-8FA9-1B0906900D92}"/>
                    </a:ext>
                  </a:extLst>
                </p:cNvPr>
                <p:cNvSpPr>
                  <a:spLocks noChangeArrowheads="1"/>
                </p:cNvSpPr>
                <p:nvPr/>
              </p:nvSpPr>
              <p:spPr bwMode="auto">
                <a:xfrm>
                  <a:off x="891" y="2427"/>
                  <a:ext cx="110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4" name="Line 420">
                  <a:extLst>
                    <a:ext uri="{FF2B5EF4-FFF2-40B4-BE49-F238E27FC236}">
                      <a16:creationId xmlns:a16="http://schemas.microsoft.com/office/drawing/2014/main" id="{6757F928-6A19-454B-BDC6-F20A2114AD25}"/>
                    </a:ext>
                  </a:extLst>
                </p:cNvPr>
                <p:cNvSpPr>
                  <a:spLocks noChangeShapeType="1"/>
                </p:cNvSpPr>
                <p:nvPr/>
              </p:nvSpPr>
              <p:spPr bwMode="auto">
                <a:xfrm>
                  <a:off x="2003" y="2427"/>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 name="Rectangle 421">
                  <a:extLst>
                    <a:ext uri="{FF2B5EF4-FFF2-40B4-BE49-F238E27FC236}">
                      <a16:creationId xmlns:a16="http://schemas.microsoft.com/office/drawing/2014/main" id="{E078C9F4-4C6C-43D0-928A-5A7DB980BE81}"/>
                    </a:ext>
                  </a:extLst>
                </p:cNvPr>
                <p:cNvSpPr>
                  <a:spLocks noChangeArrowheads="1"/>
                </p:cNvSpPr>
                <p:nvPr/>
              </p:nvSpPr>
              <p:spPr bwMode="auto">
                <a:xfrm>
                  <a:off x="2003" y="2427"/>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6" name="Line 422">
                  <a:extLst>
                    <a:ext uri="{FF2B5EF4-FFF2-40B4-BE49-F238E27FC236}">
                      <a16:creationId xmlns:a16="http://schemas.microsoft.com/office/drawing/2014/main" id="{EE1E737E-9988-4163-BB85-64E35987577F}"/>
                    </a:ext>
                  </a:extLst>
                </p:cNvPr>
                <p:cNvSpPr>
                  <a:spLocks noChangeShapeType="1"/>
                </p:cNvSpPr>
                <p:nvPr/>
              </p:nvSpPr>
              <p:spPr bwMode="auto">
                <a:xfrm>
                  <a:off x="3114" y="2427"/>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 name="Rectangle 423">
                  <a:extLst>
                    <a:ext uri="{FF2B5EF4-FFF2-40B4-BE49-F238E27FC236}">
                      <a16:creationId xmlns:a16="http://schemas.microsoft.com/office/drawing/2014/main" id="{C1801058-8F90-4B5F-861D-747CFCB40473}"/>
                    </a:ext>
                  </a:extLst>
                </p:cNvPr>
                <p:cNvSpPr>
                  <a:spLocks noChangeArrowheads="1"/>
                </p:cNvSpPr>
                <p:nvPr/>
              </p:nvSpPr>
              <p:spPr bwMode="auto">
                <a:xfrm>
                  <a:off x="3114" y="2427"/>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8" name="Line 424">
                  <a:extLst>
                    <a:ext uri="{FF2B5EF4-FFF2-40B4-BE49-F238E27FC236}">
                      <a16:creationId xmlns:a16="http://schemas.microsoft.com/office/drawing/2014/main" id="{05EBCA3D-4FE1-4435-BD47-8DB037A4BF24}"/>
                    </a:ext>
                  </a:extLst>
                </p:cNvPr>
                <p:cNvSpPr>
                  <a:spLocks noChangeShapeType="1"/>
                </p:cNvSpPr>
                <p:nvPr/>
              </p:nvSpPr>
              <p:spPr bwMode="auto">
                <a:xfrm>
                  <a:off x="4225" y="2427"/>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 name="Rectangle 425">
                  <a:extLst>
                    <a:ext uri="{FF2B5EF4-FFF2-40B4-BE49-F238E27FC236}">
                      <a16:creationId xmlns:a16="http://schemas.microsoft.com/office/drawing/2014/main" id="{2840A3E3-F827-4D32-A55C-D2CE1ED5D3A4}"/>
                    </a:ext>
                  </a:extLst>
                </p:cNvPr>
                <p:cNvSpPr>
                  <a:spLocks noChangeArrowheads="1"/>
                </p:cNvSpPr>
                <p:nvPr/>
              </p:nvSpPr>
              <p:spPr bwMode="auto">
                <a:xfrm>
                  <a:off x="4225" y="2427"/>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0" name="Line 426">
                  <a:extLst>
                    <a:ext uri="{FF2B5EF4-FFF2-40B4-BE49-F238E27FC236}">
                      <a16:creationId xmlns:a16="http://schemas.microsoft.com/office/drawing/2014/main" id="{89260276-A861-4E49-94A9-A9F7E4BA226F}"/>
                    </a:ext>
                  </a:extLst>
                </p:cNvPr>
                <p:cNvSpPr>
                  <a:spLocks noChangeShapeType="1"/>
                </p:cNvSpPr>
                <p:nvPr/>
              </p:nvSpPr>
              <p:spPr bwMode="auto">
                <a:xfrm>
                  <a:off x="336" y="2595"/>
                  <a:ext cx="550"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 name="Rectangle 427">
                  <a:extLst>
                    <a:ext uri="{FF2B5EF4-FFF2-40B4-BE49-F238E27FC236}">
                      <a16:creationId xmlns:a16="http://schemas.microsoft.com/office/drawing/2014/main" id="{FBBD2BD1-0BCA-4E5D-B85F-3CD4DCCD898B}"/>
                    </a:ext>
                  </a:extLst>
                </p:cNvPr>
                <p:cNvSpPr>
                  <a:spLocks noChangeArrowheads="1"/>
                </p:cNvSpPr>
                <p:nvPr/>
              </p:nvSpPr>
              <p:spPr bwMode="auto">
                <a:xfrm>
                  <a:off x="336" y="2595"/>
                  <a:ext cx="550"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2" name="Line 428">
                  <a:extLst>
                    <a:ext uri="{FF2B5EF4-FFF2-40B4-BE49-F238E27FC236}">
                      <a16:creationId xmlns:a16="http://schemas.microsoft.com/office/drawing/2014/main" id="{5FAD6A46-9B96-4049-B050-7BE511BC79FF}"/>
                    </a:ext>
                  </a:extLst>
                </p:cNvPr>
                <p:cNvSpPr>
                  <a:spLocks noChangeShapeType="1"/>
                </p:cNvSpPr>
                <p:nvPr/>
              </p:nvSpPr>
              <p:spPr bwMode="auto">
                <a:xfrm>
                  <a:off x="891" y="2595"/>
                  <a:ext cx="1106"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 name="Rectangle 429">
                  <a:extLst>
                    <a:ext uri="{FF2B5EF4-FFF2-40B4-BE49-F238E27FC236}">
                      <a16:creationId xmlns:a16="http://schemas.microsoft.com/office/drawing/2014/main" id="{35A2BA09-E163-4C26-85B2-CC6CD16B8294}"/>
                    </a:ext>
                  </a:extLst>
                </p:cNvPr>
                <p:cNvSpPr>
                  <a:spLocks noChangeArrowheads="1"/>
                </p:cNvSpPr>
                <p:nvPr/>
              </p:nvSpPr>
              <p:spPr bwMode="auto">
                <a:xfrm>
                  <a:off x="891" y="2595"/>
                  <a:ext cx="110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4" name="Line 430">
                  <a:extLst>
                    <a:ext uri="{FF2B5EF4-FFF2-40B4-BE49-F238E27FC236}">
                      <a16:creationId xmlns:a16="http://schemas.microsoft.com/office/drawing/2014/main" id="{06B1E081-AEEB-4E07-8520-9E8C0219FB92}"/>
                    </a:ext>
                  </a:extLst>
                </p:cNvPr>
                <p:cNvSpPr>
                  <a:spLocks noChangeShapeType="1"/>
                </p:cNvSpPr>
                <p:nvPr/>
              </p:nvSpPr>
              <p:spPr bwMode="auto">
                <a:xfrm>
                  <a:off x="2003" y="2595"/>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 name="Rectangle 431">
                  <a:extLst>
                    <a:ext uri="{FF2B5EF4-FFF2-40B4-BE49-F238E27FC236}">
                      <a16:creationId xmlns:a16="http://schemas.microsoft.com/office/drawing/2014/main" id="{961BBEEA-828B-47F1-ADE3-83A48654FCA4}"/>
                    </a:ext>
                  </a:extLst>
                </p:cNvPr>
                <p:cNvSpPr>
                  <a:spLocks noChangeArrowheads="1"/>
                </p:cNvSpPr>
                <p:nvPr/>
              </p:nvSpPr>
              <p:spPr bwMode="auto">
                <a:xfrm>
                  <a:off x="2003" y="2595"/>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6" name="Line 432">
                  <a:extLst>
                    <a:ext uri="{FF2B5EF4-FFF2-40B4-BE49-F238E27FC236}">
                      <a16:creationId xmlns:a16="http://schemas.microsoft.com/office/drawing/2014/main" id="{2C645B87-32B1-4303-83B9-A6F3AD2C7F89}"/>
                    </a:ext>
                  </a:extLst>
                </p:cNvPr>
                <p:cNvSpPr>
                  <a:spLocks noChangeShapeType="1"/>
                </p:cNvSpPr>
                <p:nvPr/>
              </p:nvSpPr>
              <p:spPr bwMode="auto">
                <a:xfrm>
                  <a:off x="3114" y="2595"/>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 name="Rectangle 433">
                  <a:extLst>
                    <a:ext uri="{FF2B5EF4-FFF2-40B4-BE49-F238E27FC236}">
                      <a16:creationId xmlns:a16="http://schemas.microsoft.com/office/drawing/2014/main" id="{8695B04F-43C1-43E5-8A54-5EB051895987}"/>
                    </a:ext>
                  </a:extLst>
                </p:cNvPr>
                <p:cNvSpPr>
                  <a:spLocks noChangeArrowheads="1"/>
                </p:cNvSpPr>
                <p:nvPr/>
              </p:nvSpPr>
              <p:spPr bwMode="auto">
                <a:xfrm>
                  <a:off x="3114" y="2595"/>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8" name="Line 434">
                  <a:extLst>
                    <a:ext uri="{FF2B5EF4-FFF2-40B4-BE49-F238E27FC236}">
                      <a16:creationId xmlns:a16="http://schemas.microsoft.com/office/drawing/2014/main" id="{9E900B89-63B6-45EF-8864-D5A370273DB2}"/>
                    </a:ext>
                  </a:extLst>
                </p:cNvPr>
                <p:cNvSpPr>
                  <a:spLocks noChangeShapeType="1"/>
                </p:cNvSpPr>
                <p:nvPr/>
              </p:nvSpPr>
              <p:spPr bwMode="auto">
                <a:xfrm>
                  <a:off x="4225" y="2595"/>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9" name="Rectangle 435">
                  <a:extLst>
                    <a:ext uri="{FF2B5EF4-FFF2-40B4-BE49-F238E27FC236}">
                      <a16:creationId xmlns:a16="http://schemas.microsoft.com/office/drawing/2014/main" id="{1602BB13-8670-4DBC-90B7-BD85EC8F2628}"/>
                    </a:ext>
                  </a:extLst>
                </p:cNvPr>
                <p:cNvSpPr>
                  <a:spLocks noChangeArrowheads="1"/>
                </p:cNvSpPr>
                <p:nvPr/>
              </p:nvSpPr>
              <p:spPr bwMode="auto">
                <a:xfrm>
                  <a:off x="4225" y="2595"/>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0" name="Line 436">
                  <a:extLst>
                    <a:ext uri="{FF2B5EF4-FFF2-40B4-BE49-F238E27FC236}">
                      <a16:creationId xmlns:a16="http://schemas.microsoft.com/office/drawing/2014/main" id="{492F117E-4651-450F-ABCC-E86A2F5E8E77}"/>
                    </a:ext>
                  </a:extLst>
                </p:cNvPr>
                <p:cNvSpPr>
                  <a:spLocks noChangeShapeType="1"/>
                </p:cNvSpPr>
                <p:nvPr/>
              </p:nvSpPr>
              <p:spPr bwMode="auto">
                <a:xfrm>
                  <a:off x="336" y="2763"/>
                  <a:ext cx="550"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 name="Rectangle 437">
                  <a:extLst>
                    <a:ext uri="{FF2B5EF4-FFF2-40B4-BE49-F238E27FC236}">
                      <a16:creationId xmlns:a16="http://schemas.microsoft.com/office/drawing/2014/main" id="{4A628A6B-EC71-4365-B334-CA5BFD712949}"/>
                    </a:ext>
                  </a:extLst>
                </p:cNvPr>
                <p:cNvSpPr>
                  <a:spLocks noChangeArrowheads="1"/>
                </p:cNvSpPr>
                <p:nvPr/>
              </p:nvSpPr>
              <p:spPr bwMode="auto">
                <a:xfrm>
                  <a:off x="336" y="2763"/>
                  <a:ext cx="550"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2" name="Line 438">
                  <a:extLst>
                    <a:ext uri="{FF2B5EF4-FFF2-40B4-BE49-F238E27FC236}">
                      <a16:creationId xmlns:a16="http://schemas.microsoft.com/office/drawing/2014/main" id="{CDBCE2C3-97C4-4545-A7B2-C57CE18A942A}"/>
                    </a:ext>
                  </a:extLst>
                </p:cNvPr>
                <p:cNvSpPr>
                  <a:spLocks noChangeShapeType="1"/>
                </p:cNvSpPr>
                <p:nvPr/>
              </p:nvSpPr>
              <p:spPr bwMode="auto">
                <a:xfrm>
                  <a:off x="891" y="2763"/>
                  <a:ext cx="1106"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3" name="Rectangle 439">
                  <a:extLst>
                    <a:ext uri="{FF2B5EF4-FFF2-40B4-BE49-F238E27FC236}">
                      <a16:creationId xmlns:a16="http://schemas.microsoft.com/office/drawing/2014/main" id="{67F719CE-92B1-4CC6-97EA-8A46E161D4AD}"/>
                    </a:ext>
                  </a:extLst>
                </p:cNvPr>
                <p:cNvSpPr>
                  <a:spLocks noChangeArrowheads="1"/>
                </p:cNvSpPr>
                <p:nvPr/>
              </p:nvSpPr>
              <p:spPr bwMode="auto">
                <a:xfrm>
                  <a:off x="891" y="2763"/>
                  <a:ext cx="110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4" name="Line 440">
                  <a:extLst>
                    <a:ext uri="{FF2B5EF4-FFF2-40B4-BE49-F238E27FC236}">
                      <a16:creationId xmlns:a16="http://schemas.microsoft.com/office/drawing/2014/main" id="{A337F4CE-E0F3-4FD9-A6B0-A1E892B19590}"/>
                    </a:ext>
                  </a:extLst>
                </p:cNvPr>
                <p:cNvSpPr>
                  <a:spLocks noChangeShapeType="1"/>
                </p:cNvSpPr>
                <p:nvPr/>
              </p:nvSpPr>
              <p:spPr bwMode="auto">
                <a:xfrm>
                  <a:off x="2003" y="2763"/>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5" name="Rectangle 441">
                  <a:extLst>
                    <a:ext uri="{FF2B5EF4-FFF2-40B4-BE49-F238E27FC236}">
                      <a16:creationId xmlns:a16="http://schemas.microsoft.com/office/drawing/2014/main" id="{B865947C-E456-4644-B6A5-E1CF6E8873CB}"/>
                    </a:ext>
                  </a:extLst>
                </p:cNvPr>
                <p:cNvSpPr>
                  <a:spLocks noChangeArrowheads="1"/>
                </p:cNvSpPr>
                <p:nvPr/>
              </p:nvSpPr>
              <p:spPr bwMode="auto">
                <a:xfrm>
                  <a:off x="2003" y="2763"/>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6" name="Line 442">
                  <a:extLst>
                    <a:ext uri="{FF2B5EF4-FFF2-40B4-BE49-F238E27FC236}">
                      <a16:creationId xmlns:a16="http://schemas.microsoft.com/office/drawing/2014/main" id="{891A2878-9AFD-4FEA-96FC-2406970D126D}"/>
                    </a:ext>
                  </a:extLst>
                </p:cNvPr>
                <p:cNvSpPr>
                  <a:spLocks noChangeShapeType="1"/>
                </p:cNvSpPr>
                <p:nvPr/>
              </p:nvSpPr>
              <p:spPr bwMode="auto">
                <a:xfrm>
                  <a:off x="3114" y="2763"/>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7" name="Rectangle 443">
                  <a:extLst>
                    <a:ext uri="{FF2B5EF4-FFF2-40B4-BE49-F238E27FC236}">
                      <a16:creationId xmlns:a16="http://schemas.microsoft.com/office/drawing/2014/main" id="{440A8433-142E-43F7-A218-2756F9FAA700}"/>
                    </a:ext>
                  </a:extLst>
                </p:cNvPr>
                <p:cNvSpPr>
                  <a:spLocks noChangeArrowheads="1"/>
                </p:cNvSpPr>
                <p:nvPr/>
              </p:nvSpPr>
              <p:spPr bwMode="auto">
                <a:xfrm>
                  <a:off x="3114" y="2763"/>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8" name="Line 444">
                  <a:extLst>
                    <a:ext uri="{FF2B5EF4-FFF2-40B4-BE49-F238E27FC236}">
                      <a16:creationId xmlns:a16="http://schemas.microsoft.com/office/drawing/2014/main" id="{0551851E-EFE8-42C1-9C14-A8940A7EBEB6}"/>
                    </a:ext>
                  </a:extLst>
                </p:cNvPr>
                <p:cNvSpPr>
                  <a:spLocks noChangeShapeType="1"/>
                </p:cNvSpPr>
                <p:nvPr/>
              </p:nvSpPr>
              <p:spPr bwMode="auto">
                <a:xfrm>
                  <a:off x="4225" y="2763"/>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9" name="Rectangle 445">
                  <a:extLst>
                    <a:ext uri="{FF2B5EF4-FFF2-40B4-BE49-F238E27FC236}">
                      <a16:creationId xmlns:a16="http://schemas.microsoft.com/office/drawing/2014/main" id="{3A1E40D7-D4E1-4A38-A13F-7BD78F1EFD67}"/>
                    </a:ext>
                  </a:extLst>
                </p:cNvPr>
                <p:cNvSpPr>
                  <a:spLocks noChangeArrowheads="1"/>
                </p:cNvSpPr>
                <p:nvPr/>
              </p:nvSpPr>
              <p:spPr bwMode="auto">
                <a:xfrm>
                  <a:off x="4225" y="2763"/>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0" name="Line 446">
                  <a:extLst>
                    <a:ext uri="{FF2B5EF4-FFF2-40B4-BE49-F238E27FC236}">
                      <a16:creationId xmlns:a16="http://schemas.microsoft.com/office/drawing/2014/main" id="{20973E85-BC17-4C0D-BEDA-940F3B8003A5}"/>
                    </a:ext>
                  </a:extLst>
                </p:cNvPr>
                <p:cNvSpPr>
                  <a:spLocks noChangeShapeType="1"/>
                </p:cNvSpPr>
                <p:nvPr/>
              </p:nvSpPr>
              <p:spPr bwMode="auto">
                <a:xfrm>
                  <a:off x="336" y="2931"/>
                  <a:ext cx="550"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1" name="Rectangle 447">
                  <a:extLst>
                    <a:ext uri="{FF2B5EF4-FFF2-40B4-BE49-F238E27FC236}">
                      <a16:creationId xmlns:a16="http://schemas.microsoft.com/office/drawing/2014/main" id="{59A9DB5A-0DC3-4111-9975-921ACD588B75}"/>
                    </a:ext>
                  </a:extLst>
                </p:cNvPr>
                <p:cNvSpPr>
                  <a:spLocks noChangeArrowheads="1"/>
                </p:cNvSpPr>
                <p:nvPr/>
              </p:nvSpPr>
              <p:spPr bwMode="auto">
                <a:xfrm>
                  <a:off x="336" y="2931"/>
                  <a:ext cx="550"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2" name="Line 448">
                  <a:extLst>
                    <a:ext uri="{FF2B5EF4-FFF2-40B4-BE49-F238E27FC236}">
                      <a16:creationId xmlns:a16="http://schemas.microsoft.com/office/drawing/2014/main" id="{7DC583C8-A2A9-4F9F-8716-E479467A309D}"/>
                    </a:ext>
                  </a:extLst>
                </p:cNvPr>
                <p:cNvSpPr>
                  <a:spLocks noChangeShapeType="1"/>
                </p:cNvSpPr>
                <p:nvPr/>
              </p:nvSpPr>
              <p:spPr bwMode="auto">
                <a:xfrm>
                  <a:off x="891" y="2931"/>
                  <a:ext cx="1106"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3" name="Rectangle 449">
                  <a:extLst>
                    <a:ext uri="{FF2B5EF4-FFF2-40B4-BE49-F238E27FC236}">
                      <a16:creationId xmlns:a16="http://schemas.microsoft.com/office/drawing/2014/main" id="{36596F7F-BF87-4CAA-BAB1-374F8835EF5E}"/>
                    </a:ext>
                  </a:extLst>
                </p:cNvPr>
                <p:cNvSpPr>
                  <a:spLocks noChangeArrowheads="1"/>
                </p:cNvSpPr>
                <p:nvPr/>
              </p:nvSpPr>
              <p:spPr bwMode="auto">
                <a:xfrm>
                  <a:off x="891" y="2931"/>
                  <a:ext cx="110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4" name="Line 450">
                  <a:extLst>
                    <a:ext uri="{FF2B5EF4-FFF2-40B4-BE49-F238E27FC236}">
                      <a16:creationId xmlns:a16="http://schemas.microsoft.com/office/drawing/2014/main" id="{0B51D339-0A8B-47B1-93F9-358C2C1F239E}"/>
                    </a:ext>
                  </a:extLst>
                </p:cNvPr>
                <p:cNvSpPr>
                  <a:spLocks noChangeShapeType="1"/>
                </p:cNvSpPr>
                <p:nvPr/>
              </p:nvSpPr>
              <p:spPr bwMode="auto">
                <a:xfrm>
                  <a:off x="2003" y="2931"/>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5" name="Rectangle 451">
                  <a:extLst>
                    <a:ext uri="{FF2B5EF4-FFF2-40B4-BE49-F238E27FC236}">
                      <a16:creationId xmlns:a16="http://schemas.microsoft.com/office/drawing/2014/main" id="{3DF288D0-5723-4CD4-8DCA-C00664DD29AB}"/>
                    </a:ext>
                  </a:extLst>
                </p:cNvPr>
                <p:cNvSpPr>
                  <a:spLocks noChangeArrowheads="1"/>
                </p:cNvSpPr>
                <p:nvPr/>
              </p:nvSpPr>
              <p:spPr bwMode="auto">
                <a:xfrm>
                  <a:off x="2003" y="2931"/>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6" name="Line 452">
                  <a:extLst>
                    <a:ext uri="{FF2B5EF4-FFF2-40B4-BE49-F238E27FC236}">
                      <a16:creationId xmlns:a16="http://schemas.microsoft.com/office/drawing/2014/main" id="{106B0E88-6C88-4738-8917-82E85FAD47C2}"/>
                    </a:ext>
                  </a:extLst>
                </p:cNvPr>
                <p:cNvSpPr>
                  <a:spLocks noChangeShapeType="1"/>
                </p:cNvSpPr>
                <p:nvPr/>
              </p:nvSpPr>
              <p:spPr bwMode="auto">
                <a:xfrm>
                  <a:off x="3114" y="2931"/>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7" name="Rectangle 453">
                  <a:extLst>
                    <a:ext uri="{FF2B5EF4-FFF2-40B4-BE49-F238E27FC236}">
                      <a16:creationId xmlns:a16="http://schemas.microsoft.com/office/drawing/2014/main" id="{6FA0CAC5-2D2B-4378-BC18-8E77E00F293F}"/>
                    </a:ext>
                  </a:extLst>
                </p:cNvPr>
                <p:cNvSpPr>
                  <a:spLocks noChangeArrowheads="1"/>
                </p:cNvSpPr>
                <p:nvPr/>
              </p:nvSpPr>
              <p:spPr bwMode="auto">
                <a:xfrm>
                  <a:off x="3114" y="2931"/>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8" name="Line 454">
                  <a:extLst>
                    <a:ext uri="{FF2B5EF4-FFF2-40B4-BE49-F238E27FC236}">
                      <a16:creationId xmlns:a16="http://schemas.microsoft.com/office/drawing/2014/main" id="{A2D48C9F-3BAA-4BD9-B1FA-EED9C8701350}"/>
                    </a:ext>
                  </a:extLst>
                </p:cNvPr>
                <p:cNvSpPr>
                  <a:spLocks noChangeShapeType="1"/>
                </p:cNvSpPr>
                <p:nvPr/>
              </p:nvSpPr>
              <p:spPr bwMode="auto">
                <a:xfrm>
                  <a:off x="4225" y="2931"/>
                  <a:ext cx="1105"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9" name="Rectangle 455">
                  <a:extLst>
                    <a:ext uri="{FF2B5EF4-FFF2-40B4-BE49-F238E27FC236}">
                      <a16:creationId xmlns:a16="http://schemas.microsoft.com/office/drawing/2014/main" id="{0D00B669-9F07-4766-846A-67904515D6F9}"/>
                    </a:ext>
                  </a:extLst>
                </p:cNvPr>
                <p:cNvSpPr>
                  <a:spLocks noChangeArrowheads="1"/>
                </p:cNvSpPr>
                <p:nvPr/>
              </p:nvSpPr>
              <p:spPr bwMode="auto">
                <a:xfrm>
                  <a:off x="4225" y="2931"/>
                  <a:ext cx="110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0" name="Line 456">
                  <a:extLst>
                    <a:ext uri="{FF2B5EF4-FFF2-40B4-BE49-F238E27FC236}">
                      <a16:creationId xmlns:a16="http://schemas.microsoft.com/office/drawing/2014/main" id="{79B337F7-7F35-4158-A05E-0724A65FE322}"/>
                    </a:ext>
                  </a:extLst>
                </p:cNvPr>
                <p:cNvSpPr>
                  <a:spLocks noChangeShapeType="1"/>
                </p:cNvSpPr>
                <p:nvPr/>
              </p:nvSpPr>
              <p:spPr bwMode="auto">
                <a:xfrm>
                  <a:off x="330" y="1418"/>
                  <a:ext cx="0" cy="168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1" name="Rectangle 457">
                  <a:extLst>
                    <a:ext uri="{FF2B5EF4-FFF2-40B4-BE49-F238E27FC236}">
                      <a16:creationId xmlns:a16="http://schemas.microsoft.com/office/drawing/2014/main" id="{915F7137-C71C-4786-B561-B14292C02267}"/>
                    </a:ext>
                  </a:extLst>
                </p:cNvPr>
                <p:cNvSpPr>
                  <a:spLocks noChangeArrowheads="1"/>
                </p:cNvSpPr>
                <p:nvPr/>
              </p:nvSpPr>
              <p:spPr bwMode="auto">
                <a:xfrm>
                  <a:off x="330" y="1418"/>
                  <a:ext cx="6" cy="16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2" name="Line 458">
                  <a:extLst>
                    <a:ext uri="{FF2B5EF4-FFF2-40B4-BE49-F238E27FC236}">
                      <a16:creationId xmlns:a16="http://schemas.microsoft.com/office/drawing/2014/main" id="{13E92133-D8A9-434D-B944-127B26E46371}"/>
                    </a:ext>
                  </a:extLst>
                </p:cNvPr>
                <p:cNvSpPr>
                  <a:spLocks noChangeShapeType="1"/>
                </p:cNvSpPr>
                <p:nvPr/>
              </p:nvSpPr>
              <p:spPr bwMode="auto">
                <a:xfrm>
                  <a:off x="886" y="1424"/>
                  <a:ext cx="0" cy="168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3" name="Rectangle 459">
                  <a:extLst>
                    <a:ext uri="{FF2B5EF4-FFF2-40B4-BE49-F238E27FC236}">
                      <a16:creationId xmlns:a16="http://schemas.microsoft.com/office/drawing/2014/main" id="{21216491-78B6-4CAF-9172-0F98E60C4008}"/>
                    </a:ext>
                  </a:extLst>
                </p:cNvPr>
                <p:cNvSpPr>
                  <a:spLocks noChangeArrowheads="1"/>
                </p:cNvSpPr>
                <p:nvPr/>
              </p:nvSpPr>
              <p:spPr bwMode="auto">
                <a:xfrm>
                  <a:off x="886" y="1424"/>
                  <a:ext cx="5" cy="168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4" name="Line 460">
                  <a:extLst>
                    <a:ext uri="{FF2B5EF4-FFF2-40B4-BE49-F238E27FC236}">
                      <a16:creationId xmlns:a16="http://schemas.microsoft.com/office/drawing/2014/main" id="{487BAED6-02E4-41F3-A21E-D44183B711D1}"/>
                    </a:ext>
                  </a:extLst>
                </p:cNvPr>
                <p:cNvSpPr>
                  <a:spLocks noChangeShapeType="1"/>
                </p:cNvSpPr>
                <p:nvPr/>
              </p:nvSpPr>
              <p:spPr bwMode="auto">
                <a:xfrm>
                  <a:off x="1441" y="1760"/>
                  <a:ext cx="0" cy="13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5" name="Rectangle 461">
                  <a:extLst>
                    <a:ext uri="{FF2B5EF4-FFF2-40B4-BE49-F238E27FC236}">
                      <a16:creationId xmlns:a16="http://schemas.microsoft.com/office/drawing/2014/main" id="{31662552-977B-405D-88A7-9449102AC383}"/>
                    </a:ext>
                  </a:extLst>
                </p:cNvPr>
                <p:cNvSpPr>
                  <a:spLocks noChangeArrowheads="1"/>
                </p:cNvSpPr>
                <p:nvPr/>
              </p:nvSpPr>
              <p:spPr bwMode="auto">
                <a:xfrm>
                  <a:off x="1441" y="1760"/>
                  <a:ext cx="6" cy="13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6" name="Line 462">
                  <a:extLst>
                    <a:ext uri="{FF2B5EF4-FFF2-40B4-BE49-F238E27FC236}">
                      <a16:creationId xmlns:a16="http://schemas.microsoft.com/office/drawing/2014/main" id="{C12D317C-808C-46EF-B67F-DA01B4D378DB}"/>
                    </a:ext>
                  </a:extLst>
                </p:cNvPr>
                <p:cNvSpPr>
                  <a:spLocks noChangeShapeType="1"/>
                </p:cNvSpPr>
                <p:nvPr/>
              </p:nvSpPr>
              <p:spPr bwMode="auto">
                <a:xfrm>
                  <a:off x="1997" y="1592"/>
                  <a:ext cx="0" cy="151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7" name="Rectangle 463">
                  <a:extLst>
                    <a:ext uri="{FF2B5EF4-FFF2-40B4-BE49-F238E27FC236}">
                      <a16:creationId xmlns:a16="http://schemas.microsoft.com/office/drawing/2014/main" id="{49B09CFA-4AA3-4A99-A58E-99CB1B8D1A7E}"/>
                    </a:ext>
                  </a:extLst>
                </p:cNvPr>
                <p:cNvSpPr>
                  <a:spLocks noChangeArrowheads="1"/>
                </p:cNvSpPr>
                <p:nvPr/>
              </p:nvSpPr>
              <p:spPr bwMode="auto">
                <a:xfrm>
                  <a:off x="1997" y="1592"/>
                  <a:ext cx="6" cy="15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8" name="Line 464">
                  <a:extLst>
                    <a:ext uri="{FF2B5EF4-FFF2-40B4-BE49-F238E27FC236}">
                      <a16:creationId xmlns:a16="http://schemas.microsoft.com/office/drawing/2014/main" id="{290F4701-9A5A-4F54-9AA4-52EAA89C4AE2}"/>
                    </a:ext>
                  </a:extLst>
                </p:cNvPr>
                <p:cNvSpPr>
                  <a:spLocks noChangeShapeType="1"/>
                </p:cNvSpPr>
                <p:nvPr/>
              </p:nvSpPr>
              <p:spPr bwMode="auto">
                <a:xfrm>
                  <a:off x="2552" y="1760"/>
                  <a:ext cx="0" cy="13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9" name="Rectangle 465">
                  <a:extLst>
                    <a:ext uri="{FF2B5EF4-FFF2-40B4-BE49-F238E27FC236}">
                      <a16:creationId xmlns:a16="http://schemas.microsoft.com/office/drawing/2014/main" id="{A3EAE19D-5547-47DF-A824-693502FAE9D3}"/>
                    </a:ext>
                  </a:extLst>
                </p:cNvPr>
                <p:cNvSpPr>
                  <a:spLocks noChangeArrowheads="1"/>
                </p:cNvSpPr>
                <p:nvPr/>
              </p:nvSpPr>
              <p:spPr bwMode="auto">
                <a:xfrm>
                  <a:off x="2552" y="1760"/>
                  <a:ext cx="6" cy="13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0" name="Line 466">
                  <a:extLst>
                    <a:ext uri="{FF2B5EF4-FFF2-40B4-BE49-F238E27FC236}">
                      <a16:creationId xmlns:a16="http://schemas.microsoft.com/office/drawing/2014/main" id="{E42A5569-E6EA-4D41-B4C1-817D5E86053A}"/>
                    </a:ext>
                  </a:extLst>
                </p:cNvPr>
                <p:cNvSpPr>
                  <a:spLocks noChangeShapeType="1"/>
                </p:cNvSpPr>
                <p:nvPr/>
              </p:nvSpPr>
              <p:spPr bwMode="auto">
                <a:xfrm>
                  <a:off x="3108" y="1424"/>
                  <a:ext cx="0" cy="168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1" name="Rectangle 467">
                  <a:extLst>
                    <a:ext uri="{FF2B5EF4-FFF2-40B4-BE49-F238E27FC236}">
                      <a16:creationId xmlns:a16="http://schemas.microsoft.com/office/drawing/2014/main" id="{711A21C9-2CC6-4943-8FA5-4F37570E5367}"/>
                    </a:ext>
                  </a:extLst>
                </p:cNvPr>
                <p:cNvSpPr>
                  <a:spLocks noChangeArrowheads="1"/>
                </p:cNvSpPr>
                <p:nvPr/>
              </p:nvSpPr>
              <p:spPr bwMode="auto">
                <a:xfrm>
                  <a:off x="3108" y="1424"/>
                  <a:ext cx="6" cy="168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2" name="Line 468">
                  <a:extLst>
                    <a:ext uri="{FF2B5EF4-FFF2-40B4-BE49-F238E27FC236}">
                      <a16:creationId xmlns:a16="http://schemas.microsoft.com/office/drawing/2014/main" id="{DF53A5D9-E420-4B03-A421-15FF079B606D}"/>
                    </a:ext>
                  </a:extLst>
                </p:cNvPr>
                <p:cNvSpPr>
                  <a:spLocks noChangeShapeType="1"/>
                </p:cNvSpPr>
                <p:nvPr/>
              </p:nvSpPr>
              <p:spPr bwMode="auto">
                <a:xfrm>
                  <a:off x="3664" y="1760"/>
                  <a:ext cx="0" cy="13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 name="Rectangle 469">
                  <a:extLst>
                    <a:ext uri="{FF2B5EF4-FFF2-40B4-BE49-F238E27FC236}">
                      <a16:creationId xmlns:a16="http://schemas.microsoft.com/office/drawing/2014/main" id="{DFD27FC1-25C0-40B5-81B4-B15E83808B38}"/>
                    </a:ext>
                  </a:extLst>
                </p:cNvPr>
                <p:cNvSpPr>
                  <a:spLocks noChangeArrowheads="1"/>
                </p:cNvSpPr>
                <p:nvPr/>
              </p:nvSpPr>
              <p:spPr bwMode="auto">
                <a:xfrm>
                  <a:off x="3664" y="1760"/>
                  <a:ext cx="5" cy="13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4" name="Line 470">
                  <a:extLst>
                    <a:ext uri="{FF2B5EF4-FFF2-40B4-BE49-F238E27FC236}">
                      <a16:creationId xmlns:a16="http://schemas.microsoft.com/office/drawing/2014/main" id="{DF282577-CF12-4476-BBF2-BE4EC35E01E9}"/>
                    </a:ext>
                  </a:extLst>
                </p:cNvPr>
                <p:cNvSpPr>
                  <a:spLocks noChangeShapeType="1"/>
                </p:cNvSpPr>
                <p:nvPr/>
              </p:nvSpPr>
              <p:spPr bwMode="auto">
                <a:xfrm>
                  <a:off x="4219" y="1592"/>
                  <a:ext cx="0" cy="151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 name="Rectangle 471">
                  <a:extLst>
                    <a:ext uri="{FF2B5EF4-FFF2-40B4-BE49-F238E27FC236}">
                      <a16:creationId xmlns:a16="http://schemas.microsoft.com/office/drawing/2014/main" id="{4371F179-E234-4B17-9394-71F23A7BCC59}"/>
                    </a:ext>
                  </a:extLst>
                </p:cNvPr>
                <p:cNvSpPr>
                  <a:spLocks noChangeArrowheads="1"/>
                </p:cNvSpPr>
                <p:nvPr/>
              </p:nvSpPr>
              <p:spPr bwMode="auto">
                <a:xfrm>
                  <a:off x="4219" y="1592"/>
                  <a:ext cx="6" cy="15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6" name="Line 472">
                  <a:extLst>
                    <a:ext uri="{FF2B5EF4-FFF2-40B4-BE49-F238E27FC236}">
                      <a16:creationId xmlns:a16="http://schemas.microsoft.com/office/drawing/2014/main" id="{B1397031-309C-407E-BC3B-651DF4B5CD9E}"/>
                    </a:ext>
                  </a:extLst>
                </p:cNvPr>
                <p:cNvSpPr>
                  <a:spLocks noChangeShapeType="1"/>
                </p:cNvSpPr>
                <p:nvPr/>
              </p:nvSpPr>
              <p:spPr bwMode="auto">
                <a:xfrm>
                  <a:off x="4775" y="1760"/>
                  <a:ext cx="0" cy="133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 name="Rectangle 473">
                  <a:extLst>
                    <a:ext uri="{FF2B5EF4-FFF2-40B4-BE49-F238E27FC236}">
                      <a16:creationId xmlns:a16="http://schemas.microsoft.com/office/drawing/2014/main" id="{C5B2AFBE-55E2-4091-B441-973608D1B442}"/>
                    </a:ext>
                  </a:extLst>
                </p:cNvPr>
                <p:cNvSpPr>
                  <a:spLocks noChangeArrowheads="1"/>
                </p:cNvSpPr>
                <p:nvPr/>
              </p:nvSpPr>
              <p:spPr bwMode="auto">
                <a:xfrm>
                  <a:off x="4775" y="1760"/>
                  <a:ext cx="5" cy="133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8" name="Line 474">
                  <a:extLst>
                    <a:ext uri="{FF2B5EF4-FFF2-40B4-BE49-F238E27FC236}">
                      <a16:creationId xmlns:a16="http://schemas.microsoft.com/office/drawing/2014/main" id="{C0AB91B9-11CD-435B-9944-9093DBC3A053}"/>
                    </a:ext>
                  </a:extLst>
                </p:cNvPr>
                <p:cNvSpPr>
                  <a:spLocks noChangeShapeType="1"/>
                </p:cNvSpPr>
                <p:nvPr/>
              </p:nvSpPr>
              <p:spPr bwMode="auto">
                <a:xfrm>
                  <a:off x="336" y="3099"/>
                  <a:ext cx="50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 name="Rectangle 475">
                  <a:extLst>
                    <a:ext uri="{FF2B5EF4-FFF2-40B4-BE49-F238E27FC236}">
                      <a16:creationId xmlns:a16="http://schemas.microsoft.com/office/drawing/2014/main" id="{D61FA0D1-EE4A-4615-A835-398E7E74AB45}"/>
                    </a:ext>
                  </a:extLst>
                </p:cNvPr>
                <p:cNvSpPr>
                  <a:spLocks noChangeArrowheads="1"/>
                </p:cNvSpPr>
                <p:nvPr/>
              </p:nvSpPr>
              <p:spPr bwMode="auto">
                <a:xfrm>
                  <a:off x="336" y="3099"/>
                  <a:ext cx="5000"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0" name="Line 476">
                  <a:extLst>
                    <a:ext uri="{FF2B5EF4-FFF2-40B4-BE49-F238E27FC236}">
                      <a16:creationId xmlns:a16="http://schemas.microsoft.com/office/drawing/2014/main" id="{04EFB318-98F3-4E98-AD27-4D0CBE61EAED}"/>
                    </a:ext>
                  </a:extLst>
                </p:cNvPr>
                <p:cNvSpPr>
                  <a:spLocks noChangeShapeType="1"/>
                </p:cNvSpPr>
                <p:nvPr/>
              </p:nvSpPr>
              <p:spPr bwMode="auto">
                <a:xfrm>
                  <a:off x="5330" y="1424"/>
                  <a:ext cx="0" cy="168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 name="Rectangle 477">
                  <a:extLst>
                    <a:ext uri="{FF2B5EF4-FFF2-40B4-BE49-F238E27FC236}">
                      <a16:creationId xmlns:a16="http://schemas.microsoft.com/office/drawing/2014/main" id="{67B5242B-7D88-4D90-B01C-F3AD17D7BE91}"/>
                    </a:ext>
                  </a:extLst>
                </p:cNvPr>
                <p:cNvSpPr>
                  <a:spLocks noChangeArrowheads="1"/>
                </p:cNvSpPr>
                <p:nvPr/>
              </p:nvSpPr>
              <p:spPr bwMode="auto">
                <a:xfrm>
                  <a:off x="5330" y="1424"/>
                  <a:ext cx="6" cy="168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2" name="Line 478">
                  <a:extLst>
                    <a:ext uri="{FF2B5EF4-FFF2-40B4-BE49-F238E27FC236}">
                      <a16:creationId xmlns:a16="http://schemas.microsoft.com/office/drawing/2014/main" id="{711BF6AD-265F-4E78-9E24-FF8B74FD0D9C}"/>
                    </a:ext>
                  </a:extLst>
                </p:cNvPr>
                <p:cNvSpPr>
                  <a:spLocks noChangeShapeType="1"/>
                </p:cNvSpPr>
                <p:nvPr/>
              </p:nvSpPr>
              <p:spPr bwMode="auto">
                <a:xfrm>
                  <a:off x="330" y="3105"/>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82" name="Rectangle 480">
                <a:extLst>
                  <a:ext uri="{FF2B5EF4-FFF2-40B4-BE49-F238E27FC236}">
                    <a16:creationId xmlns:a16="http://schemas.microsoft.com/office/drawing/2014/main" id="{A0C7A8F3-AF58-4CCE-AB5C-4FC2E4C4B88E}"/>
                  </a:ext>
                </a:extLst>
              </p:cNvPr>
              <p:cNvSpPr>
                <a:spLocks noChangeArrowheads="1"/>
              </p:cNvSpPr>
              <p:nvPr/>
            </p:nvSpPr>
            <p:spPr bwMode="auto">
              <a:xfrm>
                <a:off x="330" y="3105"/>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3" name="Line 481">
                <a:extLst>
                  <a:ext uri="{FF2B5EF4-FFF2-40B4-BE49-F238E27FC236}">
                    <a16:creationId xmlns:a16="http://schemas.microsoft.com/office/drawing/2014/main" id="{2760E30C-0F2A-4BA1-9BAC-97FF43C2C099}"/>
                  </a:ext>
                </a:extLst>
              </p:cNvPr>
              <p:cNvSpPr>
                <a:spLocks noChangeShapeType="1"/>
              </p:cNvSpPr>
              <p:nvPr/>
            </p:nvSpPr>
            <p:spPr bwMode="auto">
              <a:xfrm>
                <a:off x="886" y="3105"/>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 name="Rectangle 482">
                <a:extLst>
                  <a:ext uri="{FF2B5EF4-FFF2-40B4-BE49-F238E27FC236}">
                    <a16:creationId xmlns:a16="http://schemas.microsoft.com/office/drawing/2014/main" id="{BE264421-577A-4162-B502-A457A5A70744}"/>
                  </a:ext>
                </a:extLst>
              </p:cNvPr>
              <p:cNvSpPr>
                <a:spLocks noChangeArrowheads="1"/>
              </p:cNvSpPr>
              <p:nvPr/>
            </p:nvSpPr>
            <p:spPr bwMode="auto">
              <a:xfrm>
                <a:off x="886" y="3105"/>
                <a:ext cx="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5" name="Line 483">
                <a:extLst>
                  <a:ext uri="{FF2B5EF4-FFF2-40B4-BE49-F238E27FC236}">
                    <a16:creationId xmlns:a16="http://schemas.microsoft.com/office/drawing/2014/main" id="{43D0B434-0FCA-4E26-858B-EC5D5EB292D5}"/>
                  </a:ext>
                </a:extLst>
              </p:cNvPr>
              <p:cNvSpPr>
                <a:spLocks noChangeShapeType="1"/>
              </p:cNvSpPr>
              <p:nvPr/>
            </p:nvSpPr>
            <p:spPr bwMode="auto">
              <a:xfrm>
                <a:off x="1441" y="3105"/>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 name="Rectangle 484">
                <a:extLst>
                  <a:ext uri="{FF2B5EF4-FFF2-40B4-BE49-F238E27FC236}">
                    <a16:creationId xmlns:a16="http://schemas.microsoft.com/office/drawing/2014/main" id="{DD73C575-245A-4349-9FA7-104B982A6FB9}"/>
                  </a:ext>
                </a:extLst>
              </p:cNvPr>
              <p:cNvSpPr>
                <a:spLocks noChangeArrowheads="1"/>
              </p:cNvSpPr>
              <p:nvPr/>
            </p:nvSpPr>
            <p:spPr bwMode="auto">
              <a:xfrm>
                <a:off x="1441" y="3105"/>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7" name="Line 485">
                <a:extLst>
                  <a:ext uri="{FF2B5EF4-FFF2-40B4-BE49-F238E27FC236}">
                    <a16:creationId xmlns:a16="http://schemas.microsoft.com/office/drawing/2014/main" id="{BEA343CD-2240-47E2-9E5F-145D6DA9BDA8}"/>
                  </a:ext>
                </a:extLst>
              </p:cNvPr>
              <p:cNvSpPr>
                <a:spLocks noChangeShapeType="1"/>
              </p:cNvSpPr>
              <p:nvPr/>
            </p:nvSpPr>
            <p:spPr bwMode="auto">
              <a:xfrm>
                <a:off x="1997" y="3105"/>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 name="Rectangle 486">
                <a:extLst>
                  <a:ext uri="{FF2B5EF4-FFF2-40B4-BE49-F238E27FC236}">
                    <a16:creationId xmlns:a16="http://schemas.microsoft.com/office/drawing/2014/main" id="{DAC709A6-9CBF-4DD4-9EBA-EB61184D3D15}"/>
                  </a:ext>
                </a:extLst>
              </p:cNvPr>
              <p:cNvSpPr>
                <a:spLocks noChangeArrowheads="1"/>
              </p:cNvSpPr>
              <p:nvPr/>
            </p:nvSpPr>
            <p:spPr bwMode="auto">
              <a:xfrm>
                <a:off x="1997" y="3105"/>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9" name="Line 487">
                <a:extLst>
                  <a:ext uri="{FF2B5EF4-FFF2-40B4-BE49-F238E27FC236}">
                    <a16:creationId xmlns:a16="http://schemas.microsoft.com/office/drawing/2014/main" id="{B03C3D75-EDDE-41F8-8DC0-984F0FC49B52}"/>
                  </a:ext>
                </a:extLst>
              </p:cNvPr>
              <p:cNvSpPr>
                <a:spLocks noChangeShapeType="1"/>
              </p:cNvSpPr>
              <p:nvPr/>
            </p:nvSpPr>
            <p:spPr bwMode="auto">
              <a:xfrm>
                <a:off x="2552" y="3105"/>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 name="Rectangle 488">
                <a:extLst>
                  <a:ext uri="{FF2B5EF4-FFF2-40B4-BE49-F238E27FC236}">
                    <a16:creationId xmlns:a16="http://schemas.microsoft.com/office/drawing/2014/main" id="{C1EA07E3-9F43-4F41-9697-5A453E652223}"/>
                  </a:ext>
                </a:extLst>
              </p:cNvPr>
              <p:cNvSpPr>
                <a:spLocks noChangeArrowheads="1"/>
              </p:cNvSpPr>
              <p:nvPr/>
            </p:nvSpPr>
            <p:spPr bwMode="auto">
              <a:xfrm>
                <a:off x="2552" y="3105"/>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1" name="Line 489">
                <a:extLst>
                  <a:ext uri="{FF2B5EF4-FFF2-40B4-BE49-F238E27FC236}">
                    <a16:creationId xmlns:a16="http://schemas.microsoft.com/office/drawing/2014/main" id="{A435F77D-65EA-4C7F-84E2-169D6B8A0CCC}"/>
                  </a:ext>
                </a:extLst>
              </p:cNvPr>
              <p:cNvSpPr>
                <a:spLocks noChangeShapeType="1"/>
              </p:cNvSpPr>
              <p:nvPr/>
            </p:nvSpPr>
            <p:spPr bwMode="auto">
              <a:xfrm>
                <a:off x="3108" y="3105"/>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 name="Rectangle 490">
                <a:extLst>
                  <a:ext uri="{FF2B5EF4-FFF2-40B4-BE49-F238E27FC236}">
                    <a16:creationId xmlns:a16="http://schemas.microsoft.com/office/drawing/2014/main" id="{CADD04B6-E686-4F69-AAFE-725E48D741E7}"/>
                  </a:ext>
                </a:extLst>
              </p:cNvPr>
              <p:cNvSpPr>
                <a:spLocks noChangeArrowheads="1"/>
              </p:cNvSpPr>
              <p:nvPr/>
            </p:nvSpPr>
            <p:spPr bwMode="auto">
              <a:xfrm>
                <a:off x="3108" y="3105"/>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3" name="Line 491">
                <a:extLst>
                  <a:ext uri="{FF2B5EF4-FFF2-40B4-BE49-F238E27FC236}">
                    <a16:creationId xmlns:a16="http://schemas.microsoft.com/office/drawing/2014/main" id="{BB11C47A-4BBA-4E47-AFEA-2434E081D2C3}"/>
                  </a:ext>
                </a:extLst>
              </p:cNvPr>
              <p:cNvSpPr>
                <a:spLocks noChangeShapeType="1"/>
              </p:cNvSpPr>
              <p:nvPr/>
            </p:nvSpPr>
            <p:spPr bwMode="auto">
              <a:xfrm>
                <a:off x="3664" y="3105"/>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 name="Rectangle 492">
                <a:extLst>
                  <a:ext uri="{FF2B5EF4-FFF2-40B4-BE49-F238E27FC236}">
                    <a16:creationId xmlns:a16="http://schemas.microsoft.com/office/drawing/2014/main" id="{7A88562A-6D2A-42A3-B7BB-F8E3B714FE05}"/>
                  </a:ext>
                </a:extLst>
              </p:cNvPr>
              <p:cNvSpPr>
                <a:spLocks noChangeArrowheads="1"/>
              </p:cNvSpPr>
              <p:nvPr/>
            </p:nvSpPr>
            <p:spPr bwMode="auto">
              <a:xfrm>
                <a:off x="3664" y="3105"/>
                <a:ext cx="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5" name="Line 493">
                <a:extLst>
                  <a:ext uri="{FF2B5EF4-FFF2-40B4-BE49-F238E27FC236}">
                    <a16:creationId xmlns:a16="http://schemas.microsoft.com/office/drawing/2014/main" id="{273A9D69-FB41-41EF-8D72-845C7704A841}"/>
                  </a:ext>
                </a:extLst>
              </p:cNvPr>
              <p:cNvSpPr>
                <a:spLocks noChangeShapeType="1"/>
              </p:cNvSpPr>
              <p:nvPr/>
            </p:nvSpPr>
            <p:spPr bwMode="auto">
              <a:xfrm>
                <a:off x="4219" y="3105"/>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 name="Rectangle 494">
                <a:extLst>
                  <a:ext uri="{FF2B5EF4-FFF2-40B4-BE49-F238E27FC236}">
                    <a16:creationId xmlns:a16="http://schemas.microsoft.com/office/drawing/2014/main" id="{006BFB72-A8AD-450A-9AC8-EBE6B0250367}"/>
                  </a:ext>
                </a:extLst>
              </p:cNvPr>
              <p:cNvSpPr>
                <a:spLocks noChangeArrowheads="1"/>
              </p:cNvSpPr>
              <p:nvPr/>
            </p:nvSpPr>
            <p:spPr bwMode="auto">
              <a:xfrm>
                <a:off x="4219" y="3105"/>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7" name="Line 495">
                <a:extLst>
                  <a:ext uri="{FF2B5EF4-FFF2-40B4-BE49-F238E27FC236}">
                    <a16:creationId xmlns:a16="http://schemas.microsoft.com/office/drawing/2014/main" id="{84B95AB6-9C03-4723-B420-A74659F34405}"/>
                  </a:ext>
                </a:extLst>
              </p:cNvPr>
              <p:cNvSpPr>
                <a:spLocks noChangeShapeType="1"/>
              </p:cNvSpPr>
              <p:nvPr/>
            </p:nvSpPr>
            <p:spPr bwMode="auto">
              <a:xfrm>
                <a:off x="4775" y="3105"/>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 name="Rectangle 496">
                <a:extLst>
                  <a:ext uri="{FF2B5EF4-FFF2-40B4-BE49-F238E27FC236}">
                    <a16:creationId xmlns:a16="http://schemas.microsoft.com/office/drawing/2014/main" id="{7E717B35-E4FC-4FF3-9742-F1B9B6A04116}"/>
                  </a:ext>
                </a:extLst>
              </p:cNvPr>
              <p:cNvSpPr>
                <a:spLocks noChangeArrowheads="1"/>
              </p:cNvSpPr>
              <p:nvPr/>
            </p:nvSpPr>
            <p:spPr bwMode="auto">
              <a:xfrm>
                <a:off x="4775" y="3105"/>
                <a:ext cx="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9" name="Line 497">
                <a:extLst>
                  <a:ext uri="{FF2B5EF4-FFF2-40B4-BE49-F238E27FC236}">
                    <a16:creationId xmlns:a16="http://schemas.microsoft.com/office/drawing/2014/main" id="{D5F56DA8-AC1E-459A-B879-A94B8DD6F634}"/>
                  </a:ext>
                </a:extLst>
              </p:cNvPr>
              <p:cNvSpPr>
                <a:spLocks noChangeShapeType="1"/>
              </p:cNvSpPr>
              <p:nvPr/>
            </p:nvSpPr>
            <p:spPr bwMode="auto">
              <a:xfrm>
                <a:off x="5330" y="3105"/>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 name="Rectangle 498">
                <a:extLst>
                  <a:ext uri="{FF2B5EF4-FFF2-40B4-BE49-F238E27FC236}">
                    <a16:creationId xmlns:a16="http://schemas.microsoft.com/office/drawing/2014/main" id="{630FA762-701A-406A-82E7-CE3A6784B008}"/>
                  </a:ext>
                </a:extLst>
              </p:cNvPr>
              <p:cNvSpPr>
                <a:spLocks noChangeArrowheads="1"/>
              </p:cNvSpPr>
              <p:nvPr/>
            </p:nvSpPr>
            <p:spPr bwMode="auto">
              <a:xfrm>
                <a:off x="5330" y="3105"/>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1" name="Line 499">
                <a:extLst>
                  <a:ext uri="{FF2B5EF4-FFF2-40B4-BE49-F238E27FC236}">
                    <a16:creationId xmlns:a16="http://schemas.microsoft.com/office/drawing/2014/main" id="{2C75DCB4-2CB5-48F7-A0DC-52F2AB6A52A6}"/>
                  </a:ext>
                </a:extLst>
              </p:cNvPr>
              <p:cNvSpPr>
                <a:spLocks noChangeShapeType="1"/>
              </p:cNvSpPr>
              <p:nvPr/>
            </p:nvSpPr>
            <p:spPr bwMode="auto">
              <a:xfrm>
                <a:off x="5336" y="1418"/>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2" name="Rectangle 500">
                <a:extLst>
                  <a:ext uri="{FF2B5EF4-FFF2-40B4-BE49-F238E27FC236}">
                    <a16:creationId xmlns:a16="http://schemas.microsoft.com/office/drawing/2014/main" id="{DFAB3B63-C165-41B3-B2BB-61D9C8A7726B}"/>
                  </a:ext>
                </a:extLst>
              </p:cNvPr>
              <p:cNvSpPr>
                <a:spLocks noChangeArrowheads="1"/>
              </p:cNvSpPr>
              <p:nvPr/>
            </p:nvSpPr>
            <p:spPr bwMode="auto">
              <a:xfrm>
                <a:off x="5336" y="1418"/>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3" name="Line 501">
                <a:extLst>
                  <a:ext uri="{FF2B5EF4-FFF2-40B4-BE49-F238E27FC236}">
                    <a16:creationId xmlns:a16="http://schemas.microsoft.com/office/drawing/2014/main" id="{4BA9FB6E-AE66-4DB3-B1FD-E6CAFE3C3753}"/>
                  </a:ext>
                </a:extLst>
              </p:cNvPr>
              <p:cNvSpPr>
                <a:spLocks noChangeShapeType="1"/>
              </p:cNvSpPr>
              <p:nvPr/>
            </p:nvSpPr>
            <p:spPr bwMode="auto">
              <a:xfrm>
                <a:off x="5336" y="1586"/>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4" name="Rectangle 502">
                <a:extLst>
                  <a:ext uri="{FF2B5EF4-FFF2-40B4-BE49-F238E27FC236}">
                    <a16:creationId xmlns:a16="http://schemas.microsoft.com/office/drawing/2014/main" id="{002BC9A8-9A41-46D4-9A70-EB1E2922859D}"/>
                  </a:ext>
                </a:extLst>
              </p:cNvPr>
              <p:cNvSpPr>
                <a:spLocks noChangeArrowheads="1"/>
              </p:cNvSpPr>
              <p:nvPr/>
            </p:nvSpPr>
            <p:spPr bwMode="auto">
              <a:xfrm>
                <a:off x="5336" y="1586"/>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5" name="Line 503">
                <a:extLst>
                  <a:ext uri="{FF2B5EF4-FFF2-40B4-BE49-F238E27FC236}">
                    <a16:creationId xmlns:a16="http://schemas.microsoft.com/office/drawing/2014/main" id="{B03B54A9-A4E9-48BE-94B1-D5FCB69E304C}"/>
                  </a:ext>
                </a:extLst>
              </p:cNvPr>
              <p:cNvSpPr>
                <a:spLocks noChangeShapeType="1"/>
              </p:cNvSpPr>
              <p:nvPr/>
            </p:nvSpPr>
            <p:spPr bwMode="auto">
              <a:xfrm>
                <a:off x="5336" y="1755"/>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6" name="Rectangle 504">
                <a:extLst>
                  <a:ext uri="{FF2B5EF4-FFF2-40B4-BE49-F238E27FC236}">
                    <a16:creationId xmlns:a16="http://schemas.microsoft.com/office/drawing/2014/main" id="{A75EC091-8D7D-4F71-B2FA-47E1A7804B04}"/>
                  </a:ext>
                </a:extLst>
              </p:cNvPr>
              <p:cNvSpPr>
                <a:spLocks noChangeArrowheads="1"/>
              </p:cNvSpPr>
              <p:nvPr/>
            </p:nvSpPr>
            <p:spPr bwMode="auto">
              <a:xfrm>
                <a:off x="5336" y="1755"/>
                <a:ext cx="6"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 name="Line 505">
                <a:extLst>
                  <a:ext uri="{FF2B5EF4-FFF2-40B4-BE49-F238E27FC236}">
                    <a16:creationId xmlns:a16="http://schemas.microsoft.com/office/drawing/2014/main" id="{61E5F36F-5025-4A88-A03B-D8F7809AC96D}"/>
                  </a:ext>
                </a:extLst>
              </p:cNvPr>
              <p:cNvSpPr>
                <a:spLocks noChangeShapeType="1"/>
              </p:cNvSpPr>
              <p:nvPr/>
            </p:nvSpPr>
            <p:spPr bwMode="auto">
              <a:xfrm>
                <a:off x="5336" y="1923"/>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 name="Rectangle 506">
                <a:extLst>
                  <a:ext uri="{FF2B5EF4-FFF2-40B4-BE49-F238E27FC236}">
                    <a16:creationId xmlns:a16="http://schemas.microsoft.com/office/drawing/2014/main" id="{98BC3081-98B1-49A3-B447-DC0B683AFE44}"/>
                  </a:ext>
                </a:extLst>
              </p:cNvPr>
              <p:cNvSpPr>
                <a:spLocks noChangeArrowheads="1"/>
              </p:cNvSpPr>
              <p:nvPr/>
            </p:nvSpPr>
            <p:spPr bwMode="auto">
              <a:xfrm>
                <a:off x="5336" y="1923"/>
                <a:ext cx="6"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 name="Line 507">
                <a:extLst>
                  <a:ext uri="{FF2B5EF4-FFF2-40B4-BE49-F238E27FC236}">
                    <a16:creationId xmlns:a16="http://schemas.microsoft.com/office/drawing/2014/main" id="{E1CEDAAB-0025-45CF-A438-1E1C4ECC0CC4}"/>
                  </a:ext>
                </a:extLst>
              </p:cNvPr>
              <p:cNvSpPr>
                <a:spLocks noChangeShapeType="1"/>
              </p:cNvSpPr>
              <p:nvPr/>
            </p:nvSpPr>
            <p:spPr bwMode="auto">
              <a:xfrm>
                <a:off x="5336" y="2091"/>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 name="Rectangle 508">
                <a:extLst>
                  <a:ext uri="{FF2B5EF4-FFF2-40B4-BE49-F238E27FC236}">
                    <a16:creationId xmlns:a16="http://schemas.microsoft.com/office/drawing/2014/main" id="{D08DF7F2-2016-4162-A9F0-E25509143D7A}"/>
                  </a:ext>
                </a:extLst>
              </p:cNvPr>
              <p:cNvSpPr>
                <a:spLocks noChangeArrowheads="1"/>
              </p:cNvSpPr>
              <p:nvPr/>
            </p:nvSpPr>
            <p:spPr bwMode="auto">
              <a:xfrm>
                <a:off x="5336" y="2091"/>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1" name="Line 509">
                <a:extLst>
                  <a:ext uri="{FF2B5EF4-FFF2-40B4-BE49-F238E27FC236}">
                    <a16:creationId xmlns:a16="http://schemas.microsoft.com/office/drawing/2014/main" id="{0525D9C5-D5EC-431D-A9FB-31550EF6DC2A}"/>
                  </a:ext>
                </a:extLst>
              </p:cNvPr>
              <p:cNvSpPr>
                <a:spLocks noChangeShapeType="1"/>
              </p:cNvSpPr>
              <p:nvPr/>
            </p:nvSpPr>
            <p:spPr bwMode="auto">
              <a:xfrm>
                <a:off x="5336" y="2259"/>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 name="Rectangle 510">
                <a:extLst>
                  <a:ext uri="{FF2B5EF4-FFF2-40B4-BE49-F238E27FC236}">
                    <a16:creationId xmlns:a16="http://schemas.microsoft.com/office/drawing/2014/main" id="{A68D964C-98B3-4055-B4BA-835394F471D4}"/>
                  </a:ext>
                </a:extLst>
              </p:cNvPr>
              <p:cNvSpPr>
                <a:spLocks noChangeArrowheads="1"/>
              </p:cNvSpPr>
              <p:nvPr/>
            </p:nvSpPr>
            <p:spPr bwMode="auto">
              <a:xfrm>
                <a:off x="5336" y="2259"/>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3" name="Line 511">
                <a:extLst>
                  <a:ext uri="{FF2B5EF4-FFF2-40B4-BE49-F238E27FC236}">
                    <a16:creationId xmlns:a16="http://schemas.microsoft.com/office/drawing/2014/main" id="{0B3EC3AA-FF8B-46B4-9F4F-D63F95E72E87}"/>
                  </a:ext>
                </a:extLst>
              </p:cNvPr>
              <p:cNvSpPr>
                <a:spLocks noChangeShapeType="1"/>
              </p:cNvSpPr>
              <p:nvPr/>
            </p:nvSpPr>
            <p:spPr bwMode="auto">
              <a:xfrm>
                <a:off x="5336" y="2427"/>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 name="Rectangle 512">
                <a:extLst>
                  <a:ext uri="{FF2B5EF4-FFF2-40B4-BE49-F238E27FC236}">
                    <a16:creationId xmlns:a16="http://schemas.microsoft.com/office/drawing/2014/main" id="{D90EB1C8-459C-4049-9D39-00745F9D6B73}"/>
                  </a:ext>
                </a:extLst>
              </p:cNvPr>
              <p:cNvSpPr>
                <a:spLocks noChangeArrowheads="1"/>
              </p:cNvSpPr>
              <p:nvPr/>
            </p:nvSpPr>
            <p:spPr bwMode="auto">
              <a:xfrm>
                <a:off x="5336" y="2427"/>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5" name="Line 513">
                <a:extLst>
                  <a:ext uri="{FF2B5EF4-FFF2-40B4-BE49-F238E27FC236}">
                    <a16:creationId xmlns:a16="http://schemas.microsoft.com/office/drawing/2014/main" id="{C6D8A83A-DD48-4F39-AC59-F04941741619}"/>
                  </a:ext>
                </a:extLst>
              </p:cNvPr>
              <p:cNvSpPr>
                <a:spLocks noChangeShapeType="1"/>
              </p:cNvSpPr>
              <p:nvPr/>
            </p:nvSpPr>
            <p:spPr bwMode="auto">
              <a:xfrm>
                <a:off x="5336" y="2595"/>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 name="Rectangle 514">
                <a:extLst>
                  <a:ext uri="{FF2B5EF4-FFF2-40B4-BE49-F238E27FC236}">
                    <a16:creationId xmlns:a16="http://schemas.microsoft.com/office/drawing/2014/main" id="{96795A7F-06B8-4FD3-A283-7791DD64B2AF}"/>
                  </a:ext>
                </a:extLst>
              </p:cNvPr>
              <p:cNvSpPr>
                <a:spLocks noChangeArrowheads="1"/>
              </p:cNvSpPr>
              <p:nvPr/>
            </p:nvSpPr>
            <p:spPr bwMode="auto">
              <a:xfrm>
                <a:off x="5336" y="2595"/>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7" name="Line 515">
                <a:extLst>
                  <a:ext uri="{FF2B5EF4-FFF2-40B4-BE49-F238E27FC236}">
                    <a16:creationId xmlns:a16="http://schemas.microsoft.com/office/drawing/2014/main" id="{04FD2E13-FD11-4379-A84D-19D2D482917F}"/>
                  </a:ext>
                </a:extLst>
              </p:cNvPr>
              <p:cNvSpPr>
                <a:spLocks noChangeShapeType="1"/>
              </p:cNvSpPr>
              <p:nvPr/>
            </p:nvSpPr>
            <p:spPr bwMode="auto">
              <a:xfrm>
                <a:off x="5336" y="2763"/>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 name="Rectangle 516">
                <a:extLst>
                  <a:ext uri="{FF2B5EF4-FFF2-40B4-BE49-F238E27FC236}">
                    <a16:creationId xmlns:a16="http://schemas.microsoft.com/office/drawing/2014/main" id="{BB128EE4-1675-4C41-AD20-C5799BEBBA5E}"/>
                  </a:ext>
                </a:extLst>
              </p:cNvPr>
              <p:cNvSpPr>
                <a:spLocks noChangeArrowheads="1"/>
              </p:cNvSpPr>
              <p:nvPr/>
            </p:nvSpPr>
            <p:spPr bwMode="auto">
              <a:xfrm>
                <a:off x="5336" y="2763"/>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9" name="Line 517">
                <a:extLst>
                  <a:ext uri="{FF2B5EF4-FFF2-40B4-BE49-F238E27FC236}">
                    <a16:creationId xmlns:a16="http://schemas.microsoft.com/office/drawing/2014/main" id="{4700A903-B52D-4D9C-BCB5-36EDE209C4AE}"/>
                  </a:ext>
                </a:extLst>
              </p:cNvPr>
              <p:cNvSpPr>
                <a:spLocks noChangeShapeType="1"/>
              </p:cNvSpPr>
              <p:nvPr/>
            </p:nvSpPr>
            <p:spPr bwMode="auto">
              <a:xfrm>
                <a:off x="5336" y="2931"/>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0" name="Rectangle 518">
                <a:extLst>
                  <a:ext uri="{FF2B5EF4-FFF2-40B4-BE49-F238E27FC236}">
                    <a16:creationId xmlns:a16="http://schemas.microsoft.com/office/drawing/2014/main" id="{6DFCDA3A-08C4-4316-B96F-FED3685F556D}"/>
                  </a:ext>
                </a:extLst>
              </p:cNvPr>
              <p:cNvSpPr>
                <a:spLocks noChangeArrowheads="1"/>
              </p:cNvSpPr>
              <p:nvPr/>
            </p:nvSpPr>
            <p:spPr bwMode="auto">
              <a:xfrm>
                <a:off x="5336" y="2931"/>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1" name="Line 519">
                <a:extLst>
                  <a:ext uri="{FF2B5EF4-FFF2-40B4-BE49-F238E27FC236}">
                    <a16:creationId xmlns:a16="http://schemas.microsoft.com/office/drawing/2014/main" id="{2AB08635-0854-4174-AF5B-CEB8D04E0160}"/>
                  </a:ext>
                </a:extLst>
              </p:cNvPr>
              <p:cNvSpPr>
                <a:spLocks noChangeShapeType="1"/>
              </p:cNvSpPr>
              <p:nvPr/>
            </p:nvSpPr>
            <p:spPr bwMode="auto">
              <a:xfrm>
                <a:off x="5336" y="3099"/>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 name="Rectangle 520">
                <a:extLst>
                  <a:ext uri="{FF2B5EF4-FFF2-40B4-BE49-F238E27FC236}">
                    <a16:creationId xmlns:a16="http://schemas.microsoft.com/office/drawing/2014/main" id="{02FAE112-2AAC-4C27-A64D-F0DC14425E54}"/>
                  </a:ext>
                </a:extLst>
              </p:cNvPr>
              <p:cNvSpPr>
                <a:spLocks noChangeArrowheads="1"/>
              </p:cNvSpPr>
              <p:nvPr/>
            </p:nvSpPr>
            <p:spPr bwMode="auto">
              <a:xfrm>
                <a:off x="5336" y="3099"/>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512187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14083"/>
          </a:xfrm>
        </p:spPr>
        <p:txBody>
          <a:bodyPr/>
          <a:lstStyle/>
          <a:p>
            <a:r>
              <a:rPr lang="en-US" dirty="0"/>
              <a:t>2014 Fast-track ML Imputation Results</a:t>
            </a:r>
          </a:p>
        </p:txBody>
      </p:sp>
      <p:graphicFrame>
        <p:nvGraphicFramePr>
          <p:cNvPr id="6" name="Table 5">
            <a:extLst>
              <a:ext uri="{FF2B5EF4-FFF2-40B4-BE49-F238E27FC236}">
                <a16:creationId xmlns:a16="http://schemas.microsoft.com/office/drawing/2014/main" id="{4C753EE1-2D78-4234-AAE1-9ADE28FEA789}"/>
              </a:ext>
            </a:extLst>
          </p:cNvPr>
          <p:cNvGraphicFramePr>
            <a:graphicFrameLocks noGrp="1"/>
          </p:cNvGraphicFramePr>
          <p:nvPr>
            <p:extLst>
              <p:ext uri="{D42A27DB-BD31-4B8C-83A1-F6EECF244321}">
                <p14:modId xmlns:p14="http://schemas.microsoft.com/office/powerpoint/2010/main" val="1259602706"/>
              </p:ext>
            </p:extLst>
          </p:nvPr>
        </p:nvGraphicFramePr>
        <p:xfrm>
          <a:off x="1371600" y="1828800"/>
          <a:ext cx="6129861" cy="4526280"/>
        </p:xfrm>
        <a:graphic>
          <a:graphicData uri="http://schemas.openxmlformats.org/drawingml/2006/table">
            <a:tbl>
              <a:tblPr firstRow="1" firstCol="1" bandRow="1"/>
              <a:tblGrid>
                <a:gridCol w="1523893">
                  <a:extLst>
                    <a:ext uri="{9D8B030D-6E8A-4147-A177-3AD203B41FA5}">
                      <a16:colId xmlns:a16="http://schemas.microsoft.com/office/drawing/2014/main" val="325888602"/>
                    </a:ext>
                  </a:extLst>
                </a:gridCol>
                <a:gridCol w="789885">
                  <a:extLst>
                    <a:ext uri="{9D8B030D-6E8A-4147-A177-3AD203B41FA5}">
                      <a16:colId xmlns:a16="http://schemas.microsoft.com/office/drawing/2014/main" val="1511984180"/>
                    </a:ext>
                  </a:extLst>
                </a:gridCol>
                <a:gridCol w="756867">
                  <a:extLst>
                    <a:ext uri="{9D8B030D-6E8A-4147-A177-3AD203B41FA5}">
                      <a16:colId xmlns:a16="http://schemas.microsoft.com/office/drawing/2014/main" val="1897269087"/>
                    </a:ext>
                  </a:extLst>
                </a:gridCol>
                <a:gridCol w="789885">
                  <a:extLst>
                    <a:ext uri="{9D8B030D-6E8A-4147-A177-3AD203B41FA5}">
                      <a16:colId xmlns:a16="http://schemas.microsoft.com/office/drawing/2014/main" val="2143063954"/>
                    </a:ext>
                  </a:extLst>
                </a:gridCol>
                <a:gridCol w="789885">
                  <a:extLst>
                    <a:ext uri="{9D8B030D-6E8A-4147-A177-3AD203B41FA5}">
                      <a16:colId xmlns:a16="http://schemas.microsoft.com/office/drawing/2014/main" val="3419312915"/>
                    </a:ext>
                  </a:extLst>
                </a:gridCol>
                <a:gridCol w="739723">
                  <a:extLst>
                    <a:ext uri="{9D8B030D-6E8A-4147-A177-3AD203B41FA5}">
                      <a16:colId xmlns:a16="http://schemas.microsoft.com/office/drawing/2014/main" val="1978573466"/>
                    </a:ext>
                  </a:extLst>
                </a:gridCol>
                <a:gridCol w="739723">
                  <a:extLst>
                    <a:ext uri="{9D8B030D-6E8A-4147-A177-3AD203B41FA5}">
                      <a16:colId xmlns:a16="http://schemas.microsoft.com/office/drawing/2014/main" val="2800451975"/>
                    </a:ext>
                  </a:extLst>
                </a:gridCol>
              </a:tblGrid>
              <a:tr h="137150">
                <a:tc rowSpan="2">
                  <a:txBody>
                    <a:bodyPr/>
                    <a:lstStyle/>
                    <a:p>
                      <a:pPr marL="0" marR="0">
                        <a:spcBef>
                          <a:spcPts val="0"/>
                        </a:spcBef>
                        <a:spcAft>
                          <a:spcPts val="0"/>
                        </a:spcAft>
                      </a:pPr>
                      <a:r>
                        <a:rPr lang="en-US" sz="900" b="1" dirty="0">
                          <a:effectLst/>
                          <a:latin typeface="Times New Roman" panose="02020603050405020304" pitchFamily="18" charset="0"/>
                          <a:ea typeface="SimSun" panose="02010600030101010101" pitchFamily="2" charset="-122"/>
                          <a:cs typeface="Times New Roman" panose="02020603050405020304" pitchFamily="18" charset="0"/>
                        </a:rPr>
                        <a:t>Measures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MEPS Actual Data (R</a:t>
                      </a:r>
                      <a:r>
                        <a:rPr lang="en-US" sz="900" b="1" baseline="30000">
                          <a:effectLst/>
                          <a:latin typeface="Times New Roman" panose="02020603050405020304" pitchFamily="18" charset="0"/>
                          <a:ea typeface="SimSun" panose="02010600030101010101" pitchFamily="2" charset="-122"/>
                          <a:cs typeface="Times New Roman" panose="02020603050405020304" pitchFamily="18" charset="0"/>
                        </a:rPr>
                        <a:t>2</a:t>
                      </a:r>
                      <a:r>
                        <a:rPr lang="en-US" sz="900" b="1">
                          <a:effectLst/>
                          <a:latin typeface="Times New Roman" panose="02020603050405020304" pitchFamily="18" charset="0"/>
                          <a:ea typeface="SimSun" panose="02010600030101010101" pitchFamily="2" charset="-122"/>
                          <a:cs typeface="Times New Roman" panose="02020603050405020304" pitchFamily="18" charset="0"/>
                        </a:rPr>
                        <a:t>=0.1201)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ML Imputed Data (R</a:t>
                      </a:r>
                      <a:r>
                        <a:rPr lang="en-US" sz="900" b="1" baseline="30000">
                          <a:effectLst/>
                          <a:latin typeface="Times New Roman" panose="02020603050405020304" pitchFamily="18" charset="0"/>
                          <a:ea typeface="SimSun" panose="02010600030101010101" pitchFamily="2" charset="-122"/>
                          <a:cs typeface="Times New Roman" panose="02020603050405020304" pitchFamily="18" charset="0"/>
                        </a:rPr>
                        <a:t>2</a:t>
                      </a:r>
                      <a:r>
                        <a:rPr lang="en-US" sz="900" b="1">
                          <a:effectLst/>
                          <a:latin typeface="Times New Roman" panose="02020603050405020304" pitchFamily="18" charset="0"/>
                          <a:ea typeface="SimSun" panose="02010600030101010101" pitchFamily="2" charset="-122"/>
                          <a:cs typeface="Times New Roman" panose="02020603050405020304" pitchFamily="18" charset="0"/>
                        </a:rPr>
                        <a:t>=</a:t>
                      </a:r>
                      <a:r>
                        <a:rPr lang="en-US" sz="900" b="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0.1220</a:t>
                      </a:r>
                      <a:r>
                        <a:rPr lang="en-US" sz="900" b="1">
                          <a:effectLst/>
                          <a:latin typeface="Times New Roman" panose="02020603050405020304" pitchFamily="18" charset="0"/>
                          <a:ea typeface="SimSun" panose="02010600030101010101" pitchFamily="2" charset="-122"/>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2748210"/>
                  </a:ext>
                </a:extLst>
              </a:tr>
              <a:tr h="274301">
                <a:tc vMerge="1">
                  <a:txBody>
                    <a:bodyPr/>
                    <a:lstStyle/>
                    <a:p>
                      <a:endParaRPr lang="en-US"/>
                    </a:p>
                  </a:txBody>
                  <a:tcPr/>
                </a:tc>
                <a:tc>
                  <a:txBody>
                    <a:bodyPr/>
                    <a:lstStyle/>
                    <a:p>
                      <a:pPr marL="0" marR="0" algn="ctr">
                        <a:spcBef>
                          <a:spcPts val="0"/>
                        </a:spcBef>
                        <a:spcAft>
                          <a:spcPts val="0"/>
                        </a:spcAft>
                      </a:pP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Beta Coefficient</a:t>
                      </a:r>
                      <a:endParaRPr lang="en-US" sz="1000" b="1">
                        <a:effectLst/>
                        <a:latin typeface="Times New Roman Bold" panose="02020803070505020304" pitchFamily="18" charset="0"/>
                        <a:ea typeface="Times New Roman" panose="02020603050405020304" pitchFamily="18" charset="0"/>
                        <a:cs typeface="Times New Roman" panose="02020603050405020304" pitchFamily="18" charset="0"/>
                      </a:endParaRPr>
                    </a:p>
                  </a:txBody>
                  <a:tcPr marL="68575" marR="685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SE of Beta</a:t>
                      </a:r>
                      <a:endParaRPr lang="en-US" sz="1000" b="1">
                        <a:effectLst/>
                        <a:latin typeface="Times New Roman Bold" panose="02020803070505020304" pitchFamily="18" charset="0"/>
                        <a:ea typeface="Times New Roman" panose="02020603050405020304" pitchFamily="18" charset="0"/>
                        <a:cs typeface="Times New Roman" panose="02020603050405020304" pitchFamily="18" charset="0"/>
                      </a:endParaRPr>
                    </a:p>
                  </a:txBody>
                  <a:tcPr marL="68575" marR="685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dirty="0">
                          <a:effectLst/>
                          <a:latin typeface="Times New Roman" panose="02020603050405020304" pitchFamily="18" charset="0"/>
                          <a:ea typeface="Times New Roman" panose="02020603050405020304" pitchFamily="18" charset="0"/>
                          <a:cs typeface="Times New Roman" panose="02020603050405020304" pitchFamily="18" charset="0"/>
                        </a:rPr>
                        <a:t>Wald F</a:t>
                      </a:r>
                      <a:endParaRPr lang="en-US" sz="1000" b="1" dirty="0">
                        <a:effectLst/>
                        <a:latin typeface="Times New Roman Bold" panose="020208030705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900" b="1" i="1" dirty="0">
                          <a:effectLst/>
                          <a:latin typeface="Times New Roman" panose="02020603050405020304" pitchFamily="18" charset="0"/>
                          <a:ea typeface="Times New Roman" panose="02020603050405020304" pitchFamily="18" charset="0"/>
                          <a:cs typeface="Times New Roman" panose="02020603050405020304" pitchFamily="18" charset="0"/>
                        </a:rPr>
                        <a:t>P</a:t>
                      </a:r>
                      <a:r>
                        <a:rPr lang="en-US" sz="900" b="1" dirty="0">
                          <a:effectLst/>
                          <a:latin typeface="Times New Roman" panose="02020603050405020304" pitchFamily="18" charset="0"/>
                          <a:ea typeface="Times New Roman" panose="02020603050405020304" pitchFamily="18" charset="0"/>
                          <a:cs typeface="Times New Roman" panose="02020603050405020304" pitchFamily="18" charset="0"/>
                        </a:rPr>
                        <a:t>-Value </a:t>
                      </a:r>
                      <a:endParaRPr lang="en-US" sz="1000" b="1" dirty="0">
                        <a:effectLst/>
                        <a:latin typeface="Times New Roman Bold" panose="02020803070505020304" pitchFamily="18" charset="0"/>
                        <a:ea typeface="Times New Roman" panose="02020603050405020304" pitchFamily="18" charset="0"/>
                        <a:cs typeface="Times New Roman" panose="02020603050405020304" pitchFamily="18" charset="0"/>
                      </a:endParaRPr>
                    </a:p>
                  </a:txBody>
                  <a:tcPr marL="68575" marR="685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Beta Coefficient</a:t>
                      </a:r>
                      <a:endParaRPr lang="en-US" sz="1000" b="1">
                        <a:effectLst/>
                        <a:latin typeface="Times New Roman Bold" panose="02020803070505020304" pitchFamily="18" charset="0"/>
                        <a:ea typeface="Times New Roman" panose="02020603050405020304" pitchFamily="18" charset="0"/>
                        <a:cs typeface="Times New Roman" panose="02020603050405020304" pitchFamily="18" charset="0"/>
                      </a:endParaRPr>
                    </a:p>
                  </a:txBody>
                  <a:tcPr marL="68575" marR="685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SE of Beta</a:t>
                      </a:r>
                      <a:endParaRPr lang="en-US" sz="1000" b="1">
                        <a:effectLst/>
                        <a:latin typeface="Times New Roman Bold" panose="02020803070505020304" pitchFamily="18" charset="0"/>
                        <a:ea typeface="Times New Roman" panose="02020603050405020304" pitchFamily="18" charset="0"/>
                        <a:cs typeface="Times New Roman" panose="02020603050405020304" pitchFamily="18" charset="0"/>
                      </a:endParaRPr>
                    </a:p>
                  </a:txBody>
                  <a:tcPr marL="68575" marR="685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dirty="0">
                          <a:effectLst/>
                          <a:latin typeface="Times New Roman" panose="02020603050405020304" pitchFamily="18" charset="0"/>
                          <a:ea typeface="Times New Roman" panose="02020603050405020304" pitchFamily="18" charset="0"/>
                          <a:cs typeface="Times New Roman" panose="02020603050405020304" pitchFamily="18" charset="0"/>
                        </a:rPr>
                        <a:t>Wald F</a:t>
                      </a:r>
                      <a:endParaRPr lang="en-US" sz="1000" b="1" dirty="0">
                        <a:effectLst/>
                        <a:latin typeface="Times New Roman Bold" panose="020208030705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900" b="1" i="1" dirty="0">
                          <a:effectLst/>
                          <a:latin typeface="Times New Roman" panose="02020603050405020304" pitchFamily="18" charset="0"/>
                          <a:ea typeface="Times New Roman" panose="02020603050405020304" pitchFamily="18" charset="0"/>
                          <a:cs typeface="Times New Roman" panose="02020603050405020304" pitchFamily="18" charset="0"/>
                        </a:rPr>
                        <a:t>P</a:t>
                      </a:r>
                      <a:r>
                        <a:rPr lang="en-US" sz="900" b="1" dirty="0">
                          <a:effectLst/>
                          <a:latin typeface="Times New Roman" panose="02020603050405020304" pitchFamily="18" charset="0"/>
                          <a:ea typeface="Times New Roman" panose="02020603050405020304" pitchFamily="18" charset="0"/>
                          <a:cs typeface="Times New Roman" panose="02020603050405020304" pitchFamily="18" charset="0"/>
                        </a:rPr>
                        <a:t>-Value </a:t>
                      </a:r>
                      <a:endParaRPr lang="en-US" sz="1000" b="1" dirty="0">
                        <a:effectLst/>
                        <a:latin typeface="Times New Roman Bold" panose="02020803070505020304" pitchFamily="18" charset="0"/>
                        <a:ea typeface="Times New Roman" panose="02020603050405020304" pitchFamily="18" charset="0"/>
                        <a:cs typeface="Times New Roman" panose="02020603050405020304" pitchFamily="18" charset="0"/>
                      </a:endParaRPr>
                    </a:p>
                  </a:txBody>
                  <a:tcPr marL="68575" marR="685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9205238"/>
                  </a:ext>
                </a:extLst>
              </a:tr>
              <a:tr h="137150">
                <a:tc>
                  <a:txBody>
                    <a:bodyPr/>
                    <a:lstStyle/>
                    <a:p>
                      <a:pPr marL="0" marR="0">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Age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0.7719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0.8494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6746471"/>
                  </a:ext>
                </a:extLst>
              </a:tr>
              <a:tr h="137150">
                <a:tc>
                  <a:txBody>
                    <a:bodyPr/>
                    <a:lstStyle/>
                    <a:p>
                      <a:pPr marL="0" marR="0">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Sex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99956299"/>
                  </a:ext>
                </a:extLst>
              </a:tr>
              <a:tr h="137150">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Male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0.0126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0.0619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16733232"/>
                  </a:ext>
                </a:extLst>
              </a:tr>
              <a:tr h="137150">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Female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-0.2777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0.1103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-0.2050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0.1092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1585840"/>
                  </a:ext>
                </a:extLst>
              </a:tr>
              <a:tr h="137150">
                <a:tc>
                  <a:txBody>
                    <a:bodyPr/>
                    <a:lstStyle/>
                    <a:p>
                      <a:pPr marL="0" marR="0">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Race/Ethnicity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26403037"/>
                  </a:ext>
                </a:extLst>
              </a:tr>
              <a:tr h="137150">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Hispanic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0.7521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0.6647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929112168"/>
                  </a:ext>
                </a:extLst>
              </a:tr>
              <a:tr h="137150">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Non-Hispanic White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-0.0424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0.1424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-0.0640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0.1494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1106476"/>
                  </a:ext>
                </a:extLst>
              </a:tr>
              <a:tr h="137150">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Non-Hispanic Black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0.1070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0.1685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0.1145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0.1761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7975726"/>
                  </a:ext>
                </a:extLst>
              </a:tr>
              <a:tr h="137150">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Non-Hispanic Other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0.0335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0.2231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-0.0172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0.2211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5415718"/>
                  </a:ext>
                </a:extLst>
              </a:tr>
              <a:tr h="137150">
                <a:tc>
                  <a:txBody>
                    <a:bodyPr/>
                    <a:lstStyle/>
                    <a:p>
                      <a:pPr marL="0" marR="0">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Marital Status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71823027"/>
                  </a:ext>
                </a:extLst>
              </a:tr>
              <a:tr h="137150">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Married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0.7912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0.2640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0.7559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0.2610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15860551"/>
                  </a:ext>
                </a:extLst>
              </a:tr>
              <a:tr h="137150">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Widowed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1.2668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0.3508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1.2543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0.3473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93682248"/>
                  </a:ext>
                </a:extLst>
              </a:tr>
              <a:tr h="137150">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Divorced/Separated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1.1008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0.3132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1.0481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0.3082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294163716"/>
                  </a:ext>
                </a:extLst>
              </a:tr>
              <a:tr h="137150">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Never Married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0.8880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0.2720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0.8876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0.2753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79497043"/>
                  </a:ext>
                </a:extLst>
              </a:tr>
              <a:tr h="137150">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Under 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7345594"/>
                  </a:ext>
                </a:extLst>
              </a:tr>
              <a:tr h="137150">
                <a:tc>
                  <a:txBody>
                    <a:bodyPr/>
                    <a:lstStyle/>
                    <a:p>
                      <a:pPr marL="0" marR="0">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Family Size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73492677"/>
                  </a:ext>
                </a:extLst>
              </a:tr>
              <a:tr h="137150">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One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0.1440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0.2149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03892377"/>
                  </a:ext>
                </a:extLst>
              </a:tr>
              <a:tr h="137150">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Two or more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0.2414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0.1646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0.2077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0.1669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3224796"/>
                  </a:ext>
                </a:extLst>
              </a:tr>
              <a:tr h="137150">
                <a:tc>
                  <a:txBody>
                    <a:bodyPr/>
                    <a:lstStyle/>
                    <a:p>
                      <a:pPr marL="0" marR="0">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Region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dirty="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6638102"/>
                  </a:ext>
                </a:extLst>
              </a:tr>
              <a:tr h="137150">
                <a:tc>
                  <a:txBody>
                    <a:bodyPr/>
                    <a:lstStyle/>
                    <a:p>
                      <a:pPr marL="0" marR="0">
                        <a:spcBef>
                          <a:spcPts val="0"/>
                        </a:spcBef>
                        <a:spcAft>
                          <a:spcPts val="0"/>
                        </a:spcAft>
                      </a:pPr>
                      <a:r>
                        <a:rPr lang="en-US" sz="900">
                          <a:effectLst/>
                          <a:latin typeface="Times New Roman" panose="02020603050405020304" pitchFamily="18" charset="0"/>
                          <a:ea typeface="Times New Roman" panose="02020603050405020304" pitchFamily="18" charset="0"/>
                          <a:cs typeface="Times New Roman" panose="02020603050405020304" pitchFamily="18" charset="0"/>
                        </a:rPr>
                        <a:t>  Northeast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&lt;0.0001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&lt;0.0001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37408245"/>
                  </a:ext>
                </a:extLst>
              </a:tr>
              <a:tr h="137150">
                <a:tc>
                  <a:txBody>
                    <a:bodyPr/>
                    <a:lstStyle/>
                    <a:p>
                      <a:pPr marL="0" marR="0">
                        <a:spcBef>
                          <a:spcPts val="0"/>
                        </a:spcBef>
                        <a:spcAft>
                          <a:spcPts val="0"/>
                        </a:spcAft>
                      </a:pPr>
                      <a:r>
                        <a:rPr lang="en-US" sz="900">
                          <a:effectLst/>
                          <a:latin typeface="Times New Roman" panose="02020603050405020304" pitchFamily="18" charset="0"/>
                          <a:ea typeface="Times New Roman" panose="02020603050405020304" pitchFamily="18" charset="0"/>
                          <a:cs typeface="Times New Roman" panose="02020603050405020304" pitchFamily="18" charset="0"/>
                        </a:rPr>
                        <a:t>  Midwest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0.5280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0.1568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0.4887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0.1580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94233876"/>
                  </a:ext>
                </a:extLst>
              </a:tr>
              <a:tr h="137150">
                <a:tc>
                  <a:txBody>
                    <a:bodyPr/>
                    <a:lstStyle/>
                    <a:p>
                      <a:pPr marL="0" marR="0">
                        <a:spcBef>
                          <a:spcPts val="0"/>
                        </a:spcBef>
                        <a:spcAft>
                          <a:spcPts val="0"/>
                        </a:spcAft>
                      </a:pPr>
                      <a:r>
                        <a:rPr lang="en-US" sz="900">
                          <a:effectLst/>
                          <a:latin typeface="Times New Roman" panose="02020603050405020304" pitchFamily="18" charset="0"/>
                          <a:ea typeface="Times New Roman" panose="02020603050405020304" pitchFamily="18" charset="0"/>
                          <a:cs typeface="Times New Roman" panose="02020603050405020304" pitchFamily="18" charset="0"/>
                        </a:rPr>
                        <a:t>  South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-0.3967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0.1312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-0.4679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0.1289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240620908"/>
                  </a:ext>
                </a:extLst>
              </a:tr>
              <a:tr h="137150">
                <a:tc>
                  <a:txBody>
                    <a:bodyPr/>
                    <a:lstStyle/>
                    <a:p>
                      <a:pPr marL="0" marR="0">
                        <a:spcBef>
                          <a:spcPts val="0"/>
                        </a:spcBef>
                        <a:spcAft>
                          <a:spcPts val="0"/>
                        </a:spcAft>
                      </a:pPr>
                      <a:r>
                        <a:rPr lang="en-US" sz="900">
                          <a:effectLst/>
                          <a:latin typeface="Times New Roman" panose="02020603050405020304" pitchFamily="18" charset="0"/>
                          <a:ea typeface="Times New Roman" panose="02020603050405020304" pitchFamily="18" charset="0"/>
                          <a:cs typeface="Times New Roman" panose="02020603050405020304" pitchFamily="18" charset="0"/>
                        </a:rPr>
                        <a:t>  West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0.1466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0.1361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894298"/>
                  </a:ext>
                </a:extLst>
              </a:tr>
              <a:tr h="274301">
                <a:tc>
                  <a:txBody>
                    <a:bodyPr/>
                    <a:lstStyle/>
                    <a:p>
                      <a:pPr marL="0" marR="0">
                        <a:spcBef>
                          <a:spcPts val="0"/>
                        </a:spcBef>
                        <a:spcAft>
                          <a:spcPts val="0"/>
                        </a:spcAft>
                      </a:pP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Family Income Classification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77242047"/>
                  </a:ext>
                </a:extLst>
              </a:tr>
              <a:tr h="137150">
                <a:tc>
                  <a:txBody>
                    <a:bodyPr/>
                    <a:lstStyle/>
                    <a:p>
                      <a:pPr marL="0" marR="0">
                        <a:spcBef>
                          <a:spcPts val="0"/>
                        </a:spcBef>
                        <a:spcAft>
                          <a:spcPts val="0"/>
                        </a:spcAft>
                      </a:pPr>
                      <a:r>
                        <a:rPr lang="en-US" sz="900">
                          <a:effectLst/>
                          <a:latin typeface="Times New Roman" panose="02020603050405020304" pitchFamily="18" charset="0"/>
                          <a:ea typeface="Times New Roman" panose="02020603050405020304" pitchFamily="18" charset="0"/>
                          <a:cs typeface="Times New Roman" panose="02020603050405020304" pitchFamily="18" charset="0"/>
                        </a:rPr>
                        <a:t>  Poor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0.3635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0.1655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93406476"/>
                  </a:ext>
                </a:extLst>
              </a:tr>
              <a:tr h="137150">
                <a:tc>
                  <a:txBody>
                    <a:bodyPr/>
                    <a:lstStyle/>
                    <a:p>
                      <a:pPr marL="0" marR="0">
                        <a:spcBef>
                          <a:spcPts val="0"/>
                        </a:spcBef>
                        <a:spcAft>
                          <a:spcPts val="0"/>
                        </a:spcAft>
                      </a:pPr>
                      <a:r>
                        <a:rPr lang="en-US" sz="900">
                          <a:effectLst/>
                          <a:latin typeface="Times New Roman" panose="02020603050405020304" pitchFamily="18" charset="0"/>
                          <a:ea typeface="Times New Roman" panose="02020603050405020304" pitchFamily="18" charset="0"/>
                          <a:cs typeface="Times New Roman" panose="02020603050405020304" pitchFamily="18" charset="0"/>
                        </a:rPr>
                        <a:t>  Near Poor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0.1864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0.3322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0.1106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0.3381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24062837"/>
                  </a:ext>
                </a:extLst>
              </a:tr>
              <a:tr h="137150">
                <a:tc>
                  <a:txBody>
                    <a:bodyPr/>
                    <a:lstStyle/>
                    <a:p>
                      <a:pPr marL="0" marR="0">
                        <a:spcBef>
                          <a:spcPts val="0"/>
                        </a:spcBef>
                        <a:spcAft>
                          <a:spcPts val="0"/>
                        </a:spcAft>
                      </a:pPr>
                      <a:r>
                        <a:rPr lang="en-US" sz="900">
                          <a:effectLst/>
                          <a:latin typeface="Times New Roman" panose="02020603050405020304" pitchFamily="18" charset="0"/>
                          <a:ea typeface="Times New Roman" panose="02020603050405020304" pitchFamily="18" charset="0"/>
                          <a:cs typeface="Times New Roman" panose="02020603050405020304" pitchFamily="18" charset="0"/>
                        </a:rPr>
                        <a:t>  Low Income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-0.0195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0.2046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-0.1103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0.1957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49681656"/>
                  </a:ext>
                </a:extLst>
              </a:tr>
              <a:tr h="137150">
                <a:tc>
                  <a:txBody>
                    <a:bodyPr/>
                    <a:lstStyle/>
                    <a:p>
                      <a:pPr marL="0" marR="0">
                        <a:spcBef>
                          <a:spcPts val="0"/>
                        </a:spcBef>
                        <a:spcAft>
                          <a:spcPts val="0"/>
                        </a:spcAft>
                      </a:pPr>
                      <a:r>
                        <a:rPr lang="en-US" sz="900">
                          <a:effectLst/>
                          <a:latin typeface="Times New Roman" panose="02020603050405020304" pitchFamily="18" charset="0"/>
                          <a:ea typeface="Times New Roman" panose="02020603050405020304" pitchFamily="18" charset="0"/>
                          <a:cs typeface="Times New Roman" panose="02020603050405020304" pitchFamily="18" charset="0"/>
                        </a:rPr>
                        <a:t>  Middle Income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0.1956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0.1936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0.1852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0.1816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550466241"/>
                  </a:ext>
                </a:extLst>
              </a:tr>
              <a:tr h="137150">
                <a:tc>
                  <a:txBody>
                    <a:bodyPr/>
                    <a:lstStyle/>
                    <a:p>
                      <a:pPr marL="0" marR="0">
                        <a:spcBef>
                          <a:spcPts val="0"/>
                        </a:spcBef>
                        <a:spcAft>
                          <a:spcPts val="0"/>
                        </a:spcAft>
                      </a:pPr>
                      <a:r>
                        <a:rPr lang="en-US" sz="900">
                          <a:effectLst/>
                          <a:latin typeface="Times New Roman" panose="02020603050405020304" pitchFamily="18" charset="0"/>
                          <a:ea typeface="Times New Roman" panose="02020603050405020304" pitchFamily="18" charset="0"/>
                          <a:cs typeface="Times New Roman" panose="02020603050405020304" pitchFamily="18" charset="0"/>
                        </a:rPr>
                        <a:t>  High Income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0.3088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0.2076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0.3258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0.2049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8773004"/>
                  </a:ext>
                </a:extLst>
              </a:tr>
            </a:tbl>
          </a:graphicData>
        </a:graphic>
      </p:graphicFrame>
      <p:sp>
        <p:nvSpPr>
          <p:cNvPr id="7" name="Rectangle 6">
            <a:extLst>
              <a:ext uri="{FF2B5EF4-FFF2-40B4-BE49-F238E27FC236}">
                <a16:creationId xmlns:a16="http://schemas.microsoft.com/office/drawing/2014/main" id="{EA2CCD33-8D84-4800-B1A1-1FA36218E674}"/>
              </a:ext>
            </a:extLst>
          </p:cNvPr>
          <p:cNvSpPr/>
          <p:nvPr/>
        </p:nvSpPr>
        <p:spPr>
          <a:xfrm>
            <a:off x="609600" y="755944"/>
            <a:ext cx="7620000" cy="707886"/>
          </a:xfrm>
          <a:prstGeom prst="rect">
            <a:avLst/>
          </a:prstGeom>
        </p:spPr>
        <p:txBody>
          <a:bodyPr wrap="square">
            <a:spAutoFit/>
          </a:bodyPr>
          <a:lstStyle/>
          <a:p>
            <a:pPr marL="0" marR="0">
              <a:lnSpc>
                <a:spcPts val="1600"/>
              </a:lnSpc>
              <a:spcBef>
                <a:spcPts val="0"/>
              </a:spcBef>
              <a:spcAft>
                <a:spcPts val="800"/>
              </a:spcAft>
            </a:pPr>
            <a:r>
              <a:rPr lang="en-US" sz="1400" dirty="0">
                <a:latin typeface="Times New Roman" panose="02020603050405020304" pitchFamily="18" charset="0"/>
                <a:ea typeface="SimSun" panose="02010600030101010101" pitchFamily="2" charset="-122"/>
                <a:cs typeface="Times New Roman" panose="02020603050405020304" pitchFamily="18" charset="0"/>
              </a:rPr>
              <a:t> Logistic Regression Comparison for Individuals Likely to Be on the Top 5% of the Total Health Care Expenditure Distribution Using the MEPS Data Restricted to Office-Based Physician Provider Visits and AI/ML Imputed Data (n=21,399), 2014 MEPS</a:t>
            </a:r>
            <a:endParaRPr lang="en-US" sz="1400" dirty="0">
              <a:effectLst/>
              <a:latin typeface="Verdana" panose="020B060403050404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352225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4989D9-FC76-41DF-8626-2F0A84192FB1}"/>
              </a:ext>
            </a:extLst>
          </p:cNvPr>
          <p:cNvSpPr>
            <a:spLocks noGrp="1"/>
          </p:cNvSpPr>
          <p:nvPr>
            <p:ph type="title"/>
          </p:nvPr>
        </p:nvSpPr>
        <p:spPr>
          <a:xfrm>
            <a:off x="0" y="0"/>
            <a:ext cx="9144000" cy="614083"/>
          </a:xfrm>
        </p:spPr>
        <p:txBody>
          <a:bodyPr/>
          <a:lstStyle/>
          <a:p>
            <a:r>
              <a:rPr lang="en-US" dirty="0"/>
              <a:t>2014 Fast-track ML Imputation Results (continued)</a:t>
            </a:r>
          </a:p>
        </p:txBody>
      </p:sp>
      <p:sp>
        <p:nvSpPr>
          <p:cNvPr id="6" name="Rectangle 5">
            <a:extLst>
              <a:ext uri="{FF2B5EF4-FFF2-40B4-BE49-F238E27FC236}">
                <a16:creationId xmlns:a16="http://schemas.microsoft.com/office/drawing/2014/main" id="{1EFC247B-ECEE-4A10-86DC-B22718C430D8}"/>
              </a:ext>
            </a:extLst>
          </p:cNvPr>
          <p:cNvSpPr/>
          <p:nvPr/>
        </p:nvSpPr>
        <p:spPr>
          <a:xfrm>
            <a:off x="609600" y="755944"/>
            <a:ext cx="7620000" cy="707886"/>
          </a:xfrm>
          <a:prstGeom prst="rect">
            <a:avLst/>
          </a:prstGeom>
        </p:spPr>
        <p:txBody>
          <a:bodyPr wrap="square">
            <a:spAutoFit/>
          </a:bodyPr>
          <a:lstStyle/>
          <a:p>
            <a:pPr marL="0" marR="0">
              <a:lnSpc>
                <a:spcPts val="1600"/>
              </a:lnSpc>
              <a:spcBef>
                <a:spcPts val="0"/>
              </a:spcBef>
              <a:spcAft>
                <a:spcPts val="800"/>
              </a:spcAft>
            </a:pPr>
            <a:r>
              <a:rPr lang="en-US" sz="1400" dirty="0">
                <a:latin typeface="Times New Roman" panose="02020603050405020304" pitchFamily="18" charset="0"/>
                <a:ea typeface="SimSun" panose="02010600030101010101" pitchFamily="2" charset="-122"/>
                <a:cs typeface="Times New Roman" panose="02020603050405020304" pitchFamily="18" charset="0"/>
              </a:rPr>
              <a:t>Logistic Regression Comparison for Individuals Likely to Be on the Top 5% of the Total Health Care Expenditure Distribution Using the MEPS Data Restricted to Office-Based Physician Provider Visits and AI/ML Imputed Data (n=21,399), 2014 MEPS</a:t>
            </a:r>
            <a:endParaRPr lang="en-US" sz="1400" dirty="0">
              <a:effectLst/>
              <a:latin typeface="Verdana" panose="020B0604030504040204" pitchFamily="34" charset="0"/>
              <a:ea typeface="SimSun" panose="02010600030101010101" pitchFamily="2" charset="-122"/>
              <a:cs typeface="Times New Roman" panose="02020603050405020304" pitchFamily="18" charset="0"/>
            </a:endParaRPr>
          </a:p>
        </p:txBody>
      </p:sp>
      <p:sp>
        <p:nvSpPr>
          <p:cNvPr id="24" name="Rectangle 23">
            <a:extLst>
              <a:ext uri="{FF2B5EF4-FFF2-40B4-BE49-F238E27FC236}">
                <a16:creationId xmlns:a16="http://schemas.microsoft.com/office/drawing/2014/main" id="{00B2D8F9-F525-4B23-8D8D-B3C62F9FDC7E}"/>
              </a:ext>
            </a:extLst>
          </p:cNvPr>
          <p:cNvSpPr/>
          <p:nvPr/>
        </p:nvSpPr>
        <p:spPr>
          <a:xfrm>
            <a:off x="1371600" y="6172200"/>
            <a:ext cx="4953000" cy="264560"/>
          </a:xfrm>
          <a:prstGeom prst="rect">
            <a:avLst/>
          </a:prstGeom>
        </p:spPr>
        <p:txBody>
          <a:bodyPr wrap="square">
            <a:spAutoFit/>
          </a:bodyPr>
          <a:lstStyle/>
          <a:p>
            <a:pPr marL="0" marR="0">
              <a:lnSpc>
                <a:spcPct val="107000"/>
              </a:lnSpc>
              <a:spcBef>
                <a:spcPts val="0"/>
              </a:spcBef>
              <a:spcAft>
                <a:spcPts val="0"/>
              </a:spcAft>
            </a:pPr>
            <a:r>
              <a:rPr lang="en-US" sz="1100" dirty="0">
                <a:latin typeface="Times New Roman" panose="02020603050405020304" pitchFamily="18" charset="0"/>
                <a:ea typeface="Calibri" panose="020F0502020204030204" pitchFamily="34" charset="0"/>
                <a:cs typeface="Times New Roman" panose="02020603050405020304" pitchFamily="18" charset="0"/>
              </a:rPr>
              <a:t>MEPS = Medical Expenditure Panel Survey; n= Sample size; SE = standard error.</a:t>
            </a: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9" name="Table 28">
            <a:extLst>
              <a:ext uri="{FF2B5EF4-FFF2-40B4-BE49-F238E27FC236}">
                <a16:creationId xmlns:a16="http://schemas.microsoft.com/office/drawing/2014/main" id="{96A69D65-D7FB-435A-BBF6-48E97A2683BF}"/>
              </a:ext>
            </a:extLst>
          </p:cNvPr>
          <p:cNvGraphicFramePr>
            <a:graphicFrameLocks noGrp="1" noChangeAspect="1"/>
          </p:cNvGraphicFramePr>
          <p:nvPr>
            <p:extLst>
              <p:ext uri="{D42A27DB-BD31-4B8C-83A1-F6EECF244321}">
                <p14:modId xmlns:p14="http://schemas.microsoft.com/office/powerpoint/2010/main" val="3693032298"/>
              </p:ext>
            </p:extLst>
          </p:nvPr>
        </p:nvGraphicFramePr>
        <p:xfrm>
          <a:off x="1447799" y="1816732"/>
          <a:ext cx="6119495" cy="4355467"/>
        </p:xfrm>
        <a:graphic>
          <a:graphicData uri="http://schemas.openxmlformats.org/drawingml/2006/table">
            <a:tbl>
              <a:tblPr firstRow="1" firstCol="1" bandRow="1"/>
              <a:tblGrid>
                <a:gridCol w="1442720">
                  <a:extLst>
                    <a:ext uri="{9D8B030D-6E8A-4147-A177-3AD203B41FA5}">
                      <a16:colId xmlns:a16="http://schemas.microsoft.com/office/drawing/2014/main" val="4151631197"/>
                    </a:ext>
                  </a:extLst>
                </a:gridCol>
                <a:gridCol w="795655">
                  <a:extLst>
                    <a:ext uri="{9D8B030D-6E8A-4147-A177-3AD203B41FA5}">
                      <a16:colId xmlns:a16="http://schemas.microsoft.com/office/drawing/2014/main" val="674196338"/>
                    </a:ext>
                  </a:extLst>
                </a:gridCol>
                <a:gridCol w="775970">
                  <a:extLst>
                    <a:ext uri="{9D8B030D-6E8A-4147-A177-3AD203B41FA5}">
                      <a16:colId xmlns:a16="http://schemas.microsoft.com/office/drawing/2014/main" val="2641614082"/>
                    </a:ext>
                  </a:extLst>
                </a:gridCol>
                <a:gridCol w="795655">
                  <a:extLst>
                    <a:ext uri="{9D8B030D-6E8A-4147-A177-3AD203B41FA5}">
                      <a16:colId xmlns:a16="http://schemas.microsoft.com/office/drawing/2014/main" val="238458826"/>
                    </a:ext>
                  </a:extLst>
                </a:gridCol>
                <a:gridCol w="795655">
                  <a:extLst>
                    <a:ext uri="{9D8B030D-6E8A-4147-A177-3AD203B41FA5}">
                      <a16:colId xmlns:a16="http://schemas.microsoft.com/office/drawing/2014/main" val="2963160737"/>
                    </a:ext>
                  </a:extLst>
                </a:gridCol>
                <a:gridCol w="756920">
                  <a:extLst>
                    <a:ext uri="{9D8B030D-6E8A-4147-A177-3AD203B41FA5}">
                      <a16:colId xmlns:a16="http://schemas.microsoft.com/office/drawing/2014/main" val="2158426766"/>
                    </a:ext>
                  </a:extLst>
                </a:gridCol>
                <a:gridCol w="756920">
                  <a:extLst>
                    <a:ext uri="{9D8B030D-6E8A-4147-A177-3AD203B41FA5}">
                      <a16:colId xmlns:a16="http://schemas.microsoft.com/office/drawing/2014/main" val="416604254"/>
                    </a:ext>
                  </a:extLst>
                </a:gridCol>
              </a:tblGrid>
              <a:tr h="0">
                <a:tc rowSpan="2">
                  <a:txBody>
                    <a:bodyPr/>
                    <a:lstStyle/>
                    <a:p>
                      <a:pPr marL="0" marR="0">
                        <a:lnSpc>
                          <a:spcPct val="107000"/>
                        </a:lnSpc>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Measures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7000"/>
                        </a:lnSpc>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MEPS Actual (R</a:t>
                      </a:r>
                      <a:r>
                        <a:rPr lang="en-US" sz="900" b="1" baseline="30000">
                          <a:effectLst/>
                          <a:latin typeface="Times New Roman" panose="02020603050405020304" pitchFamily="18" charset="0"/>
                          <a:ea typeface="SimSun" panose="02010600030101010101" pitchFamily="2" charset="-122"/>
                          <a:cs typeface="Times New Roman" panose="02020603050405020304" pitchFamily="18" charset="0"/>
                        </a:rPr>
                        <a:t>2</a:t>
                      </a:r>
                      <a:r>
                        <a:rPr lang="en-US" sz="900" b="1">
                          <a:effectLst/>
                          <a:latin typeface="Times New Roman" panose="02020603050405020304" pitchFamily="18" charset="0"/>
                          <a:ea typeface="SimSun" panose="02010600030101010101" pitchFamily="2" charset="-122"/>
                          <a:cs typeface="Times New Roman" panose="02020603050405020304" pitchFamily="18" charset="0"/>
                        </a:rPr>
                        <a:t>=0.1201)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07000"/>
                        </a:lnSpc>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ML Imputed Data (R</a:t>
                      </a:r>
                      <a:r>
                        <a:rPr lang="en-US" sz="900" b="1" baseline="30000">
                          <a:effectLst/>
                          <a:latin typeface="Times New Roman" panose="02020603050405020304" pitchFamily="18" charset="0"/>
                          <a:ea typeface="SimSun" panose="02010600030101010101" pitchFamily="2" charset="-122"/>
                          <a:cs typeface="Times New Roman" panose="02020603050405020304" pitchFamily="18" charset="0"/>
                        </a:rPr>
                        <a:t>2</a:t>
                      </a:r>
                      <a:r>
                        <a:rPr lang="en-US" sz="900" b="1">
                          <a:effectLst/>
                          <a:latin typeface="Times New Roman" panose="02020603050405020304" pitchFamily="18" charset="0"/>
                          <a:ea typeface="SimSun" panose="02010600030101010101" pitchFamily="2" charset="-122"/>
                          <a:cs typeface="Times New Roman" panose="02020603050405020304" pitchFamily="18" charset="0"/>
                        </a:rPr>
                        <a:t>=</a:t>
                      </a:r>
                      <a:r>
                        <a:rPr lang="en-US" sz="900" b="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0.1220</a:t>
                      </a:r>
                      <a:r>
                        <a:rPr lang="en-US" sz="900" b="1">
                          <a:effectLst/>
                          <a:latin typeface="Times New Roman" panose="02020603050405020304" pitchFamily="18" charset="0"/>
                          <a:ea typeface="SimSun" panose="02010600030101010101" pitchFamily="2" charset="-122"/>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79214227"/>
                  </a:ext>
                </a:extLst>
              </a:tr>
              <a:tr h="0">
                <a:tc vMerge="1">
                  <a:txBody>
                    <a:bodyPr/>
                    <a:lstStyle/>
                    <a:p>
                      <a:endParaRPr lang="en-US"/>
                    </a:p>
                  </a:txBody>
                  <a:tcPr/>
                </a:tc>
                <a:tc>
                  <a:txBody>
                    <a:bodyPr/>
                    <a:lstStyle/>
                    <a:p>
                      <a:pPr marL="0" marR="0" algn="ctr">
                        <a:lnSpc>
                          <a:spcPct val="107000"/>
                        </a:lnSpc>
                        <a:spcBef>
                          <a:spcPts val="0"/>
                        </a:spcBef>
                        <a:spcAft>
                          <a:spcPts val="0"/>
                        </a:spcAft>
                      </a:pP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Beta Coefficient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SE of Beta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Wald F</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900" b="1" i="1">
                          <a:effectLst/>
                          <a:latin typeface="Times New Roman" panose="02020603050405020304" pitchFamily="18" charset="0"/>
                          <a:ea typeface="Times New Roman" panose="02020603050405020304" pitchFamily="18" charset="0"/>
                          <a:cs typeface="Times New Roman" panose="02020603050405020304" pitchFamily="18" charset="0"/>
                        </a:rPr>
                        <a:t>P</a:t>
                      </a: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-Value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Beta Coefficient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SE of Beta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Wald F</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900" b="1" i="1">
                          <a:effectLst/>
                          <a:latin typeface="Times New Roman" panose="02020603050405020304" pitchFamily="18" charset="0"/>
                          <a:ea typeface="Times New Roman" panose="02020603050405020304" pitchFamily="18" charset="0"/>
                          <a:cs typeface="Times New Roman" panose="02020603050405020304" pitchFamily="18" charset="0"/>
                        </a:rPr>
                        <a:t>P</a:t>
                      </a:r>
                      <a:r>
                        <a:rPr lang="en-US" sz="900" b="1">
                          <a:effectLst/>
                          <a:latin typeface="Times New Roman" panose="02020603050405020304" pitchFamily="18" charset="0"/>
                          <a:ea typeface="Times New Roman" panose="02020603050405020304" pitchFamily="18" charset="0"/>
                          <a:cs typeface="Times New Roman" panose="02020603050405020304" pitchFamily="18" charset="0"/>
                        </a:rPr>
                        <a:t>-Value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0912592"/>
                  </a:ext>
                </a:extLst>
              </a:tr>
              <a:tr h="0">
                <a:tc>
                  <a:txBody>
                    <a:bodyPr/>
                    <a:lstStyle/>
                    <a:p>
                      <a:pPr marL="0" marR="0">
                        <a:lnSpc>
                          <a:spcPct val="107000"/>
                        </a:lnSpc>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Health Insurance Coverage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0015895"/>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Times New Roman" panose="02020603050405020304" pitchFamily="18" charset="0"/>
                          <a:cs typeface="Times New Roman" panose="02020603050405020304" pitchFamily="18" charset="0"/>
                        </a:rPr>
                        <a:t>  Any private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0.3705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0.3416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0.5182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0.4464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0.3604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0.3963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47649555"/>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Times New Roman" panose="02020603050405020304" pitchFamily="18" charset="0"/>
                          <a:cs typeface="Times New Roman" panose="02020603050405020304" pitchFamily="18" charset="0"/>
                        </a:rPr>
                        <a:t>  Public only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0.2610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0.3220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0.2975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0.3380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2091854"/>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Times New Roman" panose="02020603050405020304" pitchFamily="18" charset="0"/>
                          <a:cs typeface="Times New Roman" panose="02020603050405020304" pitchFamily="18" charset="0"/>
                        </a:rPr>
                        <a:t>  Uninsured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1032934"/>
                  </a:ext>
                </a:extLst>
              </a:tr>
              <a:tr h="0">
                <a:tc>
                  <a:txBody>
                    <a:bodyPr/>
                    <a:lstStyle/>
                    <a:p>
                      <a:pPr marL="0" marR="0">
                        <a:lnSpc>
                          <a:spcPct val="107000"/>
                        </a:lnSpc>
                        <a:spcBef>
                          <a:spcPts val="0"/>
                        </a:spcBef>
                        <a:spcAft>
                          <a:spcPts val="0"/>
                        </a:spcAft>
                      </a:pPr>
                      <a:r>
                        <a:rPr lang="en-US" sz="900" b="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Health Status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22815028"/>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Excellent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0.0166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04434179"/>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Very Good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0.4055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0.1818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0.3352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0.1744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94784803"/>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Good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0.6591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0.1821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0.5906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0.1732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26695436"/>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Fair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0.5461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0.2336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0.5254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0.2293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9207103"/>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Poor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0.6753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0.3085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0.5391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0.3023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4410993"/>
                  </a:ext>
                </a:extLst>
              </a:tr>
              <a:tr h="0">
                <a:tc>
                  <a:txBody>
                    <a:bodyPr/>
                    <a:lstStyle/>
                    <a:p>
                      <a:pPr marL="0" marR="0">
                        <a:lnSpc>
                          <a:spcPct val="107000"/>
                        </a:lnSpc>
                        <a:spcBef>
                          <a:spcPts val="0"/>
                        </a:spcBef>
                        <a:spcAft>
                          <a:spcPts val="0"/>
                        </a:spcAft>
                      </a:pPr>
                      <a:r>
                        <a:rPr lang="en-US" sz="900" b="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Limitation in Activity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09012541"/>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0.0763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0.1907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0.6896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0.1414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0.1965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0.4725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74017100"/>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1312206"/>
                  </a:ext>
                </a:extLst>
              </a:tr>
              <a:tr h="0">
                <a:tc>
                  <a:txBody>
                    <a:bodyPr/>
                    <a:lstStyle/>
                    <a:p>
                      <a:pPr marL="0" marR="0">
                        <a:lnSpc>
                          <a:spcPct val="107000"/>
                        </a:lnSpc>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Cancer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65281681"/>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0.5212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0.1610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0.4998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0.1650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33980858"/>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328682"/>
                  </a:ext>
                </a:extLst>
              </a:tr>
              <a:tr h="0">
                <a:tc>
                  <a:txBody>
                    <a:bodyPr/>
                    <a:lstStyle/>
                    <a:p>
                      <a:pPr marL="0" marR="0">
                        <a:lnSpc>
                          <a:spcPct val="107000"/>
                        </a:lnSpc>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Heart Disease</a:t>
                      </a:r>
                      <a:r>
                        <a:rPr lang="en-US" sz="900" b="1" baseline="30000">
                          <a:effectLst/>
                          <a:latin typeface="Times New Roman" panose="02020603050405020304" pitchFamily="18" charset="0"/>
                          <a:ea typeface="SimSun" panose="02010600030101010101" pitchFamily="2" charset="-122"/>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64347109"/>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-0.1347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0.1452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0.3546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-0.2026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0.1586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0.2030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96935843"/>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3315207"/>
                  </a:ext>
                </a:extLst>
              </a:tr>
              <a:tr h="0">
                <a:tc>
                  <a:txBody>
                    <a:bodyPr/>
                    <a:lstStyle/>
                    <a:p>
                      <a:pPr marL="0" marR="0">
                        <a:lnSpc>
                          <a:spcPct val="107000"/>
                        </a:lnSpc>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High Blood Pressure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63066272"/>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-0.2524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0.1312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0.0558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-0.2704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0.1308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16934623"/>
                  </a:ext>
                </a:extLst>
              </a:tr>
              <a:tr h="0">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1534012"/>
                  </a:ext>
                </a:extLst>
              </a:tr>
              <a:tr h="0">
                <a:tc>
                  <a:txBody>
                    <a:bodyPr/>
                    <a:lstStyle/>
                    <a:p>
                      <a:pPr marL="0" marR="0">
                        <a:lnSpc>
                          <a:spcPct val="107000"/>
                        </a:lnSpc>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Inpatient Events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0.0676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0.0725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0.3524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0.0631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0.0710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0.3753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2110410"/>
                  </a:ext>
                </a:extLst>
              </a:tr>
              <a:tr h="0">
                <a:tc>
                  <a:txBody>
                    <a:bodyPr/>
                    <a:lstStyle/>
                    <a:p>
                      <a:pPr marL="0" marR="0">
                        <a:lnSpc>
                          <a:spcPct val="107000"/>
                        </a:lnSpc>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Number of Prescribed Medicine Purchases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0.1769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0.0714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1881859"/>
                  </a:ext>
                </a:extLst>
              </a:tr>
              <a:tr h="0">
                <a:tc>
                  <a:txBody>
                    <a:bodyPr/>
                    <a:lstStyle/>
                    <a:p>
                      <a:pPr marL="0" marR="0">
                        <a:lnSpc>
                          <a:spcPct val="107000"/>
                        </a:lnSpc>
                        <a:spcBef>
                          <a:spcPts val="0"/>
                        </a:spcBef>
                        <a:spcAft>
                          <a:spcPts val="0"/>
                        </a:spcAft>
                      </a:pPr>
                      <a:r>
                        <a:rPr lang="en-US" sz="900" b="1">
                          <a:effectLst/>
                          <a:latin typeface="Times New Roman" panose="02020603050405020304" pitchFamily="18" charset="0"/>
                          <a:ea typeface="SimSun" panose="02010600030101010101" pitchFamily="2" charset="-122"/>
                          <a:cs typeface="Times New Roman" panose="02020603050405020304" pitchFamily="18" charset="0"/>
                        </a:rPr>
                        <a:t>Number of Ambulatory Visits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0.1770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&lt;0.0001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0.1795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effectLst/>
                          <a:latin typeface="Times New Roman" panose="02020603050405020304" pitchFamily="18" charset="0"/>
                          <a:ea typeface="SimSun" panose="02010600030101010101" pitchFamily="2" charset="-122"/>
                          <a:cs typeface="Times New Roman" panose="02020603050405020304" pitchFamily="18" charset="0"/>
                        </a:rPr>
                        <a:t>0.0077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dirty="0">
                          <a:effectLst/>
                          <a:latin typeface="Times New Roman" panose="02020603050405020304" pitchFamily="18" charset="0"/>
                          <a:ea typeface="SimSun" panose="02010600030101010101" pitchFamily="2" charset="-122"/>
                          <a:cs typeface="Times New Roman" panose="02020603050405020304" pitchFamily="18" charset="0"/>
                        </a:rPr>
                        <a:t>&lt;0.0001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7543359"/>
                  </a:ext>
                </a:extLst>
              </a:tr>
            </a:tbl>
          </a:graphicData>
        </a:graphic>
      </p:graphicFrame>
    </p:spTree>
    <p:extLst>
      <p:ext uri="{BB962C8B-B14F-4D97-AF65-F5344CB8AC3E}">
        <p14:creationId xmlns:p14="http://schemas.microsoft.com/office/powerpoint/2010/main" val="2821651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2D35CD-17DE-46B8-B1C3-669DCD424AA7}"/>
              </a:ext>
            </a:extLst>
          </p:cNvPr>
          <p:cNvSpPr>
            <a:spLocks noGrp="1"/>
          </p:cNvSpPr>
          <p:nvPr>
            <p:ph idx="1"/>
          </p:nvPr>
        </p:nvSpPr>
        <p:spPr>
          <a:xfrm>
            <a:off x="457200" y="914400"/>
            <a:ext cx="8229600" cy="5211763"/>
          </a:xfrm>
        </p:spPr>
        <p:txBody>
          <a:bodyPr/>
          <a:lstStyle/>
          <a:p>
            <a:r>
              <a:rPr lang="en-US" dirty="0"/>
              <a:t>Reduction in time realized for imputation processing: </a:t>
            </a:r>
          </a:p>
          <a:p>
            <a:pPr marL="0" indent="0">
              <a:buNone/>
            </a:pPr>
            <a:r>
              <a:rPr lang="en-US" dirty="0"/>
              <a:t>	</a:t>
            </a:r>
            <a:r>
              <a:rPr lang="en-US" i="1" dirty="0"/>
              <a:t>Several months reduced to 2-3 weeks </a:t>
            </a:r>
          </a:p>
          <a:p>
            <a:pPr marL="0" indent="0">
              <a:buNone/>
            </a:pPr>
            <a:r>
              <a:rPr lang="en-US" i="1" dirty="0"/>
              <a:t>	potential for further reductions </a:t>
            </a:r>
          </a:p>
          <a:p>
            <a:r>
              <a:rPr lang="en-US" dirty="0"/>
              <a:t>Alignment with MEPS office-based physician visit medical expenditure estimates for: 	</a:t>
            </a:r>
          </a:p>
          <a:p>
            <a:pPr marL="0" indent="0">
              <a:buNone/>
            </a:pPr>
            <a:r>
              <a:rPr lang="en-US" dirty="0"/>
              <a:t>	</a:t>
            </a:r>
            <a:r>
              <a:rPr lang="en-US" i="1" dirty="0"/>
              <a:t>overall office-based medical expenditures</a:t>
            </a:r>
          </a:p>
          <a:p>
            <a:pPr marL="0" indent="0">
              <a:buNone/>
            </a:pPr>
            <a:r>
              <a:rPr lang="en-US" i="1" dirty="0"/>
              <a:t>	largest sources of payments </a:t>
            </a:r>
          </a:p>
          <a:p>
            <a:pPr marL="0" indent="0">
              <a:buNone/>
            </a:pPr>
            <a:r>
              <a:rPr lang="en-US" i="1" dirty="0"/>
              <a:t>	estimated medical expenditure distributions and their 	concentration</a:t>
            </a:r>
          </a:p>
          <a:p>
            <a:pPr marL="0" indent="0">
              <a:buNone/>
            </a:pPr>
            <a:r>
              <a:rPr lang="en-US" i="1" dirty="0"/>
              <a:t>	statistically significant measures in analytic models 	predicting medical expenditures </a:t>
            </a:r>
          </a:p>
          <a:p>
            <a:endParaRPr lang="en-US" dirty="0"/>
          </a:p>
        </p:txBody>
      </p:sp>
      <p:sp>
        <p:nvSpPr>
          <p:cNvPr id="3" name="Title 2">
            <a:extLst>
              <a:ext uri="{FF2B5EF4-FFF2-40B4-BE49-F238E27FC236}">
                <a16:creationId xmlns:a16="http://schemas.microsoft.com/office/drawing/2014/main" id="{CC38372F-9749-4DAA-968F-C3CF24C6A94E}"/>
              </a:ext>
            </a:extLst>
          </p:cNvPr>
          <p:cNvSpPr>
            <a:spLocks noGrp="1"/>
          </p:cNvSpPr>
          <p:nvPr>
            <p:ph type="title"/>
          </p:nvPr>
        </p:nvSpPr>
        <p:spPr/>
        <p:txBody>
          <a:bodyPr/>
          <a:lstStyle/>
          <a:p>
            <a:r>
              <a:rPr lang="en-US" dirty="0"/>
              <a:t>Fast Track Imputation Advances</a:t>
            </a:r>
          </a:p>
        </p:txBody>
      </p:sp>
    </p:spTree>
    <p:extLst>
      <p:ext uri="{BB962C8B-B14F-4D97-AF65-F5344CB8AC3E}">
        <p14:creationId xmlns:p14="http://schemas.microsoft.com/office/powerpoint/2010/main" val="1158618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85800"/>
            <a:ext cx="9144000" cy="6858000"/>
          </a:xfrm>
          <a:prstGeom prst="rect">
            <a:avLst/>
          </a:prstGeom>
        </p:spPr>
      </p:pic>
      <p:sp>
        <p:nvSpPr>
          <p:cNvPr id="2" name="Title 1"/>
          <p:cNvSpPr>
            <a:spLocks noGrp="1"/>
          </p:cNvSpPr>
          <p:nvPr>
            <p:ph type="title"/>
          </p:nvPr>
        </p:nvSpPr>
        <p:spPr>
          <a:xfrm>
            <a:off x="0" y="0"/>
            <a:ext cx="9144000" cy="838200"/>
          </a:xfrm>
          <a:solidFill>
            <a:srgbClr val="003F82"/>
          </a:solidFill>
        </p:spPr>
        <p:txBody>
          <a:bodyPr/>
          <a:lstStyle/>
          <a:p>
            <a:br>
              <a:rPr lang="en-US" dirty="0"/>
            </a:br>
            <a:r>
              <a:rPr lang="en-US" dirty="0"/>
              <a:t>Innovations in Estimation and Imputation</a:t>
            </a:r>
            <a:br>
              <a:rPr lang="en-US" dirty="0"/>
            </a:br>
            <a:endParaRPr lang="en-US" dirty="0"/>
          </a:p>
        </p:txBody>
      </p:sp>
      <p:sp>
        <p:nvSpPr>
          <p:cNvPr id="3" name="Content Placeholder 2"/>
          <p:cNvSpPr>
            <a:spLocks noGrp="1"/>
          </p:cNvSpPr>
          <p:nvPr>
            <p:ph idx="1"/>
          </p:nvPr>
        </p:nvSpPr>
        <p:spPr>
          <a:xfrm>
            <a:off x="1676400" y="1219200"/>
            <a:ext cx="5410200" cy="5791200"/>
          </a:xfrm>
          <a:solidFill>
            <a:schemeClr val="bg1">
              <a:alpha val="82000"/>
            </a:schemeClr>
          </a:solidFill>
        </p:spPr>
        <p:txBody>
          <a:bodyPr/>
          <a:lstStyle/>
          <a:p>
            <a:pPr marL="0" indent="0">
              <a:spcBef>
                <a:spcPts val="1000"/>
              </a:spcBef>
              <a:buNone/>
            </a:pPr>
            <a:r>
              <a:rPr lang="en-US" b="1" dirty="0">
                <a:solidFill>
                  <a:srgbClr val="BF311A"/>
                </a:solidFill>
              </a:rPr>
              <a:t>Success Metrics</a:t>
            </a:r>
          </a:p>
          <a:p>
            <a:pPr>
              <a:spcBef>
                <a:spcPts val="1000"/>
              </a:spcBef>
              <a:buSzPct val="100000"/>
            </a:pPr>
            <a:r>
              <a:rPr lang="en-US" sz="2000" dirty="0"/>
              <a:t>Reduced time to produce preliminary and final client deliverables</a:t>
            </a:r>
          </a:p>
          <a:p>
            <a:pPr>
              <a:spcBef>
                <a:spcPts val="1000"/>
              </a:spcBef>
              <a:buSzPct val="100000"/>
            </a:pPr>
            <a:r>
              <a:rPr lang="en-US" sz="2000" dirty="0"/>
              <a:t>Reduction in cost of </a:t>
            </a:r>
            <a:br>
              <a:rPr lang="en-US" sz="2000" dirty="0"/>
            </a:br>
            <a:r>
              <a:rPr lang="en-US" sz="2000" dirty="0"/>
              <a:t>estimation and imputation</a:t>
            </a:r>
          </a:p>
          <a:p>
            <a:pPr>
              <a:spcBef>
                <a:spcPts val="1000"/>
              </a:spcBef>
              <a:buSzPct val="100000"/>
            </a:pPr>
            <a:r>
              <a:rPr lang="en-US" sz="2000" dirty="0"/>
              <a:t>Longer term-cost reductions as multiple deliveries are reduced</a:t>
            </a:r>
          </a:p>
          <a:p>
            <a:pPr>
              <a:spcBef>
                <a:spcPts val="1000"/>
              </a:spcBef>
              <a:buSzPct val="100000"/>
            </a:pPr>
            <a:r>
              <a:rPr lang="en-US" sz="2000" dirty="0"/>
              <a:t>Higher quality as measured by reductions in # of necessary data re-deliverables to clients.</a:t>
            </a:r>
          </a:p>
          <a:p>
            <a:pPr marL="0" indent="0">
              <a:spcBef>
                <a:spcPts val="1000"/>
              </a:spcBef>
              <a:buNone/>
            </a:pPr>
            <a:r>
              <a:rPr lang="en-US" sz="2000" b="1" dirty="0">
                <a:solidFill>
                  <a:srgbClr val="BF311A"/>
                </a:solidFill>
              </a:rPr>
              <a:t>Future Efforts</a:t>
            </a:r>
          </a:p>
          <a:p>
            <a:pPr lvl="0">
              <a:spcBef>
                <a:spcPts val="0"/>
              </a:spcBef>
              <a:buSzPct val="110000"/>
            </a:pPr>
            <a:r>
              <a:rPr lang="en-US" sz="2000" dirty="0"/>
              <a:t>Predictive analytics to forecast </a:t>
            </a:r>
            <a:r>
              <a:rPr lang="en-US" sz="2000"/>
              <a:t>future states </a:t>
            </a:r>
            <a:endParaRPr lang="en-US" sz="2000" dirty="0"/>
          </a:p>
        </p:txBody>
      </p:sp>
    </p:spTree>
    <p:extLst>
      <p:ext uri="{BB962C8B-B14F-4D97-AF65-F5344CB8AC3E}">
        <p14:creationId xmlns:p14="http://schemas.microsoft.com/office/powerpoint/2010/main" val="4395847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46C5D4-83CE-4174-A807-97C8CD538705}"/>
              </a:ext>
            </a:extLst>
          </p:cNvPr>
          <p:cNvSpPr>
            <a:spLocks noGrp="1"/>
          </p:cNvSpPr>
          <p:nvPr>
            <p:ph idx="1"/>
          </p:nvPr>
        </p:nvSpPr>
        <p:spPr/>
        <p:txBody>
          <a:bodyPr/>
          <a:lstStyle/>
          <a:p>
            <a:pPr marL="0" indent="0">
              <a:buNone/>
            </a:pPr>
            <a:endParaRPr lang="en-US" sz="4000" b="1" i="1" dirty="0">
              <a:latin typeface="Times New Roman" panose="02020603050405020304" pitchFamily="18" charset="0"/>
              <a:cs typeface="Times New Roman" panose="02020603050405020304" pitchFamily="18" charset="0"/>
            </a:endParaRPr>
          </a:p>
          <a:p>
            <a:pPr marL="0" indent="0">
              <a:buNone/>
            </a:pPr>
            <a:r>
              <a:rPr lang="en-US" sz="4000" b="1" i="1" dirty="0">
                <a:latin typeface="Times New Roman" panose="02020603050405020304" pitchFamily="18" charset="0"/>
                <a:cs typeface="Times New Roman" panose="02020603050405020304" pitchFamily="18" charset="0"/>
              </a:rPr>
              <a:t>Thank you!</a:t>
            </a:r>
          </a:p>
          <a:p>
            <a:pPr marL="0" indent="0">
              <a:buNone/>
            </a:pPr>
            <a:endParaRPr lang="en-US" sz="3600" b="1" i="1" dirty="0">
              <a:latin typeface="Times New Roman" panose="02020603050405020304" pitchFamily="18" charset="0"/>
              <a:cs typeface="Times New Roman" panose="02020603050405020304" pitchFamily="18" charset="0"/>
            </a:endParaRPr>
          </a:p>
          <a:p>
            <a:pPr marL="0" indent="0">
              <a:buNone/>
            </a:pPr>
            <a:endParaRPr lang="en-US" sz="3600" b="1" i="1"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Steven B. Cohen, Ph.D.</a:t>
            </a:r>
          </a:p>
          <a:p>
            <a:pPr marL="0" indent="0">
              <a:buNone/>
            </a:pPr>
            <a:r>
              <a:rPr lang="en-US" sz="2800" dirty="0">
                <a:latin typeface="Times New Roman" panose="02020603050405020304" pitchFamily="18" charset="0"/>
                <a:cs typeface="Times New Roman" panose="02020603050405020304" pitchFamily="18" charset="0"/>
              </a:rPr>
              <a:t>scohen@rti.org</a:t>
            </a:r>
          </a:p>
        </p:txBody>
      </p:sp>
      <p:sp>
        <p:nvSpPr>
          <p:cNvPr id="3" name="Title 2">
            <a:extLst>
              <a:ext uri="{FF2B5EF4-FFF2-40B4-BE49-F238E27FC236}">
                <a16:creationId xmlns:a16="http://schemas.microsoft.com/office/drawing/2014/main" id="{61335005-D3B7-4AC9-9C05-B5A77DC8310A}"/>
              </a:ext>
            </a:extLst>
          </p:cNvPr>
          <p:cNvSpPr>
            <a:spLocks noGrp="1"/>
          </p:cNvSpPr>
          <p:nvPr>
            <p:ph type="title"/>
          </p:nvPr>
        </p:nvSpPr>
        <p:spPr>
          <a:xfrm>
            <a:off x="0" y="0"/>
            <a:ext cx="9144000" cy="914399"/>
          </a:xfrm>
        </p:spPr>
        <p:txBody>
          <a:bodyPr/>
          <a:lstStyle/>
          <a:p>
            <a:r>
              <a:rPr lang="en-US" dirty="0"/>
              <a:t>Machine learning innovations in estimation and analytics for large national health surveys</a:t>
            </a:r>
          </a:p>
        </p:txBody>
      </p:sp>
    </p:spTree>
    <p:extLst>
      <p:ext uri="{BB962C8B-B14F-4D97-AF65-F5344CB8AC3E}">
        <p14:creationId xmlns:p14="http://schemas.microsoft.com/office/powerpoint/2010/main" val="2217780155"/>
      </p:ext>
    </p:extLst>
  </p:cSld>
  <p:clrMapOvr>
    <a:masterClrMapping/>
  </p:clrMapOvr>
</p:sld>
</file>

<file path=ppt/theme/theme1.xml><?xml version="1.0" encoding="utf-8"?>
<a:theme xmlns:a="http://schemas.openxmlformats.org/drawingml/2006/main" name="1_RTI Corporate">
  <a:themeElements>
    <a:clrScheme name="RTI Theme Colors">
      <a:dk1>
        <a:srgbClr val="000000"/>
      </a:dk1>
      <a:lt1>
        <a:srgbClr val="FFFFFF"/>
      </a:lt1>
      <a:dk2>
        <a:srgbClr val="000000"/>
      </a:dk2>
      <a:lt2>
        <a:srgbClr val="808080"/>
      </a:lt2>
      <a:accent1>
        <a:srgbClr val="085295"/>
      </a:accent1>
      <a:accent2>
        <a:srgbClr val="D06F1A"/>
      </a:accent2>
      <a:accent3>
        <a:srgbClr val="B1953A"/>
      </a:accent3>
      <a:accent4>
        <a:srgbClr val="FFC525"/>
      </a:accent4>
      <a:accent5>
        <a:srgbClr val="5D9732"/>
      </a:accent5>
      <a:accent6>
        <a:srgbClr val="4F2683"/>
      </a:accent6>
      <a:hlink>
        <a:srgbClr val="0045C7"/>
      </a:hlink>
      <a:folHlink>
        <a:srgbClr val="5D6EC9"/>
      </a:folHlink>
    </a:clrScheme>
    <a:fontScheme name="Custom Design">
      <a:majorFont>
        <a:latin typeface="Arial Narrow"/>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RTI Corporate">
  <a:themeElements>
    <a:clrScheme name="RTI Theme Colors">
      <a:dk1>
        <a:srgbClr val="000000"/>
      </a:dk1>
      <a:lt1>
        <a:srgbClr val="FFFFFF"/>
      </a:lt1>
      <a:dk2>
        <a:srgbClr val="000000"/>
      </a:dk2>
      <a:lt2>
        <a:srgbClr val="808080"/>
      </a:lt2>
      <a:accent1>
        <a:srgbClr val="085295"/>
      </a:accent1>
      <a:accent2>
        <a:srgbClr val="D06F1A"/>
      </a:accent2>
      <a:accent3>
        <a:srgbClr val="B1953A"/>
      </a:accent3>
      <a:accent4>
        <a:srgbClr val="FFC525"/>
      </a:accent4>
      <a:accent5>
        <a:srgbClr val="5D9732"/>
      </a:accent5>
      <a:accent6>
        <a:srgbClr val="4F2683"/>
      </a:accent6>
      <a:hlink>
        <a:srgbClr val="0045C7"/>
      </a:hlink>
      <a:folHlink>
        <a:srgbClr val="5D6EC9"/>
      </a:folHlink>
    </a:clrScheme>
    <a:fontScheme name="Custom Design">
      <a:majorFont>
        <a:latin typeface="Arial Narrow"/>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RTI Corporate">
  <a:themeElements>
    <a:clrScheme name="RTI Theme Colors">
      <a:dk1>
        <a:srgbClr val="000000"/>
      </a:dk1>
      <a:lt1>
        <a:srgbClr val="FFFFFF"/>
      </a:lt1>
      <a:dk2>
        <a:srgbClr val="000000"/>
      </a:dk2>
      <a:lt2>
        <a:srgbClr val="808080"/>
      </a:lt2>
      <a:accent1>
        <a:srgbClr val="085295"/>
      </a:accent1>
      <a:accent2>
        <a:srgbClr val="D06F1A"/>
      </a:accent2>
      <a:accent3>
        <a:srgbClr val="B1953A"/>
      </a:accent3>
      <a:accent4>
        <a:srgbClr val="FFC525"/>
      </a:accent4>
      <a:accent5>
        <a:srgbClr val="5D9732"/>
      </a:accent5>
      <a:accent6>
        <a:srgbClr val="4F2683"/>
      </a:accent6>
      <a:hlink>
        <a:srgbClr val="0045C7"/>
      </a:hlink>
      <a:folHlink>
        <a:srgbClr val="5D6EC9"/>
      </a:folHlink>
    </a:clrScheme>
    <a:fontScheme name="Custom Design">
      <a:majorFont>
        <a:latin typeface="Arial Narrow"/>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RTI Corporate">
  <a:themeElements>
    <a:clrScheme name="RTI Theme Colors">
      <a:dk1>
        <a:srgbClr val="000000"/>
      </a:dk1>
      <a:lt1>
        <a:srgbClr val="FFFFFF"/>
      </a:lt1>
      <a:dk2>
        <a:srgbClr val="000000"/>
      </a:dk2>
      <a:lt2>
        <a:srgbClr val="808080"/>
      </a:lt2>
      <a:accent1>
        <a:srgbClr val="085295"/>
      </a:accent1>
      <a:accent2>
        <a:srgbClr val="D06F1A"/>
      </a:accent2>
      <a:accent3>
        <a:srgbClr val="B1953A"/>
      </a:accent3>
      <a:accent4>
        <a:srgbClr val="FFC525"/>
      </a:accent4>
      <a:accent5>
        <a:srgbClr val="5D9732"/>
      </a:accent5>
      <a:accent6>
        <a:srgbClr val="4F2683"/>
      </a:accent6>
      <a:hlink>
        <a:srgbClr val="0045C7"/>
      </a:hlink>
      <a:folHlink>
        <a:srgbClr val="5D6EC9"/>
      </a:folHlink>
    </a:clrScheme>
    <a:fontScheme name="Custom Design">
      <a:majorFont>
        <a:latin typeface="Arial Narrow"/>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RTI_Corporate_Template(2)" id="{27922F86-A962-2047-93EA-7C8C230F5A79}" vid="{F34133DD-8850-9043-87E6-9711F308A4EA}"/>
    </a:ext>
  </a:extLst>
</a:theme>
</file>

<file path=ppt/theme/theme7.xml><?xml version="1.0" encoding="utf-8"?>
<a:theme xmlns:a="http://schemas.openxmlformats.org/drawingml/2006/main" name="5_RTI Corporate">
  <a:themeElements>
    <a:clrScheme name="RTI Theme Colors">
      <a:dk1>
        <a:srgbClr val="000000"/>
      </a:dk1>
      <a:lt1>
        <a:srgbClr val="FFFFFF"/>
      </a:lt1>
      <a:dk2>
        <a:srgbClr val="000000"/>
      </a:dk2>
      <a:lt2>
        <a:srgbClr val="808080"/>
      </a:lt2>
      <a:accent1>
        <a:srgbClr val="085295"/>
      </a:accent1>
      <a:accent2>
        <a:srgbClr val="D06F1A"/>
      </a:accent2>
      <a:accent3>
        <a:srgbClr val="B1953A"/>
      </a:accent3>
      <a:accent4>
        <a:srgbClr val="FFC525"/>
      </a:accent4>
      <a:accent5>
        <a:srgbClr val="5D9732"/>
      </a:accent5>
      <a:accent6>
        <a:srgbClr val="4F2683"/>
      </a:accent6>
      <a:hlink>
        <a:srgbClr val="0045C7"/>
      </a:hlink>
      <a:folHlink>
        <a:srgbClr val="5D6EC9"/>
      </a:folHlink>
    </a:clrScheme>
    <a:fontScheme name="Custom Design">
      <a:majorFont>
        <a:latin typeface="Arial Narrow"/>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RTI_Corporate_Template(2)" id="{27922F86-A962-2047-93EA-7C8C230F5A79}" vid="{F34133DD-8850-9043-87E6-9711F308A4EA}"/>
    </a:ext>
  </a:ext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1EC6A02250E34BAB677FBB6BCA54ED" ma:contentTypeVersion="9" ma:contentTypeDescription="Create a new document." ma:contentTypeScope="" ma:versionID="bf9f4069a3d3a7d232cda37281c1f8bb">
  <xsd:schema xmlns:xsd="http://www.w3.org/2001/XMLSchema" xmlns:xs="http://www.w3.org/2001/XMLSchema" xmlns:p="http://schemas.microsoft.com/office/2006/metadata/properties" xmlns:ns3="7d4c6dbb-320f-4cb9-9361-91dfa683db9d" targetNamespace="http://schemas.microsoft.com/office/2006/metadata/properties" ma:root="true" ma:fieldsID="46b030428190a8f07064748038ab76f5" ns3:_="">
    <xsd:import namespace="7d4c6dbb-320f-4cb9-9361-91dfa683db9d"/>
    <xsd:element name="properties">
      <xsd:complexType>
        <xsd:sequence>
          <xsd:element name="documentManagement">
            <xsd:complexType>
              <xsd:all>
                <xsd:element ref="ns3:MediaServiceMetadata" minOccurs="0"/>
                <xsd:element ref="ns3:MediaServiceFastMetadata" minOccurs="0"/>
                <xsd:element ref="ns3:MediaServiceEventHashCode" minOccurs="0"/>
                <xsd:element ref="ns3:MediaServiceGenerationTime" minOccurs="0"/>
                <xsd:element ref="ns3:MediaServiceAutoTags" minOccurs="0"/>
                <xsd:element ref="ns3:MediaServiceOCR" minOccurs="0"/>
                <xsd:element ref="ns3:MediaServiceDateTake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4c6dbb-320f-4cb9-9361-91dfa683db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13EA333-9800-46D6-9AF6-BECD3D2836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4c6dbb-320f-4cb9-9361-91dfa683db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BF86A8F-2F17-413F-A0FD-0409D4AE41B0}">
  <ds:schemaRefs>
    <ds:schemaRef ds:uri="http://schemas.microsoft.com/sharepoint/v3/contenttype/forms"/>
  </ds:schemaRefs>
</ds:datastoreItem>
</file>

<file path=customXml/itemProps3.xml><?xml version="1.0" encoding="utf-8"?>
<ds:datastoreItem xmlns:ds="http://schemas.openxmlformats.org/officeDocument/2006/customXml" ds:itemID="{FABD0C99-6402-4809-AC4F-9616EAE10770}">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54328</TotalTime>
  <Words>2381</Words>
  <Application>Microsoft Office PowerPoint</Application>
  <PresentationFormat>On-screen Show (4:3)</PresentationFormat>
  <Paragraphs>726</Paragraphs>
  <Slides>31</Slides>
  <Notes>5</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31</vt:i4>
      </vt:variant>
    </vt:vector>
  </HeadingPairs>
  <TitlesOfParts>
    <vt:vector size="46" baseType="lpstr">
      <vt:lpstr>Arial</vt:lpstr>
      <vt:lpstr>Arial Narrow</vt:lpstr>
      <vt:lpstr>Calibri</vt:lpstr>
      <vt:lpstr>Calibri Light</vt:lpstr>
      <vt:lpstr>Times New Roman</vt:lpstr>
      <vt:lpstr>Times New Roman Bold</vt:lpstr>
      <vt:lpstr>Verdana</vt:lpstr>
      <vt:lpstr>Wingdings</vt:lpstr>
      <vt:lpstr>1_RTI Corporate</vt:lpstr>
      <vt:lpstr>Custom Design</vt:lpstr>
      <vt:lpstr>2_RTI Corporate</vt:lpstr>
      <vt:lpstr>3_RTI Corporate</vt:lpstr>
      <vt:lpstr>Office Theme</vt:lpstr>
      <vt:lpstr>4_RTI Corporate</vt:lpstr>
      <vt:lpstr>5_RTI Corporate</vt:lpstr>
      <vt:lpstr>Fast track innovations in estimation and analytics for large national health surveys </vt:lpstr>
      <vt:lpstr>Agenda</vt:lpstr>
      <vt:lpstr>  Development of fast track estimation processes that:   </vt:lpstr>
      <vt:lpstr>Accelerating the MEPS Imputation Processes</vt:lpstr>
      <vt:lpstr>MEPS Expenditure Imputation</vt:lpstr>
      <vt:lpstr>Fast-Track Imputation Procedures</vt:lpstr>
      <vt:lpstr>Determination of predictors</vt:lpstr>
      <vt:lpstr>Building the prototype</vt:lpstr>
      <vt:lpstr>Diagnostics</vt:lpstr>
      <vt:lpstr>PowerPoint Presentation</vt:lpstr>
      <vt:lpstr>PowerPoint Presentation</vt:lpstr>
      <vt:lpstr>PowerPoint Presentation</vt:lpstr>
      <vt:lpstr>PowerPoint Presentation</vt:lpstr>
      <vt:lpstr>PowerPoint Presentation</vt:lpstr>
      <vt:lpstr>Signal from Prior Year</vt:lpstr>
      <vt:lpstr>PowerPoint Presentation</vt:lpstr>
      <vt:lpstr>Predicting the most problematic fast track imputed cases</vt:lpstr>
      <vt:lpstr>Predicting the most problematic fast track imputed cases</vt:lpstr>
      <vt:lpstr>Predicting the most problematic fast track imputed cases</vt:lpstr>
      <vt:lpstr>PowerPoint Presentation</vt:lpstr>
      <vt:lpstr>PowerPoint Presentation</vt:lpstr>
      <vt:lpstr>PowerPoint Presentation</vt:lpstr>
      <vt:lpstr>Reverse Engineering the Imputation Process</vt:lpstr>
      <vt:lpstr>Hybrid Approach</vt:lpstr>
      <vt:lpstr>MEPS Random Forest Results</vt:lpstr>
      <vt:lpstr>2014 Fast-track ML Imputation Results</vt:lpstr>
      <vt:lpstr>2014 Fast-track ML Imputation Results</vt:lpstr>
      <vt:lpstr>2014 Fast-track ML Imputation Results (continued)</vt:lpstr>
      <vt:lpstr>Fast Track Imputation Advances</vt:lpstr>
      <vt:lpstr> Innovations in Estimation and Imputation </vt:lpstr>
      <vt:lpstr>Machine learning innovations in estimation and analytics for large national health surveys</vt:lpstr>
    </vt:vector>
  </TitlesOfParts>
  <Company>RTI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Anna Weaver</dc:creator>
  <cp:lastModifiedBy>Cohen, Steven</cp:lastModifiedBy>
  <cp:revision>2879</cp:revision>
  <cp:lastPrinted>2018-10-17T20:22:48Z</cp:lastPrinted>
  <dcterms:created xsi:type="dcterms:W3CDTF">2012-01-17T23:59:53Z</dcterms:created>
  <dcterms:modified xsi:type="dcterms:W3CDTF">2019-12-19T15:25:39Z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0x010100001EC6A02250E34BAB677FBB6BCA54ED</vt:lpwstr>
  </property>
</Properties>
</file>