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579" r:id="rId3"/>
    <p:sldId id="577" r:id="rId4"/>
    <p:sldId id="581" r:id="rId5"/>
    <p:sldId id="578" r:id="rId6"/>
    <p:sldId id="582" r:id="rId7"/>
    <p:sldId id="583" r:id="rId8"/>
    <p:sldId id="585" r:id="rId9"/>
    <p:sldId id="587" r:id="rId10"/>
    <p:sldId id="592" r:id="rId11"/>
    <p:sldId id="588" r:id="rId12"/>
    <p:sldId id="589" r:id="rId13"/>
    <p:sldId id="590" r:id="rId14"/>
    <p:sldId id="59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648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75463-7450-4B94-95CB-1815AD5AB38B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A6F4E-96E7-4762-ACA0-0ACE29A09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9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2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977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3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07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4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182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5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57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6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98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7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023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8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716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9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49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11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893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12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378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13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72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3739897" indent="-33739897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47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94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94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5884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B3723D29-9E35-5B42-AEB7-0294E58DB271}" type="slidenum">
              <a:rPr lang="en-US" sz="1000">
                <a:solidFill>
                  <a:srgbClr val="696969"/>
                </a:solidFill>
                <a:latin typeface="Myriad Pro" charset="0"/>
              </a:rPr>
              <a:pPr eaLnBrk="1" hangingPunct="1"/>
              <a:t>14</a:t>
            </a:fld>
            <a:endParaRPr lang="en-US" sz="1000" dirty="0">
              <a:solidFill>
                <a:srgbClr val="696969"/>
              </a:solidFill>
              <a:latin typeface="Myriad Pro" charset="0"/>
            </a:endParaRPr>
          </a:p>
        </p:txBody>
      </p:sp>
      <p:sp>
        <p:nvSpPr>
          <p:cNvPr id="1433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8025" y="1160463"/>
            <a:ext cx="5568950" cy="31321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4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Myriad Pr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42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B064E-B2F1-4F02-AFFC-F830FC03A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ECAF45-CA79-4191-8139-7BD1702F1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5467D-7DA2-438D-999E-C73D81CD4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FA36C-8783-46AC-973A-4D5A36D68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4E4CC-1DFC-4D40-8833-44D372A9C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1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B4103-2189-484D-AB4B-C5F0307B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C30A6-3D68-48CB-9D76-514538DD0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4BB39-6CC1-4412-88D6-79D7E055E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B58CD-B46B-42F2-AD5C-F331FCE46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1E506-35FC-47E1-86DE-265D40B36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63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F93D3-DBE8-49A7-A810-4D9A4181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85153-079C-4484-A981-35CCBB74C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802E-95A3-4E45-9705-5D945EE3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CE356-ACD5-4EC9-A227-DF87F24A8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C63C5-D7D6-45BF-BEA2-186CD7C5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7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A5DEE-464F-47F6-A817-E8BECE81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C3B30-FC0E-4FF8-87F0-C8578A982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F02553-45E6-4AF8-94E0-630088D90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C08FF-C1C3-401F-A514-3AA93F22B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1C1A2-D577-49A7-ACEB-3C6A527B5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96EF9-0C66-42FD-9CB2-F262CA92A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6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FDD77-E783-4C55-925F-1CACD033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82E10-F3D2-4E6B-9207-E42146F89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70CA4-2DD9-4B57-A74C-0BF90CC32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16180D-2A7E-4316-925E-4F849B0D12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C8540E-439D-4429-B00B-33E79F760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6683F3-F7C9-4F8A-B434-53EEC38B7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583283-9017-4F13-B990-A7D7A8DEE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9D9BDF-FFA6-46C2-A453-8C10AA7A8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5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8DE1-F6E1-489F-9F4F-8223AC3E5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E5B2A-55EB-4E24-B09B-87634F1B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A2E4B3-4975-473B-A08F-0E91DFD0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293FF-FABE-43A3-9BEE-FBAE78BD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7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B9052F-49E5-4E76-AF24-9C62CB44C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49C24D-234B-4FFD-AFA9-29A0BAC0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18131-D727-4C85-9DE9-B868B58D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21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3D368-DFC6-4A66-84FF-038E5A99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1D177-87E8-499E-8482-ECCF8EFAA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B1AD5-A15F-450F-9A8E-DAEF15F16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B24FB-6B5E-4061-9C01-D09D1874A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8E644-4880-43AF-9115-EFEB6CE6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D03F8-9046-40AE-AB84-0DAFF60AE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1228E-CC0F-47F0-B3B8-F6FE844B4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CABB10-2F17-4A35-B4E7-2FADA84957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8A04E-2554-4355-AE66-76E10CAB1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2CEB9-0BC8-4A8D-BE9F-B410B6FEF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5CF97-262A-40C4-9C3E-0206403FE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478B03-3849-4F87-82DF-2B407301D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6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B301-0C90-4F7B-874B-E862DB6C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D86BFD-E127-4780-9C2D-6594931E7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69908-3DAB-45FF-AE16-C4530C814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32D3C-B22D-462C-B2C7-E159BFE8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30F82-9950-4A03-A703-351CA6483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6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354AD5-0289-46A6-9039-02DF09C8F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9FAB94-7A47-44C7-ABA5-EAAF8CCDD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327CE-0013-463B-B5D5-CD2F15DB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554E1-7E1F-4640-BEB1-64D386C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352ED-CBEC-45D3-BE51-6B92081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60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MPLATE FOR TEXT/GRAPHIC/PHOTO No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TEMPLATE FOR TEXT/GRAPHIC/PHOTO No Spark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1"/>
          </p:nvPr>
        </p:nvSpPr>
        <p:spPr>
          <a:xfrm>
            <a:off x="609600" y="1527048"/>
            <a:ext cx="10871200" cy="4419600"/>
          </a:xfrm>
        </p:spPr>
        <p:txBody>
          <a:bodyPr/>
          <a:lstStyle>
            <a:lvl1pPr>
              <a:spcBef>
                <a:spcPts val="400"/>
              </a:spcBef>
              <a:defRPr>
                <a:solidFill>
                  <a:schemeClr val="accent1"/>
                </a:solidFill>
              </a:defRPr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0" y="1112542"/>
            <a:ext cx="12192000" cy="304800"/>
          </a:xfrm>
        </p:spPr>
        <p:txBody>
          <a:bodyPr lIns="612648" tIns="27432" rIns="0" bIns="0"/>
          <a:lstStyle>
            <a:lvl1pPr marL="0" indent="0">
              <a:buNone/>
              <a:defRPr sz="18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Optional</a:t>
            </a:r>
          </a:p>
        </p:txBody>
      </p:sp>
      <p:sp>
        <p:nvSpPr>
          <p:cNvPr id="6" name="Rectangle 1032"/>
          <p:cNvSpPr>
            <a:spLocks noChangeArrowheads="1"/>
          </p:cNvSpPr>
          <p:nvPr/>
        </p:nvSpPr>
        <p:spPr bwMode="auto">
          <a:xfrm>
            <a:off x="0" y="838200"/>
            <a:ext cx="121920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0024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6EB368-5EC0-41F2-8E63-B39D54B0D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97BC7-F5C4-4DB3-8FC7-C6294DB6B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857C5-C3B5-4D6D-94AA-B54322F4F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8DD3-2B6E-462D-ADDE-93CCF8E6AC36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D513B-8303-4A3F-ABCA-6D86FD239C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34E46-61AA-4D55-B7B9-0155F1F52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BA6F-53C7-4C70-ACCD-5737BAA5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6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869D192-0A45-4A3F-BEC8-E1156927A4D2}"/>
              </a:ext>
            </a:extLst>
          </p:cNvPr>
          <p:cNvSpPr txBox="1">
            <a:spLocks/>
          </p:cNvSpPr>
          <p:nvPr/>
        </p:nvSpPr>
        <p:spPr>
          <a:xfrm>
            <a:off x="4876750" y="1066800"/>
            <a:ext cx="7071346" cy="1905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</a:rPr>
              <a:t>Causal Inference Under Interference in Dynamic Therapy Group Studies </a:t>
            </a:r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AB5BD0F5-56D5-457B-87E9-416C0BF97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6750" y="3875930"/>
            <a:ext cx="7071346" cy="411476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Dec 19, 2019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1307A932-321C-4849-8C64-FCE062E1D955}"/>
              </a:ext>
            </a:extLst>
          </p:cNvPr>
          <p:cNvSpPr txBox="1">
            <a:spLocks/>
          </p:cNvSpPr>
          <p:nvPr/>
        </p:nvSpPr>
        <p:spPr>
          <a:xfrm>
            <a:off x="4876751" y="3337561"/>
            <a:ext cx="7071345" cy="44957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Bing Han</a:t>
            </a:r>
            <a:r>
              <a:rPr lang="en-US" baseline="30000" dirty="0"/>
              <a:t>1</a:t>
            </a:r>
            <a:r>
              <a:rPr lang="en-US" dirty="0"/>
              <a:t>, Susan Paddock</a:t>
            </a:r>
            <a:r>
              <a:rPr lang="en-US" baseline="30000" dirty="0"/>
              <a:t>2</a:t>
            </a:r>
            <a:r>
              <a:rPr lang="en-US" dirty="0"/>
              <a:t>, Lane Burgette</a:t>
            </a:r>
            <a:r>
              <a:rPr lang="en-US" baseline="30000" dirty="0"/>
              <a:t>1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7BCFF8CD-481A-4444-87C8-1EE5EA32B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90600"/>
            <a:ext cx="4572000" cy="4343400"/>
          </a:xfrm>
          <a:prstGeom prst="rect">
            <a:avLst/>
          </a:prstGeom>
        </p:spPr>
      </p:pic>
      <p:sp>
        <p:nvSpPr>
          <p:cNvPr id="12" name="Subtitle 1">
            <a:extLst>
              <a:ext uri="{FF2B5EF4-FFF2-40B4-BE49-F238E27FC236}">
                <a16:creationId xmlns:a16="http://schemas.microsoft.com/office/drawing/2014/main" id="{0C6AC995-C63B-43E1-957D-8F380D6A7525}"/>
              </a:ext>
            </a:extLst>
          </p:cNvPr>
          <p:cNvSpPr txBox="1">
            <a:spLocks/>
          </p:cNvSpPr>
          <p:nvPr/>
        </p:nvSpPr>
        <p:spPr>
          <a:xfrm>
            <a:off x="4876750" y="4523748"/>
            <a:ext cx="7071346" cy="667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RAND Corporation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NORC at the University of Chicago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08E0AA-E70D-4C77-AFAE-ACA97E826D96}"/>
              </a:ext>
            </a:extLst>
          </p:cNvPr>
          <p:cNvSpPr/>
          <p:nvPr/>
        </p:nvSpPr>
        <p:spPr>
          <a:xfrm>
            <a:off x="4436226" y="5334000"/>
            <a:ext cx="5921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/>
              <a:t>Research was supported by the National Institute on Alcohol Abuse and Alcoholism of the National Institutes of Health (NIH) under Award Number R01AA019663 (PI: Paddock)</a:t>
            </a:r>
          </a:p>
        </p:txBody>
      </p:sp>
    </p:spTree>
    <p:extLst>
      <p:ext uri="{BB962C8B-B14F-4D97-AF65-F5344CB8AC3E}">
        <p14:creationId xmlns:p14="http://schemas.microsoft.com/office/powerpoint/2010/main" val="1392718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83762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Motivating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Does attending more (versus fewer) sessions in a group therapy intervention improve patient outcomes?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Data collected from N=132 residential addiction treatment patients in group cognitive behavioral therapy (GCBT) to reduce depression symptoms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Unlike prior studies that established associations between level of session attendance and patient outcomes, we: 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Examine how the Rubin Causal Model can be applied to these data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Explicitly define a causal treatment effect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Reflect broader interest in individual and peer aspects of group therapy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91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60" y="-3079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Open Enrollment: One Patient May Affect 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60" y="1234464"/>
            <a:ext cx="10871200" cy="543049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Dynamic group: Membership changes over the course of the group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e.g., Paddock et al., 2011; Bauer et al., 2013; </a:t>
            </a:r>
            <a:r>
              <a:rPr lang="en-US" dirty="0" err="1"/>
              <a:t>Cafri</a:t>
            </a:r>
            <a:r>
              <a:rPr lang="en-US" dirty="0"/>
              <a:t> et al., 2015</a:t>
            </a:r>
          </a:p>
          <a:p>
            <a:r>
              <a:rPr lang="en-US" dirty="0">
                <a:solidFill>
                  <a:schemeClr val="tx1"/>
                </a:solidFill>
              </a:rPr>
              <a:t>Attendance record, first 28 sessions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Group dynamic is important to consider; e.g., group cohesion is associated with retention and outcomes (Burlingame et al., 2011)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610" y="2326641"/>
            <a:ext cx="10013137" cy="324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14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-8191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Rubin Causal Model: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1"/>
                </a:solidFill>
              </a:rPr>
              <a:t>z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: 	    	     Treatment status for patient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(z=0,1), (high versus low attendance)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z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):   	     </a:t>
            </a:r>
            <a:r>
              <a:rPr lang="en-US" i="1" dirty="0">
                <a:solidFill>
                  <a:schemeClr val="tx1"/>
                </a:solidFill>
              </a:rPr>
              <a:t>Potential outcome</a:t>
            </a:r>
            <a:r>
              <a:rPr lang="en-US" dirty="0">
                <a:solidFill>
                  <a:schemeClr val="tx1"/>
                </a:solidFill>
              </a:rPr>
              <a:t>, or </a:t>
            </a:r>
            <a:r>
              <a:rPr lang="en-US" i="1" dirty="0">
                <a:solidFill>
                  <a:schemeClr val="tx1"/>
                </a:solidFill>
              </a:rPr>
              <a:t>counterfactual</a:t>
            </a:r>
            <a:r>
              <a:rPr lang="en-US" dirty="0">
                <a:solidFill>
                  <a:schemeClr val="tx1"/>
                </a:solidFill>
              </a:rPr>
              <a:t>, for patient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under 			     treatment status </a:t>
            </a:r>
            <a:r>
              <a:rPr lang="en-US" dirty="0" err="1">
                <a:solidFill>
                  <a:schemeClr val="tx1"/>
                </a:solidFill>
              </a:rPr>
              <a:t>z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(1) – 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(0):    Effect of </a:t>
            </a:r>
            <a:r>
              <a:rPr lang="en-US" dirty="0" err="1">
                <a:solidFill>
                  <a:schemeClr val="tx1"/>
                </a:solidFill>
              </a:rPr>
              <a:t>z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=1 vs. </a:t>
            </a:r>
            <a:r>
              <a:rPr lang="en-US" dirty="0" err="1">
                <a:solidFill>
                  <a:schemeClr val="tx1"/>
                </a:solidFill>
              </a:rPr>
              <a:t>z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=0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Average causal effect can be identified as E[Y(1)] – E[Y(0)] under standard assumptions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Stable unit treatment value assumption (SUTVA): </a:t>
            </a:r>
            <a:r>
              <a:rPr lang="en-US" i="1" dirty="0">
                <a:solidFill>
                  <a:schemeClr val="tx1"/>
                </a:solidFill>
              </a:rPr>
              <a:t>no interference among subjects</a:t>
            </a: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Under no interference, potential outcomes for person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, 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(1) and 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(0), are unaffected by the treatment statuses of others, </a:t>
            </a:r>
            <a:r>
              <a:rPr lang="en-US" b="1" dirty="0">
                <a:solidFill>
                  <a:schemeClr val="tx1"/>
                </a:solidFill>
              </a:rPr>
              <a:t>z</a:t>
            </a:r>
            <a:r>
              <a:rPr lang="en-US" baseline="-25000" dirty="0">
                <a:solidFill>
                  <a:schemeClr val="tx1"/>
                </a:solidFill>
              </a:rPr>
              <a:t>-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endParaRPr lang="en-US" baseline="-25000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33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40" y="-20383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Challenges in defining a causal effect in GCBT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No interference is implausible for GCBT studies.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There are multiple versions of treatment -- and thus of potential outcomes -- under interference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What is a meaningful comparison of potential outcomes?</a:t>
            </a:r>
          </a:p>
          <a:p>
            <a:endParaRPr lang="en-US" b="1" dirty="0"/>
          </a:p>
          <a:p>
            <a:r>
              <a:rPr lang="en-US" dirty="0">
                <a:solidFill>
                  <a:schemeClr val="tx1"/>
                </a:solidFill>
              </a:rPr>
              <a:t>The structure of the CBT group – the attendance record, M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is usually not fixed but random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determines the treatment statuses, regardless of how they are defined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670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120" y="-21306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Reduce the Number of Potential Outcomes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09600" y="1325903"/>
                <a:ext cx="10871200" cy="4419600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Individual treatment status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z</a:t>
                </a:r>
                <a:r>
                  <a:rPr lang="en-US" i="1" baseline="-250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= 1 if patient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i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attends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 g </a:t>
                </a:r>
                <a:r>
                  <a:rPr lang="en-US" dirty="0">
                    <a:solidFill>
                      <a:schemeClr val="tx1"/>
                    </a:solidFill>
                  </a:rPr>
                  <a:t>sessions, 0 otherwise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Partial interference assumption: interference is restricted to limited subsets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Define </a:t>
                </a:r>
                <a:r>
                  <a:rPr lang="en-US" i="1" dirty="0">
                    <a:solidFill>
                      <a:schemeClr val="tx1"/>
                    </a:solidFill>
                  </a:rPr>
                  <a:t>peers </a:t>
                </a:r>
                <a:r>
                  <a:rPr lang="en-US" dirty="0">
                    <a:solidFill>
                      <a:schemeClr val="tx1"/>
                    </a:solidFill>
                  </a:rPr>
                  <a:t>of patient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i</a:t>
                </a:r>
                <a:r>
                  <a:rPr lang="en-US" i="1" dirty="0">
                    <a:solidFill>
                      <a:schemeClr val="tx1"/>
                    </a:solidFill>
                  </a:rPr>
                  <a:t>, s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): patients </a:t>
                </a:r>
                <a:r>
                  <a:rPr lang="en-US" i="1" dirty="0">
                    <a:solidFill>
                      <a:schemeClr val="tx1"/>
                    </a:solidFill>
                  </a:rPr>
                  <a:t>j 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i="1" dirty="0">
                    <a:solidFill>
                      <a:schemeClr val="tx1"/>
                    </a:solidFill>
                  </a:rPr>
                  <a:t>j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) who attend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1 session with patient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i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Peer treatment status, </a:t>
                </a:r>
                <a:r>
                  <a:rPr lang="en-US" i="1" dirty="0">
                    <a:solidFill>
                      <a:schemeClr val="tx1"/>
                    </a:solidFill>
                  </a:rPr>
                  <a:t>v</a:t>
                </a:r>
                <a:r>
                  <a:rPr lang="en-US" i="1" baseline="-25000" dirty="0">
                    <a:solidFill>
                      <a:schemeClr val="tx1"/>
                    </a:solidFill>
                  </a:rPr>
                  <a:t>i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= </a:t>
                </a:r>
                <a:r>
                  <a:rPr lang="en-US" i="1" dirty="0">
                    <a:solidFill>
                      <a:schemeClr val="tx1"/>
                    </a:solidFill>
                  </a:rPr>
                  <a:t>v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b="1" dirty="0">
                    <a:solidFill>
                      <a:schemeClr val="tx1"/>
                    </a:solidFill>
                  </a:rPr>
                  <a:t>z, </a:t>
                </a:r>
                <a:r>
                  <a:rPr lang="en-US" i="1" dirty="0">
                    <a:solidFill>
                      <a:schemeClr val="tx1"/>
                    </a:solidFill>
                  </a:rPr>
                  <a:t>s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)), where </a:t>
                </a:r>
                <a:r>
                  <a:rPr lang="en-US" i="1" dirty="0">
                    <a:solidFill>
                      <a:schemeClr val="tx1"/>
                    </a:solidFill>
                  </a:rPr>
                  <a:t>v</a:t>
                </a:r>
                <a:r>
                  <a:rPr lang="en-US" i="1" baseline="-25000" dirty="0">
                    <a:solidFill>
                      <a:schemeClr val="tx1"/>
                    </a:solidFill>
                  </a:rPr>
                  <a:t>i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=</a:t>
                </a:r>
              </a:p>
              <a:p>
                <a:pPr lvl="1"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1, if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50% in </a:t>
                </a:r>
                <a:r>
                  <a:rPr lang="en-US" i="1" dirty="0">
                    <a:solidFill>
                      <a:schemeClr val="tx1"/>
                    </a:solidFill>
                  </a:rPr>
                  <a:t>s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) were exposed to at least </a:t>
                </a:r>
                <a:r>
                  <a:rPr lang="en-US" i="1" dirty="0">
                    <a:solidFill>
                      <a:schemeClr val="tx1"/>
                    </a:solidFill>
                  </a:rPr>
                  <a:t>g </a:t>
                </a:r>
                <a:r>
                  <a:rPr lang="en-US" dirty="0">
                    <a:solidFill>
                      <a:schemeClr val="tx1"/>
                    </a:solidFill>
                  </a:rPr>
                  <a:t>sessions</a:t>
                </a:r>
              </a:p>
              <a:p>
                <a:pPr lvl="1"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0 otherwise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Possible treatment statuses (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z</a:t>
                </a:r>
                <a:r>
                  <a:rPr lang="en-US" i="1" baseline="-250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i="1" dirty="0">
                    <a:solidFill>
                      <a:schemeClr val="tx1"/>
                    </a:solidFill>
                  </a:rPr>
                  <a:t>, v</a:t>
                </a:r>
                <a:r>
                  <a:rPr lang="en-US" i="1" baseline="-25000" dirty="0">
                    <a:solidFill>
                      <a:schemeClr val="tx1"/>
                    </a:solidFill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) = {(0</a:t>
                </a:r>
                <a:r>
                  <a:rPr lang="en-US" i="1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0)</a:t>
                </a:r>
                <a:r>
                  <a:rPr lang="en-US" i="1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(0</a:t>
                </a:r>
                <a:r>
                  <a:rPr lang="en-US" i="1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1)</a:t>
                </a:r>
                <a:r>
                  <a:rPr lang="en-US" i="1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(1</a:t>
                </a:r>
                <a:r>
                  <a:rPr lang="en-US" i="1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0)</a:t>
                </a:r>
                <a:r>
                  <a:rPr lang="en-US" i="1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(1</a:t>
                </a:r>
                <a:r>
                  <a:rPr lang="en-US" i="1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1)}</a:t>
                </a:r>
                <a:endParaRPr lang="en-US" i="1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This framework aligns with broader interest in the group vs. individual</a:t>
                </a:r>
              </a:p>
              <a:p>
                <a:pPr>
                  <a:spcAft>
                    <a:spcPts val="1200"/>
                  </a:spcAft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09600" y="1325903"/>
                <a:ext cx="10871200" cy="4419600"/>
              </a:xfrm>
              <a:blipFill>
                <a:blip r:embed="rId3"/>
                <a:stretch>
                  <a:fillRect l="-841" t="-3586" r="-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581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2825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Reduce the Number of Potential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417343"/>
            <a:ext cx="10871200" cy="4754827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>
                <a:solidFill>
                  <a:schemeClr val="tx1"/>
                </a:solidFill>
              </a:rPr>
              <a:t>Examples where a v() function has been applied </a:t>
            </a:r>
          </a:p>
          <a:p>
            <a:pPr>
              <a:spcAft>
                <a:spcPts val="1000"/>
              </a:spcAft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</a:pPr>
            <a:r>
              <a:rPr lang="en-US" dirty="0">
                <a:solidFill>
                  <a:schemeClr val="tx1"/>
                </a:solidFill>
              </a:rPr>
              <a:t>In these prior studies, z is </a:t>
            </a:r>
            <a:r>
              <a:rPr lang="en-US" i="1" dirty="0">
                <a:solidFill>
                  <a:schemeClr val="tx1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 fully determined by the structure governing interference. Structure can be regarded as </a:t>
            </a:r>
            <a:r>
              <a:rPr lang="en-US" i="1" dirty="0">
                <a:solidFill>
                  <a:schemeClr val="tx1"/>
                </a:solidFill>
              </a:rPr>
              <a:t>fixed.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883977" y="2057415"/>
          <a:ext cx="10241168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3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8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8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7153">
                <a:tc>
                  <a:txBody>
                    <a:bodyPr/>
                    <a:lstStyle/>
                    <a:p>
                      <a:r>
                        <a:rPr lang="en-US" sz="2400" dirty="0"/>
                        <a:t>z,</a:t>
                      </a:r>
                      <a:r>
                        <a:rPr lang="en-US" sz="2400" baseline="0" dirty="0"/>
                        <a:t> treatment status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Structure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dirty="0"/>
                        <a:t>governing</a:t>
                      </a:r>
                      <a:r>
                        <a:rPr lang="en-US" sz="2400" baseline="0" dirty="0"/>
                        <a:t> interference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Citation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740">
                <a:tc>
                  <a:txBody>
                    <a:bodyPr/>
                    <a:lstStyle/>
                    <a:p>
                      <a:r>
                        <a:rPr lang="en-US" sz="2000" dirty="0"/>
                        <a:t>Kindergarten retention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Hong &amp; </a:t>
                      </a:r>
                      <a:r>
                        <a:rPr lang="en-US" sz="2000" dirty="0" err="1"/>
                        <a:t>Raudenbush</a:t>
                      </a:r>
                      <a:r>
                        <a:rPr lang="en-US" sz="2000" baseline="0" dirty="0"/>
                        <a:t> 2006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464">
                <a:tc>
                  <a:txBody>
                    <a:bodyPr/>
                    <a:lstStyle/>
                    <a:p>
                      <a:r>
                        <a:rPr lang="en-US" sz="2000" dirty="0"/>
                        <a:t>Community policing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Communities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Verbitsky-Savitz</a:t>
                      </a:r>
                      <a:r>
                        <a:rPr lang="en-US" sz="2000" baseline="0" dirty="0"/>
                        <a:t> &amp; </a:t>
                      </a:r>
                      <a:r>
                        <a:rPr lang="en-US" sz="2000" baseline="0" dirty="0" err="1"/>
                        <a:t>Raudenbush</a:t>
                      </a:r>
                      <a:r>
                        <a:rPr lang="en-US" sz="2000" baseline="0" dirty="0"/>
                        <a:t> 2012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40">
                <a:tc>
                  <a:txBody>
                    <a:bodyPr/>
                    <a:lstStyle/>
                    <a:p>
                      <a:r>
                        <a:rPr lang="en-US" sz="2000" dirty="0"/>
                        <a:t>Social/emotional curriculum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VanderWeele</a:t>
                      </a:r>
                      <a:r>
                        <a:rPr lang="en-US" sz="2000" dirty="0"/>
                        <a:t> et al. 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09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48497"/>
            <a:ext cx="10515600" cy="1325563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4000" b="1" dirty="0"/>
              <a:t>Key Assumption*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10396" y="1417342"/>
            <a:ext cx="10871200" cy="420619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For a hypothetical attendance record L and individual </a:t>
            </a:r>
            <a:r>
              <a:rPr lang="en-US" sz="2600" dirty="0" err="1">
                <a:solidFill>
                  <a:schemeClr val="tx1"/>
                </a:solidFill>
              </a:rPr>
              <a:t>i</a:t>
            </a:r>
            <a:r>
              <a:rPr lang="en-US" sz="2600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 Y</a:t>
            </a:r>
            <a:r>
              <a:rPr lang="en-US" sz="3200" baseline="-25000" dirty="0">
                <a:solidFill>
                  <a:schemeClr val="tx1"/>
                </a:solidFill>
              </a:rPr>
              <a:t>i</a:t>
            </a:r>
            <a:r>
              <a:rPr lang="en-US" sz="3200" dirty="0">
                <a:solidFill>
                  <a:schemeClr val="tx1"/>
                </a:solidFill>
              </a:rPr>
              <a:t>(</a:t>
            </a:r>
            <a:r>
              <a:rPr lang="en-US" sz="3200" dirty="0">
                <a:solidFill>
                  <a:schemeClr val="tx1"/>
                </a:solidFill>
                <a:latin typeface="Script MT Bold" panose="03040602040607080904" pitchFamily="66" charset="0"/>
              </a:rPr>
              <a:t>L</a:t>
            </a:r>
            <a:r>
              <a:rPr lang="en-US" sz="3200" dirty="0">
                <a:solidFill>
                  <a:schemeClr val="tx1"/>
                </a:solidFill>
              </a:rPr>
              <a:t>) = Y</a:t>
            </a:r>
            <a:r>
              <a:rPr lang="en-US" sz="3200" baseline="-25000" dirty="0">
                <a:solidFill>
                  <a:schemeClr val="tx1"/>
                </a:solidFill>
              </a:rPr>
              <a:t>i</a:t>
            </a:r>
            <a:r>
              <a:rPr lang="en-US" sz="3200" dirty="0">
                <a:solidFill>
                  <a:schemeClr val="tx1"/>
                </a:solidFill>
              </a:rPr>
              <a:t>(</a:t>
            </a:r>
            <a:r>
              <a:rPr lang="en-US" sz="3200" dirty="0" err="1">
                <a:solidFill>
                  <a:schemeClr val="tx1"/>
                </a:solidFill>
              </a:rPr>
              <a:t>z</a:t>
            </a:r>
            <a:r>
              <a:rPr lang="en-US" sz="3200" baseline="-25000" dirty="0" err="1">
                <a:solidFill>
                  <a:schemeClr val="tx1"/>
                </a:solidFill>
              </a:rPr>
              <a:t>i</a:t>
            </a:r>
            <a:r>
              <a:rPr lang="en-US" sz="3200" dirty="0" err="1">
                <a:solidFill>
                  <a:schemeClr val="tx1"/>
                </a:solidFill>
              </a:rPr>
              <a:t>,v</a:t>
            </a:r>
            <a:r>
              <a:rPr lang="en-US" sz="3200" baseline="-25000" dirty="0" err="1">
                <a:solidFill>
                  <a:schemeClr val="tx1"/>
                </a:solidFill>
              </a:rPr>
              <a:t>i</a:t>
            </a:r>
            <a:r>
              <a:rPr lang="en-US" sz="3200" dirty="0">
                <a:solidFill>
                  <a:schemeClr val="tx1"/>
                </a:solidFill>
              </a:rPr>
              <a:t>) + </a:t>
            </a:r>
            <a:r>
              <a:rPr lang="en-US" sz="3200" dirty="0" err="1">
                <a:solidFill>
                  <a:schemeClr val="tx1"/>
                </a:solidFill>
              </a:rPr>
              <a:t>e</a:t>
            </a:r>
            <a:r>
              <a:rPr lang="en-US" sz="3200" baseline="-25000" dirty="0" err="1">
                <a:solidFill>
                  <a:schemeClr val="tx1"/>
                </a:solidFill>
              </a:rPr>
              <a:t>i</a:t>
            </a:r>
            <a:r>
              <a:rPr lang="en-US" sz="3200" dirty="0">
                <a:solidFill>
                  <a:schemeClr val="tx1"/>
                </a:solidFill>
              </a:rPr>
              <a:t>(</a:t>
            </a:r>
            <a:r>
              <a:rPr lang="en-US" sz="3200" dirty="0">
                <a:solidFill>
                  <a:schemeClr val="tx1"/>
                </a:solidFill>
                <a:latin typeface="Script MT Bold" panose="03040602040607080904" pitchFamily="66" charset="0"/>
              </a:rPr>
              <a:t>L</a:t>
            </a:r>
            <a:r>
              <a:rPr lang="en-US" sz="3200" dirty="0">
                <a:solidFill>
                  <a:schemeClr val="tx1"/>
                </a:solidFill>
              </a:rPr>
              <a:t>)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600"/>
              </a:spcAft>
            </a:pPr>
            <a:r>
              <a:rPr lang="en-US" dirty="0">
                <a:solidFill>
                  <a:schemeClr val="tx1"/>
                </a:solidFill>
              </a:rPr>
              <a:t>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(z, v),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= 1,…,N, under the same (z, v) are </a:t>
            </a:r>
            <a:r>
              <a:rPr lang="en-US" dirty="0" err="1">
                <a:solidFill>
                  <a:schemeClr val="tx1"/>
                </a:solidFill>
              </a:rPr>
              <a:t>i.i.d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>
              <a:spcAft>
                <a:spcPts val="1600"/>
              </a:spcAft>
            </a:pPr>
            <a:r>
              <a:rPr lang="en-US" dirty="0">
                <a:solidFill>
                  <a:schemeClr val="tx1"/>
                </a:solidFill>
              </a:rPr>
              <a:t>E[</a:t>
            </a:r>
            <a:r>
              <a:rPr lang="en-US" dirty="0" err="1">
                <a:solidFill>
                  <a:schemeClr val="tx1"/>
                </a:solidFill>
              </a:rPr>
              <a:t>e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latin typeface="Script MT Bold" panose="03040602040607080904" pitchFamily="66" charset="0"/>
              </a:rPr>
              <a:t>L</a:t>
            </a:r>
            <a:r>
              <a:rPr lang="en-US" dirty="0">
                <a:solidFill>
                  <a:schemeClr val="tx1"/>
                </a:solidFill>
              </a:rPr>
              <a:t>)] = 0 and </a:t>
            </a:r>
            <a:r>
              <a:rPr lang="en-US" dirty="0" err="1">
                <a:solidFill>
                  <a:schemeClr val="tx1"/>
                </a:solidFill>
              </a:rPr>
              <a:t>e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latin typeface="Script MT Bold" panose="03040602040607080904" pitchFamily="66" charset="0"/>
              </a:rPr>
              <a:t>L</a:t>
            </a:r>
            <a:r>
              <a:rPr lang="en-US" dirty="0">
                <a:solidFill>
                  <a:schemeClr val="tx1"/>
                </a:solidFill>
              </a:rPr>
              <a:t>) independent of 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z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, v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) </a:t>
            </a:r>
          </a:p>
          <a:p>
            <a:pPr>
              <a:spcAft>
                <a:spcPts val="1600"/>
              </a:spcAft>
            </a:pPr>
            <a:r>
              <a:rPr lang="en-US" dirty="0">
                <a:solidFill>
                  <a:schemeClr val="tx1"/>
                </a:solidFill>
              </a:rPr>
              <a:t>Thus, E[Y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latin typeface="Script MT Bold" panose="03040602040607080904" pitchFamily="66" charset="0"/>
              </a:rPr>
              <a:t>L</a:t>
            </a:r>
            <a:r>
              <a:rPr lang="en-US" dirty="0">
                <a:solidFill>
                  <a:schemeClr val="tx1"/>
                </a:solidFill>
              </a:rPr>
              <a:t>)] = E[Y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z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, v</a:t>
            </a:r>
            <a:r>
              <a:rPr lang="en-US" baseline="-25000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)]</a:t>
            </a:r>
          </a:p>
          <a:p>
            <a:pPr>
              <a:spcAft>
                <a:spcPts val="1600"/>
              </a:spcAft>
            </a:pPr>
            <a:r>
              <a:rPr lang="en-US" dirty="0">
                <a:solidFill>
                  <a:schemeClr val="tx1"/>
                </a:solidFill>
              </a:rPr>
              <a:t>Use expectations of essential potential outcomes to obtain causal contrasts  </a:t>
            </a:r>
          </a:p>
          <a:p>
            <a:pPr>
              <a:spcAft>
                <a:spcPts val="1600"/>
              </a:spcAft>
            </a:pPr>
            <a:endParaRPr lang="en-US" sz="26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850026" y="2541905"/>
            <a:ext cx="45719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i="1" dirty="0"/>
              <a:t>Essential potential outcome</a:t>
            </a:r>
            <a:r>
              <a:rPr lang="en-US" dirty="0"/>
              <a:t>, common to all with same (</a:t>
            </a:r>
            <a:r>
              <a:rPr lang="en-US" dirty="0" err="1"/>
              <a:t>z,v</a:t>
            </a:r>
            <a:r>
              <a:rPr lang="en-US" dirty="0"/>
              <a:t>) 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6918951" y="2541906"/>
            <a:ext cx="36575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Tx/>
              <a:buNone/>
            </a:pPr>
            <a:r>
              <a:rPr lang="en-US" kern="0" dirty="0"/>
              <a:t>Error term specific </a:t>
            </a:r>
          </a:p>
          <a:p>
            <a:pPr marL="0" indent="0">
              <a:buFontTx/>
              <a:buNone/>
            </a:pPr>
            <a:r>
              <a:rPr lang="en-US" kern="0" dirty="0"/>
              <a:t>to an attendance record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609600" y="5897853"/>
            <a:ext cx="1087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i="1" dirty="0"/>
              <a:t>*Similar to a suggestion by Li et al. (2018), who focus primarily on fixed (vs. random) treatment statuses</a:t>
            </a:r>
            <a:endParaRPr lang="en-US" sz="2000" i="1" dirty="0"/>
          </a:p>
        </p:txBody>
      </p:sp>
      <p:sp>
        <p:nvSpPr>
          <p:cNvPr id="9" name="Up Arrow 8"/>
          <p:cNvSpPr/>
          <p:nvPr/>
        </p:nvSpPr>
        <p:spPr>
          <a:xfrm>
            <a:off x="5577842" y="2283370"/>
            <a:ext cx="192183" cy="341426"/>
          </a:xfrm>
          <a:prstGeom prst="upArrow">
            <a:avLst/>
          </a:prstGeom>
          <a:solidFill>
            <a:schemeClr val="accent2"/>
          </a:solidFill>
          <a:scene3d>
            <a:camera prst="orthographicFront">
              <a:rot lat="0" lon="0" rev="18600000"/>
            </a:camera>
            <a:lightRig rig="threePt" dir="t"/>
          </a:scene3d>
        </p:spPr>
        <p:txBody>
          <a:bodyPr wrap="square" rtlCol="0" anchor="ctr">
            <a:spAutoFit/>
          </a:bodyPr>
          <a:lstStyle/>
          <a:p>
            <a:pPr marL="0" indent="0" algn="ctr">
              <a:buFontTx/>
              <a:buNone/>
            </a:pPr>
            <a:endParaRPr lang="en-US" sz="2400" kern="0" dirty="0">
              <a:solidFill>
                <a:schemeClr val="tx1"/>
              </a:solidFill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7386321" y="2283370"/>
            <a:ext cx="192184" cy="341426"/>
          </a:xfrm>
          <a:prstGeom prst="upArrow">
            <a:avLst/>
          </a:prstGeom>
          <a:solidFill>
            <a:schemeClr val="accent2"/>
          </a:solidFill>
          <a:scene3d>
            <a:camera prst="orthographicFront">
              <a:rot lat="0" lon="0" rev="2400000"/>
            </a:camera>
            <a:lightRig rig="threePt" dir="t"/>
          </a:scene3d>
        </p:spPr>
        <p:txBody>
          <a:bodyPr wrap="square" rtlCol="0" anchor="ctr">
            <a:spAutoFit/>
          </a:bodyPr>
          <a:lstStyle/>
          <a:p>
            <a:pPr marL="0" indent="0" algn="ctr">
              <a:buFontTx/>
              <a:buNone/>
            </a:pPr>
            <a:endParaRPr lang="en-US" sz="24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334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13021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/>
              <a:t>Define Treatment Effects of Interest using Expectations of Essential Potential Outcomes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661131"/>
            <a:ext cx="10871200" cy="4419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Individual effects: </a:t>
            </a:r>
          </a:p>
          <a:p>
            <a:pPr lvl="1"/>
            <a:r>
              <a:rPr lang="es-ES" sz="2400" dirty="0"/>
              <a:t>E[Y(1,1)] - E[Y(0,1)]</a:t>
            </a:r>
          </a:p>
          <a:p>
            <a:pPr lvl="1">
              <a:spcAft>
                <a:spcPts val="1200"/>
              </a:spcAft>
            </a:pPr>
            <a:r>
              <a:rPr lang="es-ES" sz="2400" dirty="0"/>
              <a:t>E[Y(1,0)] - E[Y(0,0)]</a:t>
            </a:r>
          </a:p>
          <a:p>
            <a:r>
              <a:rPr lang="es-ES" dirty="0">
                <a:solidFill>
                  <a:schemeClr val="tx1"/>
                </a:solidFill>
              </a:rPr>
              <a:t>Peer </a:t>
            </a:r>
            <a:r>
              <a:rPr lang="es-ES" dirty="0" err="1">
                <a:solidFill>
                  <a:schemeClr val="tx1"/>
                </a:solidFill>
              </a:rPr>
              <a:t>effects</a:t>
            </a:r>
            <a:r>
              <a:rPr lang="es-ES" dirty="0">
                <a:solidFill>
                  <a:schemeClr val="tx1"/>
                </a:solidFill>
              </a:rPr>
              <a:t>: </a:t>
            </a:r>
          </a:p>
          <a:p>
            <a:pPr lvl="1"/>
            <a:r>
              <a:rPr lang="es-ES" sz="2400" dirty="0"/>
              <a:t>E[Y(1,1)] - E[Y(1,0)]</a:t>
            </a:r>
          </a:p>
          <a:p>
            <a:pPr lvl="1">
              <a:spcAft>
                <a:spcPts val="1200"/>
              </a:spcAft>
            </a:pPr>
            <a:r>
              <a:rPr lang="es-ES" sz="2400" dirty="0"/>
              <a:t>E[Y(0,1)] - E[Y(0,0)]</a:t>
            </a:r>
          </a:p>
          <a:p>
            <a:r>
              <a:rPr lang="es-ES" dirty="0">
                <a:solidFill>
                  <a:schemeClr val="tx1"/>
                </a:solidFill>
              </a:rPr>
              <a:t>Total </a:t>
            </a:r>
            <a:r>
              <a:rPr lang="es-ES" dirty="0" err="1">
                <a:solidFill>
                  <a:schemeClr val="tx1"/>
                </a:solidFill>
              </a:rPr>
              <a:t>effect</a:t>
            </a:r>
            <a:r>
              <a:rPr lang="es-ES" dirty="0">
                <a:solidFill>
                  <a:schemeClr val="tx1"/>
                </a:solidFill>
              </a:rPr>
              <a:t>: </a:t>
            </a:r>
          </a:p>
          <a:p>
            <a:pPr lvl="1"/>
            <a:r>
              <a:rPr lang="es-ES" sz="2400" dirty="0"/>
              <a:t>E[Y(1,1)] - E[Y(0,0)]</a:t>
            </a:r>
          </a:p>
          <a:p>
            <a:pPr lvl="1"/>
            <a:r>
              <a:rPr lang="es-ES" sz="2400" dirty="0"/>
              <a:t>Sum of a peer and </a:t>
            </a:r>
            <a:r>
              <a:rPr lang="es-ES" sz="2400" dirty="0" err="1"/>
              <a:t>an</a:t>
            </a:r>
            <a:r>
              <a:rPr lang="es-ES" sz="2400" dirty="0"/>
              <a:t> individual </a:t>
            </a:r>
            <a:r>
              <a:rPr lang="es-ES" sz="2400" dirty="0" err="1"/>
              <a:t>effect</a:t>
            </a:r>
            <a:endParaRPr lang="es-ES" sz="2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For z and v binary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22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B3EF9-CECA-44EF-8730-6A7AF6FAA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-16319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Assumptions to Identify Causal Effects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E5A356-E9A6-47F8-82DB-8ECAAB3CE74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1325903"/>
            <a:ext cx="10871200" cy="4620745"/>
          </a:xfrm>
        </p:spPr>
        <p:txBody>
          <a:bodyPr>
            <a:normAutofit/>
          </a:bodyPr>
          <a:lstStyle/>
          <a:p>
            <a:pPr>
              <a:spcAft>
                <a:spcPts val="1600"/>
              </a:spcAft>
            </a:pPr>
            <a:r>
              <a:rPr lang="en-US" dirty="0">
                <a:solidFill>
                  <a:schemeClr val="tx1"/>
                </a:solidFill>
              </a:rPr>
              <a:t>Covariate score balancing</a:t>
            </a:r>
          </a:p>
          <a:p>
            <a:pPr lvl="1">
              <a:spcAft>
                <a:spcPts val="1600"/>
              </a:spcAft>
            </a:pPr>
            <a:r>
              <a:rPr lang="en-US" sz="2000" dirty="0"/>
              <a:t>  </a:t>
            </a:r>
            <a:r>
              <a:rPr lang="en-US" dirty="0"/>
              <a:t>{ Y</a:t>
            </a:r>
            <a:r>
              <a:rPr lang="en-US" baseline="-25000" dirty="0"/>
              <a:t>i</a:t>
            </a:r>
            <a:r>
              <a:rPr lang="en-US" dirty="0"/>
              <a:t>(</a:t>
            </a:r>
            <a:r>
              <a:rPr lang="en-US" dirty="0" err="1"/>
              <a:t>z</a:t>
            </a:r>
            <a:r>
              <a:rPr lang="en-US" baseline="-25000" dirty="0" err="1"/>
              <a:t>i</a:t>
            </a:r>
            <a:r>
              <a:rPr lang="en-US" dirty="0" err="1"/>
              <a:t>,v</a:t>
            </a:r>
            <a:r>
              <a:rPr lang="en-US" baseline="-25000" dirty="0" err="1"/>
              <a:t>i</a:t>
            </a:r>
            <a:r>
              <a:rPr lang="en-US" dirty="0"/>
              <a:t>), for all </a:t>
            </a:r>
            <a:r>
              <a:rPr lang="en-US" dirty="0" err="1"/>
              <a:t>z</a:t>
            </a:r>
            <a:r>
              <a:rPr lang="en-US" baseline="-25000" dirty="0" err="1"/>
              <a:t>i</a:t>
            </a:r>
            <a:r>
              <a:rPr lang="en-US" dirty="0"/>
              <a:t>, v</a:t>
            </a:r>
            <a:r>
              <a:rPr lang="en-US" baseline="-25000" dirty="0"/>
              <a:t>i</a:t>
            </a:r>
            <a:r>
              <a:rPr lang="en-US" dirty="0"/>
              <a:t> } ⊥ M  | (X</a:t>
            </a:r>
            <a:r>
              <a:rPr lang="en-US" baseline="-25000" dirty="0"/>
              <a:t>i</a:t>
            </a:r>
            <a:r>
              <a:rPr lang="en-US" dirty="0"/>
              <a:t>, W</a:t>
            </a:r>
            <a:r>
              <a:rPr lang="en-US" baseline="-25000" dirty="0"/>
              <a:t>i</a:t>
            </a:r>
            <a:r>
              <a:rPr lang="en-US" dirty="0"/>
              <a:t>) </a:t>
            </a:r>
          </a:p>
          <a:p>
            <a:pPr marL="914400" lvl="2" indent="0">
              <a:spcAft>
                <a:spcPts val="1600"/>
              </a:spcAft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where (X</a:t>
            </a:r>
            <a:r>
              <a:rPr lang="en-US" sz="2400" baseline="-25000" dirty="0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W</a:t>
            </a:r>
            <a:r>
              <a:rPr lang="en-US" sz="2400" baseline="-25000" dirty="0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) represents individual- and peer-level covariates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600"/>
              </a:spcAft>
            </a:pPr>
            <a:r>
              <a:rPr lang="en-US" dirty="0">
                <a:solidFill>
                  <a:schemeClr val="tx1"/>
                </a:solidFill>
              </a:rPr>
              <a:t>Prognostic score balancing</a:t>
            </a:r>
          </a:p>
          <a:p>
            <a:pPr lvl="1">
              <a:spcAft>
                <a:spcPts val="1600"/>
              </a:spcAft>
            </a:pPr>
            <a:r>
              <a:rPr lang="en-US" dirty="0"/>
              <a:t> (X</a:t>
            </a:r>
            <a:r>
              <a:rPr lang="en-US" baseline="-25000" dirty="0"/>
              <a:t>i</a:t>
            </a:r>
            <a:r>
              <a:rPr lang="en-US" dirty="0"/>
              <a:t>, W</a:t>
            </a:r>
            <a:r>
              <a:rPr lang="en-US" baseline="-25000" dirty="0"/>
              <a:t>i</a:t>
            </a:r>
            <a:r>
              <a:rPr lang="en-US" dirty="0"/>
              <a:t>) ⊥ Y</a:t>
            </a:r>
            <a:r>
              <a:rPr lang="en-US" baseline="-25000" dirty="0"/>
              <a:t>i</a:t>
            </a:r>
            <a:r>
              <a:rPr lang="en-US" dirty="0"/>
              <a:t>(0,0)  | </a:t>
            </a:r>
            <a:r>
              <a:rPr lang="el-GR" dirty="0"/>
              <a:t>φ</a:t>
            </a:r>
            <a:r>
              <a:rPr lang="en-US" baseline="-25000" dirty="0" err="1"/>
              <a:t>i</a:t>
            </a:r>
            <a:r>
              <a:rPr lang="en-US" dirty="0"/>
              <a:t>,  and { Y</a:t>
            </a:r>
            <a:r>
              <a:rPr lang="en-US" baseline="-25000" dirty="0"/>
              <a:t>i</a:t>
            </a:r>
            <a:r>
              <a:rPr lang="en-US" dirty="0"/>
              <a:t>(</a:t>
            </a:r>
            <a:r>
              <a:rPr lang="en-US" dirty="0" err="1"/>
              <a:t>z</a:t>
            </a:r>
            <a:r>
              <a:rPr lang="en-US" baseline="-25000" dirty="0" err="1"/>
              <a:t>i</a:t>
            </a:r>
            <a:r>
              <a:rPr lang="en-US" dirty="0" err="1"/>
              <a:t>,v</a:t>
            </a:r>
            <a:r>
              <a:rPr lang="en-US" baseline="-25000" dirty="0" err="1"/>
              <a:t>i</a:t>
            </a:r>
            <a:r>
              <a:rPr lang="en-US" dirty="0"/>
              <a:t>), for all </a:t>
            </a:r>
            <a:r>
              <a:rPr lang="en-US" dirty="0" err="1"/>
              <a:t>z</a:t>
            </a:r>
            <a:r>
              <a:rPr lang="en-US" baseline="-25000" dirty="0" err="1"/>
              <a:t>i</a:t>
            </a:r>
            <a:r>
              <a:rPr lang="en-US" dirty="0"/>
              <a:t>, v</a:t>
            </a:r>
            <a:r>
              <a:rPr lang="en-US" baseline="-25000" dirty="0"/>
              <a:t>i </a:t>
            </a:r>
            <a:r>
              <a:rPr lang="en-US" dirty="0"/>
              <a:t>} ⊥ (X</a:t>
            </a:r>
            <a:r>
              <a:rPr lang="en-US" baseline="-25000" dirty="0"/>
              <a:t>i</a:t>
            </a:r>
            <a:r>
              <a:rPr lang="en-US" dirty="0"/>
              <a:t>, W</a:t>
            </a:r>
            <a:r>
              <a:rPr lang="en-US" baseline="-25000" dirty="0"/>
              <a:t>i</a:t>
            </a:r>
            <a:r>
              <a:rPr lang="en-US" dirty="0"/>
              <a:t>)  | </a:t>
            </a:r>
            <a:r>
              <a:rPr lang="el-GR" dirty="0"/>
              <a:t>φ</a:t>
            </a:r>
            <a:r>
              <a:rPr lang="en-US" baseline="-25000" dirty="0" err="1"/>
              <a:t>i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	where </a:t>
            </a:r>
            <a:r>
              <a:rPr lang="el-GR" sz="2400" dirty="0">
                <a:solidFill>
                  <a:schemeClr val="tx1"/>
                </a:solidFill>
              </a:rPr>
              <a:t>φ</a:t>
            </a:r>
            <a:r>
              <a:rPr lang="en-US" sz="2400" baseline="-250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is the prognostic score, usually </a:t>
            </a:r>
            <a:r>
              <a:rPr lang="el-GR" sz="2400" dirty="0">
                <a:solidFill>
                  <a:schemeClr val="tx1"/>
                </a:solidFill>
              </a:rPr>
              <a:t>φ</a:t>
            </a:r>
            <a:r>
              <a:rPr lang="en-US" sz="2400" baseline="-250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= E[Y</a:t>
            </a:r>
            <a:r>
              <a:rPr lang="en-US" sz="2400" baseline="-25000" dirty="0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(0,0) | X</a:t>
            </a:r>
            <a:r>
              <a:rPr lang="en-US" sz="2400" baseline="-25000" dirty="0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W</a:t>
            </a:r>
            <a:r>
              <a:rPr lang="en-US" sz="2400" baseline="-25000" dirty="0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3678276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44475"/>
            <a:ext cx="10515600" cy="1325563"/>
          </a:xfrm>
        </p:spPr>
        <p:txBody>
          <a:bodyPr/>
          <a:lstStyle/>
          <a:p>
            <a:r>
              <a:rPr lang="en-US" b="1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09600" y="1325903"/>
            <a:ext cx="10871200" cy="4620745"/>
          </a:xfrm>
        </p:spPr>
        <p:txBody>
          <a:bodyPr>
            <a:normAutofit lnSpcReduction="10000"/>
          </a:bodyPr>
          <a:lstStyle/>
          <a:p>
            <a:pPr>
              <a:spcAft>
                <a:spcPts val="1600"/>
              </a:spcAft>
            </a:pPr>
            <a:r>
              <a:rPr lang="en-US" dirty="0">
                <a:solidFill>
                  <a:schemeClr val="tx1"/>
                </a:solidFill>
              </a:rPr>
              <a:t>Outcome: Beck depression inventory (BDI-II) 6 months post-baseline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Observed treatment status (Z,V):  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    Mean number of sessions attended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    defines Z and V: </a:t>
            </a:r>
          </a:p>
          <a:p>
            <a:pPr lvl="1"/>
            <a:r>
              <a:rPr lang="en-US" sz="2400" dirty="0"/>
              <a:t>1-13 sessions (Z=0, or V=0) </a:t>
            </a:r>
          </a:p>
          <a:p>
            <a:pPr lvl="1"/>
            <a:r>
              <a:rPr lang="en-US" sz="2400" dirty="0"/>
              <a:t>14-16 sessions (Z=1, or V=1)</a:t>
            </a:r>
          </a:p>
          <a:p>
            <a:pPr>
              <a:spcBef>
                <a:spcPts val="1600"/>
              </a:spcBef>
            </a:pPr>
            <a:r>
              <a:rPr lang="en-US" dirty="0">
                <a:solidFill>
                  <a:schemeClr val="tx1"/>
                </a:solidFill>
              </a:rPr>
              <a:t>Covariates:</a:t>
            </a:r>
          </a:p>
          <a:p>
            <a:pPr lvl="1"/>
            <a:r>
              <a:rPr lang="en-US" sz="2400" dirty="0"/>
              <a:t>Individual-level: age, gender, baseline BDI-II</a:t>
            </a:r>
          </a:p>
          <a:p>
            <a:pPr lvl="1"/>
            <a:r>
              <a:rPr lang="en-US" sz="2400" dirty="0"/>
              <a:t>Peer-level: Peer summaries of individual-level covariates</a:t>
            </a:r>
          </a:p>
          <a:p>
            <a:pPr lvl="1"/>
            <a:r>
              <a:rPr lang="en-US" sz="2400" dirty="0"/>
              <a:t>Sensitivity analyses examined other covariates (race/ethnicity, marital status, etc.)</a:t>
            </a:r>
          </a:p>
          <a:p>
            <a:pPr lvl="1"/>
            <a:endParaRPr lang="en-US" sz="2400" dirty="0"/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736072" y="1965976"/>
          <a:ext cx="301748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(Z, 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(1,1)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(1,0)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(0,1)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(0,0)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420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42875"/>
            <a:ext cx="10515600" cy="1325563"/>
          </a:xfrm>
        </p:spPr>
        <p:txBody>
          <a:bodyPr/>
          <a:lstStyle/>
          <a:p>
            <a:r>
              <a:rPr lang="en-US" b="1" dirty="0"/>
              <a:t>Analysis Modeling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Estimating the prognostic score: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Multiple membership random module effects </a:t>
            </a:r>
            <a:r>
              <a:rPr lang="en-US" dirty="0"/>
              <a:t>(Hill &amp; Goldstein 1988; Paddock &amp; </a:t>
            </a:r>
            <a:r>
              <a:rPr lang="en-US" dirty="0" err="1"/>
              <a:t>Savitsky</a:t>
            </a:r>
            <a:r>
              <a:rPr lang="en-US" dirty="0"/>
              <a:t>, 2013)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Adjust for observed confounders via prognostic strata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Hansen, 2008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We also examined standard covariate adjustment, which yielded comparable results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39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-132715"/>
            <a:ext cx="10515600" cy="1325563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1"/>
                </a:solidFill>
              </a:rPr>
              <a:t>The average total effect of relatively high vs. low attendance is -9.5 points (se=2.9)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When peer attendance is low, the average treatment effect of high versus low individual attendance is -6.7 points (se=3.2)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However, when peer attendance is high, the individual effect is not significant (-2.2, se=3.1)</a:t>
            </a:r>
          </a:p>
          <a:p>
            <a:pPr>
              <a:spcBef>
                <a:spcPts val="1000"/>
              </a:spcBef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Peer effects are not statistically significant for either high or low individual treatment status. </a:t>
            </a:r>
          </a:p>
          <a:p>
            <a:pPr lvl="1">
              <a:spcBef>
                <a:spcPts val="1000"/>
              </a:spcBef>
              <a:spcAft>
                <a:spcPts val="1200"/>
              </a:spcAft>
            </a:pPr>
            <a:r>
              <a:rPr lang="en-US" dirty="0"/>
              <a:t>Peer effect is numerically high when individual attendance is low (-5.9, se=</a:t>
            </a:r>
            <a:r>
              <a:rPr lang="en-US"/>
              <a:t>3.2)</a:t>
            </a: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796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24155"/>
            <a:ext cx="10515600" cy="1325563"/>
          </a:xfrm>
        </p:spPr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Key novelty introduced by the GCBT study: Random structure governing interference also is used to define treatment status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Connections to causal inference in networks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Therapy group studies typically have this type of sample size in the group therapy arm - </a:t>
            </a:r>
            <a:r>
              <a:rPr lang="en-US" i="1" dirty="0">
                <a:solidFill>
                  <a:schemeClr val="tx1"/>
                </a:solidFill>
              </a:rPr>
              <a:t>caution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Still, findings are interesting and the first we are aware of to examine the peer and individual causal effects in a group therapy setting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954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1168</Words>
  <Application>Microsoft Office PowerPoint</Application>
  <PresentationFormat>Widescreen</PresentationFormat>
  <Paragraphs>163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Cambria Math</vt:lpstr>
      <vt:lpstr>Myriad Pro</vt:lpstr>
      <vt:lpstr>Script MT Bold</vt:lpstr>
      <vt:lpstr>Office Theme</vt:lpstr>
      <vt:lpstr>PowerPoint Presentation</vt:lpstr>
      <vt:lpstr>Motivating Question</vt:lpstr>
      <vt:lpstr>Open Enrollment: One Patient May Affect Others</vt:lpstr>
      <vt:lpstr>Rubin Causal Model: Introduction</vt:lpstr>
      <vt:lpstr>Challenges in defining a causal effect in GCBT</vt:lpstr>
      <vt:lpstr>Reduce the Number of Potential Outcomes</vt:lpstr>
      <vt:lpstr>Reduce the Number of Potential Outcomes</vt:lpstr>
      <vt:lpstr>Key Assumption*</vt:lpstr>
      <vt:lpstr>Define Treatment Effects of Interest using Expectations of Essential Potential Outcomes </vt:lpstr>
      <vt:lpstr>Assumptions to Identify Causal Effects</vt:lpstr>
      <vt:lpstr>Data</vt:lpstr>
      <vt:lpstr>Analysis Modeling Approach</vt:lpstr>
      <vt:lpstr>Results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Han, Bing</dc:creator>
  <cp:lastModifiedBy>Han, Bing</cp:lastModifiedBy>
  <cp:revision>12</cp:revision>
  <dcterms:created xsi:type="dcterms:W3CDTF">2019-12-19T23:04:27Z</dcterms:created>
  <dcterms:modified xsi:type="dcterms:W3CDTF">2019-12-20T00:00:07Z</dcterms:modified>
</cp:coreProperties>
</file>