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6" r:id="rId4"/>
    <p:sldId id="288" r:id="rId5"/>
    <p:sldId id="282" r:id="rId6"/>
    <p:sldId id="262" r:id="rId7"/>
    <p:sldId id="272" r:id="rId8"/>
    <p:sldId id="266" r:id="rId9"/>
    <p:sldId id="284" r:id="rId10"/>
    <p:sldId id="277" r:id="rId11"/>
    <p:sldId id="278" r:id="rId12"/>
    <p:sldId id="271" r:id="rId13"/>
    <p:sldId id="287" r:id="rId14"/>
    <p:sldId id="274" r:id="rId15"/>
    <p:sldId id="285" r:id="rId16"/>
    <p:sldId id="260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489F"/>
    <a:srgbClr val="F6891F"/>
    <a:srgbClr val="474747"/>
    <a:srgbClr val="9CBDF2"/>
    <a:srgbClr val="A8C7FF"/>
    <a:srgbClr val="FFC40C"/>
    <a:srgbClr val="476FB4"/>
    <a:srgbClr val="2051A4"/>
    <a:srgbClr val="A3C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>
      <p:cViewPr varScale="1">
        <p:scale>
          <a:sx n="105" d="100"/>
          <a:sy n="10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l851711\Desktop\abstract2019\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4489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86-402C-9C59-2B2552F91556}"/>
              </c:ext>
            </c:extLst>
          </c:dPt>
          <c:dPt>
            <c:idx val="1"/>
            <c:bubble3D val="0"/>
            <c:spPr>
              <a:solidFill>
                <a:srgbClr val="FFC40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86-402C-9C59-2B2552F91556}"/>
              </c:ext>
            </c:extLst>
          </c:dPt>
          <c:dPt>
            <c:idx val="2"/>
            <c:bubble3D val="0"/>
            <c:spPr>
              <a:solidFill>
                <a:srgbClr val="F6891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86-402C-9C59-2B2552F91556}"/>
              </c:ext>
            </c:extLst>
          </c:dPt>
          <c:dLbls>
            <c:dLbl>
              <c:idx val="0"/>
              <c:layout>
                <c:manualLayout>
                  <c:x val="-2.2677570396292982E-2"/>
                  <c:y val="-0.1529709175059372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B86-402C-9C59-2B2552F91556}"/>
                </c:ext>
              </c:extLst>
            </c:dLbl>
            <c:dLbl>
              <c:idx val="2"/>
              <c:layout>
                <c:manualLayout>
                  <c:x val="-1.839506172839506E-2"/>
                  <c:y val="-3.537390953557561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B86-402C-9C59-2B2552F915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Sheet1!$E$143:$E$145</c:f>
              <c:strCache>
                <c:ptCount val="3"/>
                <c:pt idx="0">
                  <c:v>Negative</c:v>
                </c:pt>
                <c:pt idx="1">
                  <c:v>Neutral</c:v>
                </c:pt>
                <c:pt idx="2">
                  <c:v>Positive</c:v>
                </c:pt>
              </c:strCache>
            </c:strRef>
          </c:cat>
          <c:val>
            <c:numRef>
              <c:f>Sheet1!$G$143:$G$145</c:f>
              <c:numCache>
                <c:formatCode>0.0%</c:formatCode>
                <c:ptCount val="3"/>
                <c:pt idx="0">
                  <c:v>0.44103133009448758</c:v>
                </c:pt>
                <c:pt idx="1">
                  <c:v>3.626487127500861E-2</c:v>
                </c:pt>
                <c:pt idx="2">
                  <c:v>0.52270379863050376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86-402C-9C59-2B2552F9155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71E48-67DB-4EB9-8CDB-C8BA38B2FA71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EA1DD-BCB7-4AB6-B854-E029E250D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79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73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433"/>
            <a:ext cx="8229600" cy="4525963"/>
          </a:xfrm>
        </p:spPr>
        <p:txBody>
          <a:bodyPr/>
          <a:lstStyle>
            <a:lvl1pP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Font typeface="Open Sans" panose="020B0606030504020204" pitchFamily="34" charset="0"/>
              <a:buChar char="–"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Font typeface="Courier New" panose="02070309020205020404" pitchFamily="49" charset="0"/>
              <a:buChar char="o"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167437"/>
            <a:ext cx="2133600" cy="365125"/>
          </a:xfrm>
        </p:spPr>
        <p:txBody>
          <a:bodyPr/>
          <a:lstStyle>
            <a:lvl1pPr>
              <a:defRPr sz="1000">
                <a:solidFill>
                  <a:srgbClr val="14489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www.chwsny.org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400" y="6174845"/>
            <a:ext cx="1981200" cy="344487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033806" cy="8128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6352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7319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387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653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4256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9247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8845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7522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408713-3A0A-4862-8C8D-F1E48FCC1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8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www.chwsny.org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9557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2915"/>
            <a:ext cx="8229600" cy="467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667" y="62319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14489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www.chwsny.org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968" y="62319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270" y="6029854"/>
            <a:ext cx="1925230" cy="76940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51367" y="990600"/>
            <a:ext cx="8458200" cy="76200"/>
          </a:xfrm>
          <a:prstGeom prst="rect">
            <a:avLst/>
          </a:prstGeom>
          <a:solidFill>
            <a:srgbClr val="F68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9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200" b="0" i="0" u="none" kern="1200" baseline="0">
          <a:solidFill>
            <a:srgbClr val="14489F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b="0" i="0" u="none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Open Sans" panose="020B0606030504020204" pitchFamily="34" charset="0"/>
        <a:buChar char="–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liu32@albany.ed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02" y="-76200"/>
            <a:ext cx="9220200" cy="7124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0299" y="2693110"/>
            <a:ext cx="760340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1604963" algn="l"/>
              </a:tabLst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Presented by: </a:t>
            </a:r>
          </a:p>
          <a:p>
            <a:pPr lvl="1">
              <a:lnSpc>
                <a:spcPct val="150000"/>
              </a:lnSpc>
              <a:tabLst>
                <a:tab pos="1604963" algn="l"/>
              </a:tabLst>
            </a:pPr>
            <a:r>
              <a:rPr lang="en-US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Yuhao</a:t>
            </a: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Liu</a:t>
            </a:r>
            <a:r>
              <a:rPr lang="en-US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MPA &amp; MS</a:t>
            </a:r>
            <a:endParaRPr lang="en-US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lvl="1">
              <a:lnSpc>
                <a:spcPct val="125000"/>
              </a:lnSpc>
              <a:tabLst>
                <a:tab pos="1604963" algn="l"/>
              </a:tabLst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Associate</a:t>
            </a:r>
          </a:p>
          <a:p>
            <a:pPr lvl="1">
              <a:lnSpc>
                <a:spcPct val="125000"/>
              </a:lnSpc>
              <a:tabLst>
                <a:tab pos="1604963" algn="l"/>
              </a:tabLst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Center for Health Workforce Studies</a:t>
            </a:r>
          </a:p>
          <a:p>
            <a:pPr lvl="1"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of Public Health | University at Albany, SUNY</a:t>
            </a:r>
          </a:p>
          <a:p>
            <a:pPr lvl="1"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yliu32@albany.edu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803275">
              <a:lnSpc>
                <a:spcPct val="125000"/>
              </a:lnSpc>
              <a:tabLst>
                <a:tab pos="1604963" algn="l"/>
              </a:tabLst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sz="16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January 7th</a:t>
            </a:r>
            <a:r>
              <a:rPr lang="en-US" sz="16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2020</a:t>
            </a:r>
          </a:p>
          <a:p>
            <a:pPr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sz="16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International Conference on Health Policy Statistics</a:t>
            </a:r>
          </a:p>
          <a:p>
            <a:pPr defTabSz="803275">
              <a:lnSpc>
                <a:spcPct val="125000"/>
              </a:lnSpc>
              <a:tabLst>
                <a:tab pos="1604963" algn="l"/>
              </a:tabLst>
            </a:pPr>
            <a:r>
              <a:rPr lang="en-US" sz="16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San Diego, California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798" y="914400"/>
            <a:ext cx="81368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Understanding Patients’ Feedback through Natural Language </a:t>
            </a:r>
            <a:r>
              <a:rPr lang="en-US" sz="3600" dirty="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</a:t>
            </a:r>
            <a:r>
              <a:rPr lang="en-US" sz="360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rocessing and Machine </a:t>
            </a:r>
            <a:r>
              <a:rPr lang="en-US" sz="3600" dirty="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</a:t>
            </a:r>
            <a:r>
              <a:rPr lang="en-US" sz="3600">
                <a:solidFill>
                  <a:srgbClr val="14489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earning</a:t>
            </a:r>
            <a:endParaRPr lang="en-US" sz="3600" dirty="0">
              <a:solidFill>
                <a:srgbClr val="14489F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11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285" y="152400"/>
            <a:ext cx="8229600" cy="944562"/>
          </a:xfrm>
        </p:spPr>
        <p:txBody>
          <a:bodyPr/>
          <a:lstStyle/>
          <a:p>
            <a:r>
              <a:rPr lang="en-US" dirty="0">
                <a:solidFill>
                  <a:srgbClr val="14489F"/>
                </a:solidFill>
              </a:rPr>
              <a:t>C</a:t>
            </a:r>
            <a:r>
              <a:rPr lang="en-US" dirty="0"/>
              <a:t>enter for Health Workforce Studies</a:t>
            </a:r>
            <a:endParaRPr lang="en-US" dirty="0">
              <a:solidFill>
                <a:srgbClr val="14489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Center for Health Workforce Studies (CHWS) was established </a:t>
            </a:r>
            <a:r>
              <a:rPr lang="en-US"/>
              <a:t>in 1996.</a:t>
            </a:r>
            <a:endParaRPr lang="en-US" dirty="0"/>
          </a:p>
          <a:p>
            <a:endParaRPr lang="en-US"/>
          </a:p>
          <a:p>
            <a:endParaRPr lang="en-US" dirty="0"/>
          </a:p>
          <a:p>
            <a:r>
              <a:rPr lang="en-US" dirty="0"/>
              <a:t>Mission: To provide timely, accurate information and conduct policy-relevant research </a:t>
            </a:r>
            <a:r>
              <a:rPr lang="en-US"/>
              <a:t>about the supply, demand, distribution, and the use of health workers.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019469" cy="80707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3938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285" y="152400"/>
            <a:ext cx="8229600" cy="944562"/>
          </a:xfrm>
        </p:spPr>
        <p:txBody>
          <a:bodyPr/>
          <a:lstStyle/>
          <a:p>
            <a:r>
              <a:rPr lang="en-US" dirty="0"/>
              <a:t>Background and Purpose of Study</a:t>
            </a:r>
            <a:endParaRPr lang="en-US" dirty="0">
              <a:solidFill>
                <a:srgbClr val="14489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Understanding patients’ concerns and expectations regarding hospitals is crucially important for providers and administrators to improve service quality. </a:t>
            </a:r>
          </a:p>
          <a:p>
            <a:endParaRPr lang="en-US" dirty="0"/>
          </a:p>
          <a:p>
            <a:r>
              <a:rPr lang="en-US" dirty="0"/>
              <a:t>In the internet era, information required for such attempts has become more accessible and affordable, as a huge and increasing amount of unsolicited feedback is provided on crowd-sourced review </a:t>
            </a:r>
            <a:r>
              <a:rPr lang="en-US"/>
              <a:t>websites (Yelp, TripAdvisor, Google Maps, etc</a:t>
            </a:r>
            <a:r>
              <a:rPr lang="en-US" dirty="0"/>
              <a:t>.). </a:t>
            </a:r>
          </a:p>
          <a:p>
            <a:endParaRPr lang="en-US" dirty="0"/>
          </a:p>
          <a:p>
            <a:r>
              <a:rPr lang="en-US" dirty="0"/>
              <a:t>The purpose of this study is to better understand patients’ concerns and expectations by analyzing feedback data collected on the internet. 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019469" cy="8070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831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285" y="152400"/>
            <a:ext cx="8229600" cy="944562"/>
          </a:xfrm>
        </p:spPr>
        <p:txBody>
          <a:bodyPr/>
          <a:lstStyle/>
          <a:p>
            <a:r>
              <a:rPr lang="en-US" dirty="0"/>
              <a:t>Data Source for Study</a:t>
            </a:r>
            <a:endParaRPr lang="en-US" dirty="0">
              <a:solidFill>
                <a:srgbClr val="14489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433"/>
            <a:ext cx="8229600" cy="459316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019469" cy="80707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1" y="274613"/>
            <a:ext cx="7296178" cy="56557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158" y="274613"/>
            <a:ext cx="4896216" cy="561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3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285" y="152400"/>
            <a:ext cx="8229600" cy="944562"/>
          </a:xfrm>
        </p:spPr>
        <p:txBody>
          <a:bodyPr/>
          <a:lstStyle/>
          <a:p>
            <a:r>
              <a:rPr lang="en-US" dirty="0"/>
              <a:t>Data Source for Study</a:t>
            </a:r>
            <a:endParaRPr lang="en-US" dirty="0">
              <a:solidFill>
                <a:srgbClr val="14489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85" y="1350433"/>
            <a:ext cx="8448183" cy="45931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list of all hospitals in U.S. was obtained from Data.gov</a:t>
            </a:r>
          </a:p>
          <a:p>
            <a:endParaRPr lang="en-US" sz="2400" dirty="0"/>
          </a:p>
          <a:p>
            <a:r>
              <a:rPr lang="en-US" dirty="0"/>
              <a:t>A web crawler was created to </a:t>
            </a:r>
            <a:r>
              <a:rPr lang="en-US"/>
              <a:t>retrieve ratings </a:t>
            </a:r>
            <a:r>
              <a:rPr lang="en-US" dirty="0"/>
              <a:t>and comments from Google Maps.</a:t>
            </a:r>
          </a:p>
          <a:p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/>
              <a:t>7,496 hospitals            </a:t>
            </a:r>
            <a:r>
              <a:rPr lang="en-US" sz="2000" dirty="0"/>
              <a:t>6,735 can be found in Google Maps           5,888 of them have ratings and comments </a:t>
            </a:r>
          </a:p>
          <a:p>
            <a:endParaRPr lang="en-US" dirty="0"/>
          </a:p>
          <a:p>
            <a:r>
              <a:rPr lang="en-US" dirty="0"/>
              <a:t>Due to Google Maps API limitations, only the most recent 5 comments and ratings of each hospital were retrieved</a:t>
            </a:r>
          </a:p>
          <a:p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They </a:t>
            </a:r>
            <a:r>
              <a:rPr lang="en-US"/>
              <a:t>totally have 26,141 ratings </a:t>
            </a:r>
            <a:r>
              <a:rPr lang="en-US" dirty="0"/>
              <a:t>and comments</a:t>
            </a:r>
          </a:p>
          <a:p>
            <a:endParaRPr lang="en-US" dirty="0"/>
          </a:p>
          <a:p>
            <a:endParaRPr lang="en-US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019469" cy="80707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743200" y="3314156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620000" y="3327328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54596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285" y="152400"/>
            <a:ext cx="8229600" cy="944562"/>
          </a:xfrm>
        </p:spPr>
        <p:txBody>
          <a:bodyPr/>
          <a:lstStyle/>
          <a:p>
            <a:r>
              <a:rPr lang="en-US" dirty="0"/>
              <a:t>Data Set for Analysis</a:t>
            </a:r>
            <a:endParaRPr lang="en-US" dirty="0">
              <a:solidFill>
                <a:srgbClr val="14489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943600"/>
            <a:ext cx="2019469" cy="80707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49" y="1375732"/>
            <a:ext cx="8736301" cy="452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3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971"/>
            <a:ext cx="8229600" cy="876829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433"/>
            <a:ext cx="8382000" cy="4593167"/>
          </a:xfrm>
        </p:spPr>
        <p:txBody>
          <a:bodyPr>
            <a:normAutofit/>
          </a:bodyPr>
          <a:lstStyle/>
          <a:p>
            <a:r>
              <a:rPr lang="en-US" sz="2400" dirty="0"/>
              <a:t>Classify as positive, neutral and negative</a:t>
            </a:r>
          </a:p>
          <a:p>
            <a:endParaRPr lang="en-US" sz="2400" dirty="0"/>
          </a:p>
          <a:p>
            <a:r>
              <a:rPr lang="en-US" sz="2400"/>
              <a:t>Identify most </a:t>
            </a:r>
            <a:r>
              <a:rPr lang="en-US" sz="2400" dirty="0"/>
              <a:t>frequent two-gram terms</a:t>
            </a:r>
          </a:p>
          <a:p>
            <a:endParaRPr lang="en-US" sz="2400" dirty="0"/>
          </a:p>
          <a:p>
            <a:r>
              <a:rPr lang="en-US" sz="2400" dirty="0"/>
              <a:t>Text clustering analysis</a:t>
            </a:r>
          </a:p>
          <a:p>
            <a:endParaRPr lang="en-US" sz="2400" dirty="0"/>
          </a:p>
          <a:p>
            <a:r>
              <a:rPr lang="en-US" sz="2400" dirty="0"/>
              <a:t>Sentiment analysis</a:t>
            </a:r>
          </a:p>
          <a:p>
            <a:pPr marL="0" indent="0">
              <a:buNone/>
            </a:pPr>
            <a:r>
              <a:rPr lang="en-US" sz="1700" dirty="0"/>
              <a:t>     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16069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932"/>
            <a:ext cx="8229600" cy="876829"/>
          </a:xfrm>
        </p:spPr>
        <p:txBody>
          <a:bodyPr>
            <a:noAutofit/>
          </a:bodyPr>
          <a:lstStyle/>
          <a:p>
            <a:r>
              <a:rPr lang="en-US" dirty="0"/>
              <a:t>Classification of Ratings and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433"/>
            <a:ext cx="8458200" cy="4525963"/>
          </a:xfrm>
        </p:spPr>
        <p:txBody>
          <a:bodyPr>
            <a:normAutofit lnSpcReduction="10000"/>
          </a:bodyPr>
          <a:lstStyle/>
          <a:p>
            <a:r>
              <a:rPr lang="en-US"/>
              <a:t>Rating</a:t>
            </a:r>
            <a:r>
              <a:rPr lang="en-US" dirty="0"/>
              <a:t>&lt;=2                  Negative rating and comment</a:t>
            </a:r>
          </a:p>
          <a:p>
            <a:r>
              <a:rPr lang="en-US"/>
              <a:t>Rating</a:t>
            </a:r>
            <a:r>
              <a:rPr lang="en-US" dirty="0"/>
              <a:t>=3                    Neutral rating and comment</a:t>
            </a:r>
          </a:p>
          <a:p>
            <a:r>
              <a:rPr lang="en-US"/>
              <a:t>Rating</a:t>
            </a:r>
            <a:r>
              <a:rPr lang="en-US" dirty="0"/>
              <a:t>&gt;=4                  Positive rating and comment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             N=26,141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62200" y="1524000"/>
            <a:ext cx="838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362200" y="1905000"/>
            <a:ext cx="838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362200" y="2286000"/>
            <a:ext cx="838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100916"/>
              </p:ext>
            </p:extLst>
          </p:nvPr>
        </p:nvGraphicFramePr>
        <p:xfrm>
          <a:off x="457200" y="2584450"/>
          <a:ext cx="6172200" cy="3291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3099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932"/>
            <a:ext cx="8229600" cy="876829"/>
          </a:xfrm>
        </p:spPr>
        <p:txBody>
          <a:bodyPr>
            <a:noAutofit/>
          </a:bodyPr>
          <a:lstStyle/>
          <a:p>
            <a:r>
              <a:rPr lang="en-US" dirty="0"/>
              <a:t>Data Cleaning for </a:t>
            </a:r>
            <a:r>
              <a:rPr lang="en-US"/>
              <a:t>Text Mining </a:t>
            </a:r>
            <a:r>
              <a:rPr lang="en-US" dirty="0"/>
              <a:t>on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433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/>
              <a:t>Remove punctuation</a:t>
            </a:r>
          </a:p>
          <a:p>
            <a:endParaRPr lang="en-US" dirty="0"/>
          </a:p>
          <a:p>
            <a:r>
              <a:rPr lang="en-US" dirty="0"/>
              <a:t>Covert all letters to lower-case</a:t>
            </a:r>
          </a:p>
          <a:p>
            <a:endParaRPr lang="en-US" dirty="0"/>
          </a:p>
          <a:p>
            <a:r>
              <a:rPr lang="en-US" dirty="0"/>
              <a:t>Remove stop words (the, also, to, and)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4514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93361"/>
          </a:xfrm>
        </p:spPr>
        <p:txBody>
          <a:bodyPr>
            <a:noAutofit/>
          </a:bodyPr>
          <a:lstStyle/>
          <a:p>
            <a:r>
              <a:rPr lang="en-US" dirty="0"/>
              <a:t>Most Frequent Two-gram Terms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65719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Positive comments                               Negative comments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56357"/>
              </p:ext>
            </p:extLst>
          </p:nvPr>
        </p:nvGraphicFramePr>
        <p:xfrm>
          <a:off x="5029200" y="1676394"/>
          <a:ext cx="3429000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5210">
                  <a:extLst>
                    <a:ext uri="{9D8B030D-6E8A-4147-A177-3AD203B41FA5}">
                      <a16:colId xmlns:a16="http://schemas.microsoft.com/office/drawing/2014/main" val="1704969136"/>
                    </a:ext>
                  </a:extLst>
                </a:gridCol>
                <a:gridCol w="1443790">
                  <a:extLst>
                    <a:ext uri="{9D8B030D-6E8A-4147-A177-3AD203B41FA5}">
                      <a16:colId xmlns:a16="http://schemas.microsoft.com/office/drawing/2014/main" val="3605221377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emergency room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771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721505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waiting room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681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941808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worst hospital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470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600330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sent home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392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535296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don(’t) know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382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921715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old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342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499870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don(‘t) care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211706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family member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259648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went (to) er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273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332009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loved ones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254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6261526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treated like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254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435092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blood pressure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249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785456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care (about/for) patients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247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19886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make sure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245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14074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feel like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236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4573196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urgent care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234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368084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waited hours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222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322043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waste time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216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987104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300" u="none" strike="noStrike" kern="1200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worst experience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208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776872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customer service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254576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858014"/>
              </p:ext>
            </p:extLst>
          </p:nvPr>
        </p:nvGraphicFramePr>
        <p:xfrm>
          <a:off x="533400" y="1676405"/>
          <a:ext cx="3505200" cy="4343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3349942500"/>
                    </a:ext>
                  </a:extLst>
                </a:gridCol>
                <a:gridCol w="1447801">
                  <a:extLst>
                    <a:ext uri="{9D8B030D-6E8A-4147-A177-3AD203B41FA5}">
                      <a16:colId xmlns:a16="http://schemas.microsoft.com/office/drawing/2014/main" val="1391077530"/>
                    </a:ext>
                  </a:extLst>
                </a:gridCol>
              </a:tblGrid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highly recommend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639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1016846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emergency room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557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2179289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doctors (and) nurses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499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3091696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great care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478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9847272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excellent care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451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0464729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nursing staff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413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505080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nurses doctors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413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8381517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staff friendly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392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3460615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good care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381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3989447"/>
                  </a:ext>
                </a:extLst>
              </a:tr>
              <a:tr h="212529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recommend hospital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373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7562939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hospital staff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355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453336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great experience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341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4408524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best hospital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322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3288129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make sure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311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0063360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medical center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1365606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staff great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297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4001392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00B05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great staff</a:t>
                      </a:r>
                      <a:endParaRPr lang="en-US" sz="1300" b="0" i="0" u="none" strike="noStrike" dirty="0">
                        <a:solidFill>
                          <a:srgbClr val="00B05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290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6758283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taken care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4925794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best care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271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8747521"/>
                  </a:ext>
                </a:extLst>
              </a:tr>
              <a:tr h="21741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care received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268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6164066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4545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932"/>
            <a:ext cx="8229600" cy="876829"/>
          </a:xfrm>
        </p:spPr>
        <p:txBody>
          <a:bodyPr>
            <a:noAutofit/>
          </a:bodyPr>
          <a:lstStyle/>
          <a:p>
            <a:r>
              <a:rPr lang="en-US" dirty="0"/>
              <a:t>K-mean </a:t>
            </a:r>
            <a:r>
              <a:rPr lang="en-US"/>
              <a:t>Clustering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negative comments only</a:t>
            </a:r>
          </a:p>
          <a:p>
            <a:endParaRPr lang="en-US" dirty="0"/>
          </a:p>
          <a:p>
            <a:r>
              <a:rPr lang="en-US" dirty="0"/>
              <a:t>Remove words that exist in less than 10% of comments</a:t>
            </a:r>
          </a:p>
          <a:p>
            <a:endParaRPr lang="en-US" dirty="0"/>
          </a:p>
          <a:p>
            <a:r>
              <a:rPr lang="en-US" dirty="0"/>
              <a:t>Create term-document matrix as the dataset (from </a:t>
            </a:r>
            <a:r>
              <a:rPr lang="en-US" i="1" dirty="0"/>
              <a:t>Darrin Bishop’s blog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K-mean clustering algorithm (from </a:t>
            </a:r>
            <a:r>
              <a:rPr lang="en-US" i="1" dirty="0"/>
              <a:t>Jonathan Hui’s blog)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75097"/>
            <a:ext cx="7744906" cy="12670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55163"/>
            <a:ext cx="8534400" cy="4786936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232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79" y="25400"/>
            <a:ext cx="8229600" cy="944562"/>
          </a:xfrm>
        </p:spPr>
        <p:txBody>
          <a:bodyPr>
            <a:noAutofit/>
          </a:bodyPr>
          <a:lstStyle/>
          <a:p>
            <a:r>
              <a:rPr lang="en-US" dirty="0"/>
              <a:t>Top Representative Words for Four Clusters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2534001"/>
              </p:ext>
            </p:extLst>
          </p:nvPr>
        </p:nvGraphicFramePr>
        <p:xfrm>
          <a:off x="533400" y="1371600"/>
          <a:ext cx="1752600" cy="3962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970093718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en-US" sz="2200" b="1" u="none" strike="noStrike" baseline="300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</a:t>
                      </a:r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Cluster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461833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insurance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689756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billing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0066264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pay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916936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department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830685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bills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7999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paid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240850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collections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754375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payment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78978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received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9864415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company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350584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38723"/>
              </p:ext>
            </p:extLst>
          </p:nvPr>
        </p:nvGraphicFramePr>
        <p:xfrm>
          <a:off x="2590800" y="1371599"/>
          <a:ext cx="1620393" cy="3962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393">
                  <a:extLst>
                    <a:ext uri="{9D8B030D-6E8A-4147-A177-3AD203B41FA5}">
                      <a16:colId xmlns:a16="http://schemas.microsoft.com/office/drawing/2014/main" val="1875752145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r>
                        <a:rPr lang="en-US" sz="2200" b="1" u="none" strike="noStrike" baseline="300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nd</a:t>
                      </a:r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Cluster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7991171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wait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017481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hour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5915304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seen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843699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waited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467181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minutes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656915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appointment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048299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long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412425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30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3087311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finally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481544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blood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07182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157312"/>
              </p:ext>
            </p:extLst>
          </p:nvPr>
        </p:nvGraphicFramePr>
        <p:xfrm>
          <a:off x="4648200" y="1371599"/>
          <a:ext cx="1752600" cy="3962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000378801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r>
                        <a:rPr lang="en-US" sz="2200" b="1" u="none" strike="noStrike" baseline="300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rd</a:t>
                      </a:r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Cluster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8073234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family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1251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mother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0922484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loved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1767496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mom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948107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days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995052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facility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951459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member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480641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surgery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8274255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ones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40164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father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586495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227259"/>
              </p:ext>
            </p:extLst>
          </p:nvPr>
        </p:nvGraphicFramePr>
        <p:xfrm>
          <a:off x="6629399" y="1371599"/>
          <a:ext cx="2057401" cy="3962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1352996464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  <a:r>
                        <a:rPr lang="en-US" sz="2200" b="1" u="none" strike="noStrike" baseline="300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th</a:t>
                      </a:r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Cluster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834394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bad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131669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better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7872265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want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020005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service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51761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work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961520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treated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6612105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terrible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178916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really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0101659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200" u="none" strike="noStrike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unprofessional</a:t>
                      </a:r>
                      <a:endParaRPr lang="en-US" sz="2200" b="0" i="0" u="none" strike="noStrike" dirty="0">
                        <a:solidFill>
                          <a:srgbClr val="FF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6053787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daughter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46134686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0334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32" y="46038"/>
            <a:ext cx="8382000" cy="944562"/>
          </a:xfrm>
        </p:spPr>
        <p:txBody>
          <a:bodyPr>
            <a:noAutofit/>
          </a:bodyPr>
          <a:lstStyle/>
          <a:p>
            <a:r>
              <a:rPr lang="en-US" dirty="0"/>
              <a:t>Sentiment Analysis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11502545"/>
              </p:ext>
            </p:extLst>
          </p:nvPr>
        </p:nvGraphicFramePr>
        <p:xfrm>
          <a:off x="446532" y="1973682"/>
          <a:ext cx="8382000" cy="2068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7845">
                  <a:extLst>
                    <a:ext uri="{9D8B030D-6E8A-4147-A177-3AD203B41FA5}">
                      <a16:colId xmlns:a16="http://schemas.microsoft.com/office/drawing/2014/main" val="2560953937"/>
                    </a:ext>
                  </a:extLst>
                </a:gridCol>
                <a:gridCol w="1436712">
                  <a:extLst>
                    <a:ext uri="{9D8B030D-6E8A-4147-A177-3AD203B41FA5}">
                      <a16:colId xmlns:a16="http://schemas.microsoft.com/office/drawing/2014/main" val="632814384"/>
                    </a:ext>
                  </a:extLst>
                </a:gridCol>
                <a:gridCol w="1967948">
                  <a:extLst>
                    <a:ext uri="{9D8B030D-6E8A-4147-A177-3AD203B41FA5}">
                      <a16:colId xmlns:a16="http://schemas.microsoft.com/office/drawing/2014/main" val="1154557604"/>
                    </a:ext>
                  </a:extLst>
                </a:gridCol>
                <a:gridCol w="947530">
                  <a:extLst>
                    <a:ext uri="{9D8B030D-6E8A-4147-A177-3AD203B41FA5}">
                      <a16:colId xmlns:a16="http://schemas.microsoft.com/office/drawing/2014/main" val="3058865935"/>
                    </a:ext>
                  </a:extLst>
                </a:gridCol>
                <a:gridCol w="1311965">
                  <a:extLst>
                    <a:ext uri="{9D8B030D-6E8A-4147-A177-3AD203B41FA5}">
                      <a16:colId xmlns:a16="http://schemas.microsoft.com/office/drawing/2014/main" val="652526270"/>
                    </a:ext>
                  </a:extLst>
                </a:gridCol>
              </a:tblGrid>
              <a:tr h="344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Accuracy Rate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Recall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Precision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4403011"/>
                  </a:ext>
                </a:extLst>
              </a:tr>
              <a:tr h="34418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Random Forrest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Trees=20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0.91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8229168"/>
                  </a:ext>
                </a:extLst>
              </a:tr>
              <a:tr h="344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Trees=100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8793185"/>
                  </a:ext>
                </a:extLst>
              </a:tr>
              <a:tr h="344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Trees=200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280668"/>
                  </a:ext>
                </a:extLst>
              </a:tr>
              <a:tr h="3441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SVM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0.96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9643568"/>
                  </a:ext>
                </a:extLst>
              </a:tr>
              <a:tr h="3441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Logistic Regression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8084810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32232" y="4172206"/>
            <a:ext cx="8382000" cy="1999994"/>
          </a:xfrm>
        </p:spPr>
        <p:txBody>
          <a:bodyPr>
            <a:normAutofit/>
          </a:bodyPr>
          <a:lstStyle/>
          <a:p>
            <a:r>
              <a:rPr lang="en-US" sz="2200" dirty="0"/>
              <a:t>Accuracy rate, recall and precision are average values based on 10-fold cross validation.</a:t>
            </a:r>
          </a:p>
          <a:p>
            <a:endParaRPr lang="en-US" sz="2200" dirty="0"/>
          </a:p>
          <a:p>
            <a:r>
              <a:rPr lang="en-US" sz="2200" dirty="0"/>
              <a:t>Support vector machine has the best performance among all models here, and it identifies 95% cases correctly.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32232" y="1077112"/>
            <a:ext cx="8610600" cy="836775"/>
          </a:xfrm>
        </p:spPr>
        <p:txBody>
          <a:bodyPr>
            <a:normAutofit/>
          </a:bodyPr>
          <a:lstStyle/>
          <a:p>
            <a:r>
              <a:rPr lang="en-US" sz="2200" dirty="0"/>
              <a:t>Purpose: to fit a predictive model that </a:t>
            </a:r>
            <a:r>
              <a:rPr lang="en-US" sz="2200"/>
              <a:t>classifies new comments </a:t>
            </a:r>
            <a:r>
              <a:rPr lang="en-US" sz="2200" dirty="0"/>
              <a:t>into </a:t>
            </a:r>
            <a:r>
              <a:rPr lang="en-US" sz="2200"/>
              <a:t>positive and </a:t>
            </a:r>
            <a:r>
              <a:rPr lang="en-US" sz="2200" dirty="0"/>
              <a:t>negative groups </a:t>
            </a:r>
            <a:r>
              <a:rPr lang="en-US" sz="2200"/>
              <a:t>in batch.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08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"/>
            <a:ext cx="8229600" cy="914400"/>
          </a:xfrm>
        </p:spPr>
        <p:txBody>
          <a:bodyPr>
            <a:noAutofit/>
          </a:bodyPr>
          <a:lstStyle/>
          <a:p>
            <a:r>
              <a:rPr lang="en-US" dirty="0"/>
              <a:t>Key Findings and Implications: Hospital Administrators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Hospital administrators may wish to improve billing and payment processes, reduce </a:t>
            </a:r>
            <a:r>
              <a:rPr lang="en-US"/>
              <a:t>waiting time, </a:t>
            </a:r>
            <a:r>
              <a:rPr lang="en-US" dirty="0"/>
              <a:t>make facilities more accessible for aged patients and improve service quality.</a:t>
            </a:r>
          </a:p>
          <a:p>
            <a:endParaRPr lang="en-US" dirty="0"/>
          </a:p>
          <a:p>
            <a:r>
              <a:rPr lang="en-US" dirty="0"/>
              <a:t>Hospitals administrators may wish to make patients feel they are receiving excellent and friendly care from hospital staff.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74407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971"/>
            <a:ext cx="8229600" cy="876829"/>
          </a:xfrm>
        </p:spPr>
        <p:txBody>
          <a:bodyPr/>
          <a:lstStyle/>
          <a:p>
            <a:r>
              <a:rPr lang="en-US" dirty="0"/>
              <a:t>Key Findings and Implications: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 feedback </a:t>
            </a:r>
            <a:r>
              <a:rPr lang="en-US"/>
              <a:t>on crowd-sourced </a:t>
            </a:r>
            <a:r>
              <a:rPr lang="en-US" dirty="0"/>
              <a:t>review websites is readily available for analysis and can be informative.</a:t>
            </a:r>
          </a:p>
          <a:p>
            <a:endParaRPr lang="en-US" dirty="0"/>
          </a:p>
          <a:p>
            <a:r>
              <a:rPr lang="en-US"/>
              <a:t>Natural language processing algorithm and </a:t>
            </a:r>
            <a:r>
              <a:rPr lang="en-US" dirty="0"/>
              <a:t>machine </a:t>
            </a:r>
            <a:r>
              <a:rPr lang="en-US"/>
              <a:t>learning models can </a:t>
            </a:r>
            <a:r>
              <a:rPr lang="en-US" dirty="0"/>
              <a:t>dramatically improve the efficiency of classifying patients</a:t>
            </a:r>
            <a:r>
              <a:rPr lang="en-US"/>
              <a:t>’ feedback, as well as </a:t>
            </a:r>
            <a:r>
              <a:rPr lang="en-US" dirty="0"/>
              <a:t>identifying their underlying meaning.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75477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971"/>
            <a:ext cx="8229600" cy="876829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For more information, please email me at:  yliu32@albany.edu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  <a:p>
            <a:r>
              <a:rPr lang="en-US" sz="2000" dirty="0"/>
              <a:t>Visit us at: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847425"/>
            <a:ext cx="806186" cy="806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3834511"/>
            <a:ext cx="838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22" y="4858492"/>
            <a:ext cx="826028" cy="8260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09800" y="3096629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@CHWS_NY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9800" y="4082000"/>
            <a:ext cx="3638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@Centerforhealthworkforcestudies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09800" y="5003631"/>
            <a:ext cx="3638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www.linkedin.com/company/center-for-health-workforce-studies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902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1.0&quot;&gt;&lt;object type=&quot;1&quot; unique_id=&quot;10001&quot;&gt;&lt;object type=&quot;2&quot; unique_id=&quot;19282&quot;&gt;&lt;object type=&quot;3&quot; unique_id=&quot;19283&quot;&gt;&lt;property id=&quot;20148&quot; value=&quot;5&quot;/&gt;&lt;property id=&quot;20300&quot; value=&quot;Slide 1&quot;/&gt;&lt;property id=&quot;20307&quot; value=&quot;256&quot;/&gt;&lt;/object&gt;&lt;object type=&quot;3&quot; unique_id=&quot;19284&quot;&gt;&lt;property id=&quot;20148&quot; value=&quot;5&quot;/&gt;&lt;property id=&quot;20300&quot; value=&quot;Slide 2 - &amp;quot;Center for Health Workforce Studies&amp;quot;&quot;/&gt;&lt;property id=&quot;20307&quot; value=&quot;257&quot;/&gt;&lt;/object&gt;&lt;object type=&quot;3&quot; unique_id=&quot;19285&quot;&gt;&lt;property id=&quot;20148&quot; value=&quot;5&quot;/&gt;&lt;property id=&quot;20300&quot; value=&quot;Slide 3 - &amp;quot;Background and Purpose of Study&amp;quot;&quot;/&gt;&lt;property id=&quot;20307&quot; value=&quot;261&quot;/&gt;&lt;/object&gt;&lt;object type=&quot;3&quot; unique_id=&quot;19286&quot;&gt;&lt;property id=&quot;20148&quot; value=&quot;5&quot;/&gt;&lt;property id=&quot;20300&quot; value=&quot;Slide 4 - &amp;quot;Data Source for Study&amp;quot;&quot;/&gt;&lt;property id=&quot;20307&quot; value=&quot;262&quot;/&gt;&lt;/object&gt;&lt;object type=&quot;3&quot; unique_id=&quot;19287&quot;&gt;&lt;property id=&quot;20148&quot; value=&quot;5&quot;/&gt;&lt;property id=&quot;20300&quot; value=&quot;Slide 5 - &amp;quot;Contents of NY Resident Exit Survey&amp;quot;&quot;/&gt;&lt;property id=&quot;20307&quot; value=&quot;263&quot;/&gt;&lt;/object&gt;&lt;object type=&quot;3&quot; unique_id=&quot;19288&quot;&gt;&lt;property id=&quot;20148&quot; value=&quot;5&quot;/&gt;&lt;property id=&quot;20300&quot; value=&quot;Slide 6 - &amp;quot;Job Market Experiences  Measured by Five Dimensions&amp;quot;&quot;/&gt;&lt;property id=&quot;20307&quot; value=&quot;265&quot;/&gt;&lt;/object&gt;&lt;object type=&quot;3&quot; unique_id=&quot;19289&quot;&gt;&lt;property id=&quot;20148&quot; value=&quot;5&quot;/&gt;&lt;property id=&quot;20300&quot; value=&quot;Slide 7 - &amp;quot;Job Market Experiences  Measured by Five Dimensions&amp;quot;&quot;/&gt;&lt;property id=&quot;20307&quot; value=&quot;266&quot;/&gt;&lt;/object&gt;&lt;object type=&quot;3&quot; unique_id=&quot;19290&quot;&gt;&lt;property id=&quot;20148&quot; value=&quot;5&quot;/&gt;&lt;property id=&quot;20300&quot; value=&quot;Slide 8 - &amp;quot;Methods&amp;quot;&quot;/&gt;&lt;property id=&quot;20307&quot; value=&quot;272&quot;/&gt;&lt;/object&gt;&lt;object type=&quot;3&quot; unique_id=&quot;19291&quot;&gt;&lt;property id=&quot;20148&quot; value=&quot;5&quot;/&gt;&lt;property id=&quot;20300&quot; value=&quot;Slide 9 - &amp;quot;Explanatory Variables Included in Models &amp;quot;&quot;/&gt;&lt;property id=&quot;20307&quot; value=&quot;269&quot;/&gt;&lt;/object&gt;&lt;object type=&quot;3&quot; unique_id=&quot;19292&quot;&gt;&lt;property id=&quot;20148&quot; value=&quot;5&quot;/&gt;&lt;property id=&quot;20300&quot; value=&quot;Slide 10 - &amp;quot;Control Variables&amp;quot;&quot;/&gt;&lt;property id=&quot;20307&quot; value=&quot;273&quot;/&gt;&lt;/object&gt;&lt;object type=&quot;3&quot; unique_id=&quot;19293&quot;&gt;&lt;property id=&quot;20148&quot; value=&quot;5&quot;/&gt;&lt;property id=&quot;20300&quot; value=&quot;Slide 11 - &amp;quot;Results from Job Market Experience Regression Models&amp;quot;&quot;/&gt;&lt;property id=&quot;20307&quot; value=&quot;270&quot;/&gt;&lt;/object&gt;&lt;object type=&quot;3&quot; unique_id=&quot;19294&quot;&gt;&lt;property id=&quot;20148&quot; value=&quot;5&quot;/&gt;&lt;property id=&quot;20300&quot; value=&quot;Slide 12 - &amp;quot;Results from Job Market Experience Regression Models (interaction effects)&amp;quot;&quot;/&gt;&lt;property id=&quot;20307&quot; value=&quot;271&quot;/&gt;&lt;/object&gt;&lt;object type=&quot;3&quot; unique_id=&quot;19295&quot;&gt;&lt;property id=&quot;20148&quot; value=&quot;5&quot;/&gt;&lt;property id=&quot;20300&quot; value=&quot;Slide 13 - &amp;quot;Key Findings and Implications&amp;quot;&quot;/&gt;&lt;property id=&quot;20307&quot; value=&quot;264&quot;/&gt;&lt;/object&gt;&lt;object type=&quot;3&quot; unique_id=&quot;19296&quot;&gt;&lt;property id=&quot;20148&quot; value=&quot;5&quot;/&gt;&lt;property id=&quot;20300&quot; value=&quot;Slide 15 - &amp;quot;Questions?&amp;quot;&quot;/&gt;&lt;property id=&quot;20307&quot; value=&quot;260&quot;/&gt;&lt;/object&gt;&lt;object type=&quot;3&quot; unique_id=&quot;19313&quot;&gt;&lt;property id=&quot;20148&quot; value=&quot;5&quot;/&gt;&lt;property id=&quot;20300&quot; value=&quot;Slide 14 - &amp;quot;Implications&amp;quot;&quot;/&gt;&lt;property id=&quot;20307&quot; value=&quot;274&quot;/&gt;&lt;/object&gt;&lt;/object&gt;&lt;object type=&quot;8&quot; unique_id=&quot;19312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5581</TotalTime>
  <Words>840</Words>
  <Application>Microsoft Office PowerPoint</Application>
  <PresentationFormat>On-screen Show (4:3)</PresentationFormat>
  <Paragraphs>278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Open Sans Semibold</vt:lpstr>
      <vt:lpstr>Arial</vt:lpstr>
      <vt:lpstr>Calibri</vt:lpstr>
      <vt:lpstr>Courier New</vt:lpstr>
      <vt:lpstr>Open Sans</vt:lpstr>
      <vt:lpstr>Office Theme</vt:lpstr>
      <vt:lpstr>PowerPoint Presentation</vt:lpstr>
      <vt:lpstr>Center for Health Workforce Studies</vt:lpstr>
      <vt:lpstr>Background and Purpose of Study</vt:lpstr>
      <vt:lpstr>Data Source for Study</vt:lpstr>
      <vt:lpstr>Data Source for Study</vt:lpstr>
      <vt:lpstr>Data Set for Analysis</vt:lpstr>
      <vt:lpstr>Methods</vt:lpstr>
      <vt:lpstr>Classification of Ratings and Comments</vt:lpstr>
      <vt:lpstr>Data Cleaning for Text Mining on Comments</vt:lpstr>
      <vt:lpstr>Most Frequent Two-gram Terms </vt:lpstr>
      <vt:lpstr>K-mean Clustering Analysis</vt:lpstr>
      <vt:lpstr>Top Representative Words for Four Clusters</vt:lpstr>
      <vt:lpstr>Sentiment Analysis</vt:lpstr>
      <vt:lpstr>Key Findings and Implications: Hospital Administrators </vt:lpstr>
      <vt:lpstr>Key Findings and Implications: Methods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Leanne Keough</dc:creator>
  <cp:lastModifiedBy>Liu, Yuhao</cp:lastModifiedBy>
  <cp:revision>357</cp:revision>
  <dcterms:created xsi:type="dcterms:W3CDTF">2015-04-10T21:41:19Z</dcterms:created>
  <dcterms:modified xsi:type="dcterms:W3CDTF">2020-01-15T17:22:09Z</dcterms:modified>
</cp:coreProperties>
</file>