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773" r:id="rId1"/>
    <p:sldMasterId id="2147483832" r:id="rId2"/>
  </p:sldMasterIdLst>
  <p:notesMasterIdLst>
    <p:notesMasterId r:id="rId23"/>
  </p:notesMasterIdLst>
  <p:sldIdLst>
    <p:sldId id="295" r:id="rId3"/>
    <p:sldId id="351" r:id="rId4"/>
    <p:sldId id="352" r:id="rId5"/>
    <p:sldId id="353" r:id="rId6"/>
    <p:sldId id="334" r:id="rId7"/>
    <p:sldId id="348" r:id="rId8"/>
    <p:sldId id="349" r:id="rId9"/>
    <p:sldId id="350" r:id="rId10"/>
    <p:sldId id="335" r:id="rId11"/>
    <p:sldId id="336" r:id="rId12"/>
    <p:sldId id="337" r:id="rId13"/>
    <p:sldId id="299" r:id="rId14"/>
    <p:sldId id="338" r:id="rId15"/>
    <p:sldId id="339" r:id="rId16"/>
    <p:sldId id="355" r:id="rId17"/>
    <p:sldId id="344" r:id="rId18"/>
    <p:sldId id="345" r:id="rId19"/>
    <p:sldId id="346" r:id="rId20"/>
    <p:sldId id="332" r:id="rId21"/>
    <p:sldId id="34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2" autoAdjust="0"/>
    <p:restoredTop sz="79027" autoAdjust="0"/>
  </p:normalViewPr>
  <p:slideViewPr>
    <p:cSldViewPr snapToGrid="0">
      <p:cViewPr varScale="1">
        <p:scale>
          <a:sx n="57" d="100"/>
          <a:sy n="57" d="100"/>
        </p:scale>
        <p:origin x="12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4d3dbfa1360dcbf/PhD/CL/IJPH/map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Number of studies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Sheet4!$B$1</c:f>
              <c:strCache>
                <c:ptCount val="1"/>
                <c:pt idx="0">
                  <c:v>N</c:v>
                </c:pt>
              </c:strCache>
            </c:strRef>
          </c:tx>
          <c:spPr>
            <a:ln w="19050" cap="rnd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marker>
          <c:xVal>
            <c:numRef>
              <c:f>Sheet4!$A$2:$A$23</c:f>
              <c:numCache>
                <c:formatCode>General</c:formatCode>
                <c:ptCount val="22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  <c:pt idx="5">
                  <c:v>2012</c:v>
                </c:pt>
                <c:pt idx="6">
                  <c:v>2011</c:v>
                </c:pt>
                <c:pt idx="7">
                  <c:v>2010</c:v>
                </c:pt>
                <c:pt idx="8">
                  <c:v>2009</c:v>
                </c:pt>
                <c:pt idx="9">
                  <c:v>2008</c:v>
                </c:pt>
                <c:pt idx="10">
                  <c:v>2007</c:v>
                </c:pt>
                <c:pt idx="11">
                  <c:v>2006</c:v>
                </c:pt>
                <c:pt idx="12">
                  <c:v>2005</c:v>
                </c:pt>
                <c:pt idx="13">
                  <c:v>2004</c:v>
                </c:pt>
                <c:pt idx="14">
                  <c:v>2003</c:v>
                </c:pt>
                <c:pt idx="15">
                  <c:v>2002</c:v>
                </c:pt>
                <c:pt idx="16">
                  <c:v>2001</c:v>
                </c:pt>
                <c:pt idx="17">
                  <c:v>2000</c:v>
                </c:pt>
                <c:pt idx="18">
                  <c:v>1999</c:v>
                </c:pt>
                <c:pt idx="19">
                  <c:v>1998</c:v>
                </c:pt>
                <c:pt idx="20">
                  <c:v>1997</c:v>
                </c:pt>
                <c:pt idx="21">
                  <c:v>1996</c:v>
                </c:pt>
              </c:numCache>
            </c:numRef>
          </c:xVal>
          <c:yVal>
            <c:numRef>
              <c:f>Sheet4!$B$2:$B$23</c:f>
              <c:numCache>
                <c:formatCode>General</c:formatCode>
                <c:ptCount val="22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8</c:v>
                </c:pt>
                <c:pt idx="4">
                  <c:v>6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4</c:v>
                </c:pt>
                <c:pt idx="9">
                  <c:v>5</c:v>
                </c:pt>
                <c:pt idx="10">
                  <c:v>9</c:v>
                </c:pt>
                <c:pt idx="11">
                  <c:v>2</c:v>
                </c:pt>
                <c:pt idx="12">
                  <c:v>10</c:v>
                </c:pt>
                <c:pt idx="13">
                  <c:v>2</c:v>
                </c:pt>
                <c:pt idx="14">
                  <c:v>5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8CA-4FF2-864B-286D90375E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3061344"/>
        <c:axId val="713062984"/>
      </c:scatterChart>
      <c:valAx>
        <c:axId val="713061344"/>
        <c:scaling>
          <c:orientation val="minMax"/>
          <c:max val="2017"/>
          <c:min val="199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062984"/>
        <c:crosses val="autoZero"/>
        <c:crossBetween val="midCat"/>
        <c:majorUnit val="2"/>
      </c:valAx>
      <c:valAx>
        <c:axId val="71306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0613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2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AAE9-4FEB-4F36-B159-B94C5D5F0CC0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72E72-C6C5-492F-9BC3-48E807EA257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509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1915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7516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Classification of the World Bank Data Catalogue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(e.g. anemia, malnutrition, wasting, stunting, weight-for height)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dirty="0"/>
              <a:t>(e.g. chemical toxins, excessive heat/cold, physical risks such as working with heavy machinery without adequate protective measures)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outcomes are most commonly hypothesized to be the immediate and the long-term effects of child labor (Parker 1997).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5832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 search strategy was designed with the help of a professional librarian to favour sensitivity over specificity in an effort to be as comprehensive as possible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Four indexing and abstracting services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4724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The reference lists of included studies were manually checked.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330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Four indexing and abstracting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1827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1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¥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Studies only estimating the prevalence of at least one the health outcomes were classified as “Prevalence”;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having a group of non-working children as control were classified as “Associational”;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those comparing the association between child work and health outcomes across different types of work were classified as “Hybrid”.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1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Θ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Include 3 two-round surveys, 2 prospective, and 2 retrospective cohort studies.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8021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*24 countries covered by studies conducted in a single country are represented.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Overall, the 78 studies included four cross-national studies.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 these studies, (Bose-O'Reilly et al. 2008), (Pinzon-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Rondon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2009),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Gargy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2011) covered 9 countries (with Afghanistan and Zimbabwe being the countries not represented in this map)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one study (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Roggero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2007) combined data from all developing countries.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studies were conducted in Asia and South America, with a fifth coming from India alone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India</a:t>
            </a:r>
            <a:r>
              <a:rPr lang="en-CA" dirty="0"/>
              <a:t>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CA" dirty="0"/>
              <a:t> ----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Turkey</a:t>
            </a:r>
            <a:r>
              <a:rPr lang="en-CA" dirty="0"/>
              <a:t>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CA" dirty="0"/>
              <a:t> ----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Pakistan</a:t>
            </a:r>
            <a:r>
              <a:rPr lang="en-CA" dirty="0"/>
              <a:t>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CA" dirty="0"/>
              <a:t> ----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Brazil</a:t>
            </a:r>
            <a:r>
              <a:rPr lang="en-CA" dirty="0"/>
              <a:t> </a:t>
            </a: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CA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7717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Generally, studies found associations between child labor and poorer nutritional status.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Few studies reported a relation between child labor and BMI (This might be the result of child labor affecting height and weight in the same direction and magnitude)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Working in non-sedentary sectors (e.g. agricultural, construction) was associated with lower height and weight, but not with differential BMI.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This might be the result of child labor affecting height and weight in the same direction and magnitude.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0700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were observed among working children 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working in manufacturing and domestic services had a higher prevalence of back pain</a:t>
            </a:r>
            <a:r>
              <a:rPr lang="en-CA" sz="12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prospective study among child laborers in rural communities in Bangladesh 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CA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Dalal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2016)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showed that younger age (&lt;10 years) is associated with an increased incidence of injury-related illness.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2107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an overview of the extent of hazardous lead exposure in child laborers published in 2005, </a:t>
            </a:r>
            <a:r>
              <a:rPr lang="en-CA" dirty="0"/>
              <a:t>(Ide and Parker 2005) concluded that the potential magnitude of the hazard of lead exposure in child laborers is unclear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523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401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which exaggerates the relative risk (Rothman et al. 2008).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This might tend to underestimate the adverse effects of child labor observed, seriously limiting the causal interpretation of associations reported in these studies.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1892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dirty="0"/>
              <a:t>This imbalance needs to be explored, since no restriction in language was applied.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possible explanation for the paucity of reports from China might be that few Chinese journals are indexed in databases such as PUBMED, EMBASE and Scopus (Fan et al. 2008; Xia et al. 2008)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Only three studies reported non-significant associations between child labor and health outcomes among all studies having a non-working control group.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2621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3736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2E72-C6C5-492F-9BC3-48E807EA2574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046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2CB68-9542-4DDF-B24B-FF3DC4443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08993B-A814-46DB-8DE4-97163D89B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E034F-98D0-40C7-8F1E-D4AE44EE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AB199-A292-4672-889F-3CD56922A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51218-AB9A-43E2-97F3-AD1DEE617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1551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33547-A1A1-4EF1-B9A0-7996224F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E6AFB-B45C-4BDD-9ADE-5AD10444F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47691-5B04-4B10-A7B7-0FC0C0C83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F0848-6860-480F-ADDE-B7864271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2098A-8E15-4C80-9F0E-C6501424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7370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11F8C-2672-42C4-922F-70B2C7C93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43BA2-D3F8-4200-A53F-5FC75962B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21F84-DE81-4484-9161-5CDAF60F1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C62A0-FE3A-4A0B-9EA0-90A486C54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4135B-AD6A-4F08-8569-AD340D4F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8103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D921A-67A8-4F82-A8DB-FB60E9474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0554F-2593-4EB3-9069-4BA54CBD8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31316-BE2C-4D12-8606-6DF22EBE87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58B8B-B455-485A-A1A5-E928CF391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23473-8B8C-482D-9CF9-F3E419C98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1C18D-0953-4913-9B79-B9B25D604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1905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C7942-CB7F-46E8-9BCB-FCEA515D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90ECD-D9F4-4887-91AB-89A3B2F0B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70B56-6977-4F8D-96E8-B966D1F2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FC6CE-D28E-4139-9356-24D4ACD49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7218B2-4385-44E4-9B29-728FD124C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720C1A-A505-4F93-A512-5DD9B66C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61FBB4-57B9-4332-A783-80F6E1A3C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C43DA3-40AB-4308-B589-15B6F3E4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9478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2281-5D5A-4208-B568-33ACF0A0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4DE1BD-DD1F-4490-BE5F-00043D08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CCB0B5-179A-4DCA-BDC4-A8543D140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07DDA8-2EED-4946-8D3A-F86D22E66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0112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AA5E0A-201D-41AD-A56E-889286D71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674D7D-7448-4B5B-A362-37F842C60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A6BE7-6A3E-4578-9082-8D5A9891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878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320AA-059A-425C-A76A-17D5BDCD5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78E28-8CDE-401C-A39D-16CC7F588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2A39A-D301-4494-BC4D-D573A3CBB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D4186-9B32-4090-8B7C-E18C8471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71B18-E063-4169-AA41-4749864D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9931C-7431-4DD6-A03B-060549F93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5989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D78F-89E1-4E47-85E4-8A0F1E5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6F4977-12C2-41A8-AD9E-F1BC55DFEA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CD982-A9AC-4CC2-A0DD-1C4F3A0EE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3E22B-47D9-46C0-BF98-5367F4C35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95E98-FBFA-40E7-ABE7-CBD61945E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0DA3-A51E-410A-84D5-8FA6AA84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5083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6CCB5-39D0-421B-BF33-B74648F14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82F37-8C09-42D4-B1EE-75D08178D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56ACB-2CEB-4BD7-9CDF-A3F571C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8568B-731A-405C-A52A-5BF93563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E23DA-3AA3-44D5-A259-F4FEE6C16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6794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0BFEAA-F42B-4C90-A401-94F6A4145B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50CEF8-BC1A-4F1E-9A0E-B2513208B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FC2FD-CD9C-4EBE-9E2D-E09FFECC6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5DB8E-9CF7-4B64-9785-D5083835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19856-0508-4BF6-AC83-03F7BA870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345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7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E6DBAE-9646-41F5-87E3-59C9C3162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37F01-3217-41B3-846A-038CAC544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D4374-02F2-4F36-B21B-0C0E22747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1D1A8-CDF4-4E4C-BE64-00CEE370CCF6}" type="datetimeFigureOut">
              <a:rPr lang="en-CA" smtClean="0"/>
              <a:t>2018-01-11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C3924-E6DB-49B2-9651-93E7A5EC5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36B92-AD64-4DC1-9EFA-1D42F2212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70A50-94D4-4E39-9611-16F07A5C11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0803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437CD66-047D-4255-A158-2E2F75C6B934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F8408E90-F471-4172-A0FC-AFF475888522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8F78CA4-97DC-4DC3-B4A7-51300641BB36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EC7BA0D-9AAF-4499-8603-E5E1EDF30E8A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grpSp>
        <p:nvGrpSpPr>
          <p:cNvPr id="16" name="Group 15" title="Text Container Shape">
            <a:extLst>
              <a:ext uri="{FF2B5EF4-FFF2-40B4-BE49-F238E27FC236}">
                <a16:creationId xmlns:a16="http://schemas.microsoft.com/office/drawing/2014/main" id="{EC32FACB-356C-4F0C-B5E5-0A8B619B5C09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id="{0FBED0F4-A68C-42FB-BE1D-004EAA2B881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" name="Freeform 211">
              <a:extLst>
                <a:ext uri="{FF2B5EF4-FFF2-40B4-BE49-F238E27FC236}">
                  <a16:creationId xmlns:a16="http://schemas.microsoft.com/office/drawing/2014/main" id="{E994E933-9472-4080-BCC1-7A4DA8202AB3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0C92E00-8AD0-4E80-9232-5870EA3C7011}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6E19387-1247-4B4D-9C4F-F0641E94542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CC65CA-14BD-4BE3-B38A-73992A96268E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660BB1F6-3642-4F2D-A087-F43A46969680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175D1C2F-E53B-49C1-B27F-FFD78DA41857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>
                <a:alpha val="45000"/>
              </a:schemeClr>
            </a:solidFill>
            <a:ln>
              <a:noFill/>
            </a:ln>
          </p:spPr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AD19EEB-7A74-44E9-B9ED-6C878217C9F9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</p:sp>
      </p:grp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BBC2E792-74EF-49A2-AFF9-C3614759C83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67784" y="467784"/>
            <a:ext cx="11260976" cy="5922963"/>
          </a:xfrm>
          <a:prstGeom prst="roundRect">
            <a:avLst>
              <a:gd name="adj" fmla="val 522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18">
            <a:extLst>
              <a:ext uri="{FF2B5EF4-FFF2-40B4-BE49-F238E27FC236}">
                <a16:creationId xmlns:a16="http://schemas.microsoft.com/office/drawing/2014/main" id="{2C865607-85B7-417F-A5F1-06E6E6B67AC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434" y="474134"/>
            <a:ext cx="11260976" cy="5922963"/>
          </a:xfrm>
          <a:custGeom>
            <a:avLst/>
            <a:gdLst>
              <a:gd name="connsiteX0" fmla="*/ 336522 w 11260976"/>
              <a:gd name="connsiteY0" fmla="*/ 196832 h 5922963"/>
              <a:gd name="connsiteX1" fmla="*/ 209530 w 11260976"/>
              <a:gd name="connsiteY1" fmla="*/ 323824 h 5922963"/>
              <a:gd name="connsiteX2" fmla="*/ 209530 w 11260976"/>
              <a:gd name="connsiteY2" fmla="*/ 5586441 h 5922963"/>
              <a:gd name="connsiteX3" fmla="*/ 336522 w 11260976"/>
              <a:gd name="connsiteY3" fmla="*/ 5713433 h 5922963"/>
              <a:gd name="connsiteX4" fmla="*/ 10938742 w 11260976"/>
              <a:gd name="connsiteY4" fmla="*/ 5713433 h 5922963"/>
              <a:gd name="connsiteX5" fmla="*/ 11065734 w 11260976"/>
              <a:gd name="connsiteY5" fmla="*/ 5586441 h 5922963"/>
              <a:gd name="connsiteX6" fmla="*/ 11065734 w 11260976"/>
              <a:gd name="connsiteY6" fmla="*/ 323824 h 5922963"/>
              <a:gd name="connsiteX7" fmla="*/ 10938742 w 11260976"/>
              <a:gd name="connsiteY7" fmla="*/ 196832 h 5922963"/>
              <a:gd name="connsiteX8" fmla="*/ 309593 w 11260976"/>
              <a:gd name="connsiteY8" fmla="*/ 0 h 5922963"/>
              <a:gd name="connsiteX9" fmla="*/ 10951383 w 11260976"/>
              <a:gd name="connsiteY9" fmla="*/ 0 h 5922963"/>
              <a:gd name="connsiteX10" fmla="*/ 11260976 w 11260976"/>
              <a:gd name="connsiteY10" fmla="*/ 309593 h 5922963"/>
              <a:gd name="connsiteX11" fmla="*/ 11260976 w 11260976"/>
              <a:gd name="connsiteY11" fmla="*/ 5613370 h 5922963"/>
              <a:gd name="connsiteX12" fmla="*/ 10951383 w 11260976"/>
              <a:gd name="connsiteY12" fmla="*/ 5922963 h 5922963"/>
              <a:gd name="connsiteX13" fmla="*/ 309593 w 11260976"/>
              <a:gd name="connsiteY13" fmla="*/ 5922963 h 5922963"/>
              <a:gd name="connsiteX14" fmla="*/ 0 w 11260976"/>
              <a:gd name="connsiteY14" fmla="*/ 5613370 h 5922963"/>
              <a:gd name="connsiteX15" fmla="*/ 0 w 11260976"/>
              <a:gd name="connsiteY15" fmla="*/ 309593 h 5922963"/>
              <a:gd name="connsiteX16" fmla="*/ 309593 w 11260976"/>
              <a:gd name="connsiteY16" fmla="*/ 0 h 59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260976" h="5922963">
                <a:moveTo>
                  <a:pt x="336522" y="196832"/>
                </a:moveTo>
                <a:cubicBezTo>
                  <a:pt x="266386" y="196832"/>
                  <a:pt x="209530" y="253688"/>
                  <a:pt x="209530" y="323824"/>
                </a:cubicBezTo>
                <a:lnTo>
                  <a:pt x="209530" y="5586441"/>
                </a:lnTo>
                <a:cubicBezTo>
                  <a:pt x="209530" y="5656577"/>
                  <a:pt x="266386" y="5713433"/>
                  <a:pt x="336522" y="5713433"/>
                </a:cubicBezTo>
                <a:lnTo>
                  <a:pt x="10938742" y="5713433"/>
                </a:lnTo>
                <a:cubicBezTo>
                  <a:pt x="11008878" y="5713433"/>
                  <a:pt x="11065734" y="5656577"/>
                  <a:pt x="11065734" y="5586441"/>
                </a:cubicBezTo>
                <a:lnTo>
                  <a:pt x="11065734" y="323824"/>
                </a:lnTo>
                <a:cubicBezTo>
                  <a:pt x="11065734" y="253688"/>
                  <a:pt x="11008878" y="196832"/>
                  <a:pt x="10938742" y="196832"/>
                </a:cubicBezTo>
                <a:close/>
                <a:moveTo>
                  <a:pt x="309593" y="0"/>
                </a:moveTo>
                <a:lnTo>
                  <a:pt x="10951383" y="0"/>
                </a:lnTo>
                <a:cubicBezTo>
                  <a:pt x="11122366" y="0"/>
                  <a:pt x="11260976" y="138610"/>
                  <a:pt x="11260976" y="309593"/>
                </a:cubicBezTo>
                <a:lnTo>
                  <a:pt x="11260976" y="5613370"/>
                </a:lnTo>
                <a:cubicBezTo>
                  <a:pt x="11260976" y="5784353"/>
                  <a:pt x="11122366" y="5922963"/>
                  <a:pt x="10951383" y="5922963"/>
                </a:cubicBezTo>
                <a:lnTo>
                  <a:pt x="309593" y="5922963"/>
                </a:lnTo>
                <a:cubicBezTo>
                  <a:pt x="138610" y="5922963"/>
                  <a:pt x="0" y="5784353"/>
                  <a:pt x="0" y="5613370"/>
                </a:cubicBezTo>
                <a:lnTo>
                  <a:pt x="0" y="309593"/>
                </a:lnTo>
                <a:cubicBezTo>
                  <a:pt x="0" y="138610"/>
                  <a:pt x="138610" y="0"/>
                  <a:pt x="30959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ounded Rectangle 8">
            <a:extLst>
              <a:ext uri="{FF2B5EF4-FFF2-40B4-BE49-F238E27FC236}">
                <a16:creationId xmlns:a16="http://schemas.microsoft.com/office/drawing/2014/main" id="{558B0B20-ABE2-4C0A-8B2D-4A851C19FD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64" y="670965"/>
            <a:ext cx="10856204" cy="5516602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62527C0-E89B-4385-8005-F143E167FD6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1100" y="4629095"/>
            <a:ext cx="69494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 Same Side Corner Rectangle 3">
            <a:extLst>
              <a:ext uri="{FF2B5EF4-FFF2-40B4-BE49-F238E27FC236}">
                <a16:creationId xmlns:a16="http://schemas.microsoft.com/office/drawing/2014/main" id="{07F17279-28C4-43D7-8E19-F28B706B703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78334" y="1432388"/>
            <a:ext cx="5516601" cy="3993766"/>
          </a:xfrm>
          <a:prstGeom prst="round2SameRect">
            <a:avLst>
              <a:gd name="adj1" fmla="val 2412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9E5338-5656-4956-BD6B-C18F1F1DF8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" t="19857" r="8919" b="16338"/>
          <a:stretch/>
        </p:blipFill>
        <p:spPr>
          <a:xfrm>
            <a:off x="7861483" y="3904555"/>
            <a:ext cx="3345135" cy="16008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07A299-815D-49E1-905A-072EC628E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483" y="1750456"/>
            <a:ext cx="3345135" cy="85300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8236" y="1023867"/>
            <a:ext cx="6130289" cy="33496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chemeClr val="bg2"/>
                </a:solidFill>
              </a:rPr>
              <a:t>Child labor and health: A </a:t>
            </a:r>
            <a:r>
              <a:rPr lang="en-US" sz="4400" dirty="0">
                <a:solidFill>
                  <a:schemeClr val="bg2"/>
                </a:solidFill>
              </a:rPr>
              <a:t>systematic</a:t>
            </a:r>
            <a:r>
              <a:rPr lang="en-US" sz="4000" dirty="0">
                <a:solidFill>
                  <a:schemeClr val="bg2"/>
                </a:solidFill>
              </a:rPr>
              <a:t> review</a:t>
            </a:r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>
          <a:xfrm>
            <a:off x="829733" y="4726410"/>
            <a:ext cx="6614153" cy="12341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120000"/>
              </a:lnSpc>
              <a:spcBef>
                <a:spcPts val="930"/>
              </a:spcBef>
            </a:pPr>
            <a:r>
              <a:rPr lang="en-US" sz="1800" b="1" dirty="0" err="1">
                <a:solidFill>
                  <a:schemeClr val="bg2"/>
                </a:solidFill>
              </a:rPr>
              <a:t>Kuimi</a:t>
            </a:r>
            <a:r>
              <a:rPr lang="en-US" sz="1800" b="1" dirty="0">
                <a:solidFill>
                  <a:schemeClr val="bg2"/>
                </a:solidFill>
              </a:rPr>
              <a:t> BL, </a:t>
            </a:r>
            <a:r>
              <a:rPr lang="en-US" sz="1800" b="1" dirty="0" err="1">
                <a:solidFill>
                  <a:schemeClr val="bg2"/>
                </a:solidFill>
              </a:rPr>
              <a:t>Oduro</a:t>
            </a:r>
            <a:r>
              <a:rPr lang="en-US" sz="1800" b="1" dirty="0">
                <a:solidFill>
                  <a:schemeClr val="bg2"/>
                </a:solidFill>
              </a:rPr>
              <a:t>-Oppong N, Kaufman JS,  </a:t>
            </a:r>
            <a:r>
              <a:rPr lang="en-US" sz="1800" b="1" dirty="0" err="1">
                <a:solidFill>
                  <a:schemeClr val="bg2"/>
                </a:solidFill>
              </a:rPr>
              <a:t>Nazif</a:t>
            </a:r>
            <a:r>
              <a:rPr lang="en-US" sz="1800" b="1" dirty="0">
                <a:solidFill>
                  <a:schemeClr val="bg2"/>
                </a:solidFill>
              </a:rPr>
              <a:t>-Munoz J.I., Nandi A</a:t>
            </a:r>
            <a:r>
              <a:rPr lang="en-US" sz="1400" b="1" dirty="0">
                <a:solidFill>
                  <a:schemeClr val="bg2"/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930"/>
              </a:spcBef>
            </a:pPr>
            <a:r>
              <a:rPr lang="en-US" sz="1400" dirty="0">
                <a:solidFill>
                  <a:schemeClr val="bg2"/>
                </a:solidFill>
              </a:rPr>
              <a:t>Jan 12, 2018, ICHPS</a:t>
            </a:r>
          </a:p>
          <a:p>
            <a:pPr algn="l">
              <a:lnSpc>
                <a:spcPct val="120000"/>
              </a:lnSpc>
              <a:spcBef>
                <a:spcPts val="930"/>
              </a:spcBef>
            </a:pP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46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599" y="1843088"/>
            <a:ext cx="10363201" cy="439921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en-CA" sz="3200" dirty="0">
                <a:solidFill>
                  <a:schemeClr val="tx1"/>
                </a:solidFill>
              </a:rPr>
              <a:t>The abolition of child labor is one of the four categories of rights adopted in 1998 by the ILO Declaration on Fundamental Principles (</a:t>
            </a:r>
            <a:r>
              <a:rPr lang="en-CA" dirty="0">
                <a:solidFill>
                  <a:schemeClr val="accent1"/>
                </a:solidFill>
              </a:rPr>
              <a:t>Convention 2005; International Labour Office 2017</a:t>
            </a:r>
            <a:r>
              <a:rPr lang="en-CA" sz="3200" dirty="0">
                <a:solidFill>
                  <a:schemeClr val="tx1"/>
                </a:solidFill>
              </a:rPr>
              <a:t>).</a:t>
            </a:r>
          </a:p>
          <a:p>
            <a:pPr>
              <a:lnSpc>
                <a:spcPct val="160000"/>
              </a:lnSpc>
            </a:pPr>
            <a:r>
              <a:rPr lang="en-CA" sz="3200" dirty="0">
                <a:solidFill>
                  <a:schemeClr val="tx1"/>
                </a:solidFill>
              </a:rPr>
              <a:t>Ending child labor in all its forms by 2025 is one of the targets of Sustainable Development Goal (</a:t>
            </a:r>
            <a:r>
              <a:rPr lang="en-GB" dirty="0">
                <a:solidFill>
                  <a:schemeClr val="accent1"/>
                </a:solidFill>
              </a:rPr>
              <a:t>Boothe 2016</a:t>
            </a:r>
            <a:r>
              <a:rPr lang="en-CA" sz="3200" dirty="0">
                <a:solidFill>
                  <a:schemeClr val="tx1"/>
                </a:solidFill>
              </a:rPr>
              <a:t>).</a:t>
            </a:r>
          </a:p>
          <a:p>
            <a:pPr>
              <a:lnSpc>
                <a:spcPct val="160000"/>
              </a:lnSpc>
            </a:pPr>
            <a:r>
              <a:rPr lang="en-CA" sz="3200" dirty="0">
                <a:solidFill>
                  <a:schemeClr val="tx1"/>
                </a:solidFill>
              </a:rPr>
              <a:t>170 million children involved in child labor (</a:t>
            </a:r>
            <a:r>
              <a:rPr lang="en-CA" sz="2400" dirty="0">
                <a:solidFill>
                  <a:schemeClr val="accent1"/>
                </a:solidFill>
              </a:rPr>
              <a:t>Economic and Social Council 2016</a:t>
            </a:r>
            <a:r>
              <a:rPr lang="en-CA" sz="3200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87156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466" y="1870075"/>
            <a:ext cx="10329334" cy="4622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2400" dirty="0">
                <a:solidFill>
                  <a:schemeClr val="tx1"/>
                </a:solidFill>
              </a:rPr>
              <a:t>Child labor might imposes physical and mental strain, which children are likely ill-equipped to handle</a:t>
            </a:r>
            <a:r>
              <a:rPr lang="en-CA" sz="2400" dirty="0"/>
              <a:t> (</a:t>
            </a:r>
            <a:r>
              <a:rPr lang="en-CA" sz="1600" dirty="0" err="1">
                <a:solidFill>
                  <a:schemeClr val="accent1"/>
                </a:solidFill>
              </a:rPr>
              <a:t>Fassa</a:t>
            </a:r>
            <a:r>
              <a:rPr lang="en-CA" sz="1600" dirty="0">
                <a:solidFill>
                  <a:schemeClr val="accent1"/>
                </a:solidFill>
              </a:rPr>
              <a:t> et al. 2000</a:t>
            </a:r>
            <a:r>
              <a:rPr lang="en-CA" sz="2400" dirty="0"/>
              <a:t>)</a:t>
            </a:r>
            <a:r>
              <a:rPr lang="en-CA" sz="2400" dirty="0">
                <a:solidFill>
                  <a:schemeClr val="tx1"/>
                </a:solidFill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en-CA" sz="2000" dirty="0">
                <a:solidFill>
                  <a:schemeClr val="tx1"/>
                </a:solidFill>
              </a:rPr>
              <a:t>Loss of developmental opportunities, which  could adversely impact children into adulthood and over the life-course </a:t>
            </a:r>
            <a:r>
              <a:rPr lang="en-CA" sz="2000" dirty="0"/>
              <a:t>(</a:t>
            </a:r>
            <a:r>
              <a:rPr lang="en-CA" sz="1600" dirty="0" err="1">
                <a:solidFill>
                  <a:schemeClr val="accent1"/>
                </a:solidFill>
              </a:rPr>
              <a:t>Cigno</a:t>
            </a:r>
            <a:r>
              <a:rPr lang="en-CA" sz="1600" dirty="0">
                <a:solidFill>
                  <a:schemeClr val="accent1"/>
                </a:solidFill>
              </a:rPr>
              <a:t> and Rosati 2005</a:t>
            </a:r>
            <a:r>
              <a:rPr lang="en-CA" sz="2000" dirty="0"/>
              <a:t>)</a:t>
            </a:r>
            <a:r>
              <a:rPr lang="en-CA" sz="2000" dirty="0">
                <a:solidFill>
                  <a:schemeClr val="tx1"/>
                </a:solidFill>
              </a:rPr>
              <a:t>.</a:t>
            </a:r>
            <a:r>
              <a:rPr lang="en-CA" sz="2000" dirty="0"/>
              <a:t> </a:t>
            </a:r>
          </a:p>
          <a:p>
            <a:pPr lvl="1">
              <a:lnSpc>
                <a:spcPct val="150000"/>
              </a:lnSpc>
            </a:pPr>
            <a:r>
              <a:rPr lang="en-CA" sz="2100" dirty="0">
                <a:solidFill>
                  <a:schemeClr val="tx1"/>
                </a:solidFill>
              </a:rPr>
              <a:t>Time spent working severely constrains learning and playing time </a:t>
            </a:r>
            <a:r>
              <a:rPr lang="en-CA" sz="2400" dirty="0"/>
              <a:t>(</a:t>
            </a:r>
            <a:r>
              <a:rPr lang="en-CA" sz="1600" dirty="0" err="1">
                <a:solidFill>
                  <a:schemeClr val="accent1"/>
                </a:solidFill>
              </a:rPr>
              <a:t>Nishijima</a:t>
            </a:r>
            <a:r>
              <a:rPr lang="en-CA" sz="1600" dirty="0">
                <a:solidFill>
                  <a:schemeClr val="accent1"/>
                </a:solidFill>
              </a:rPr>
              <a:t> et al. 2015; </a:t>
            </a:r>
            <a:r>
              <a:rPr lang="en-CA" sz="1600" dirty="0" err="1">
                <a:solidFill>
                  <a:schemeClr val="accent1"/>
                </a:solidFill>
              </a:rPr>
              <a:t>Shendell</a:t>
            </a:r>
            <a:r>
              <a:rPr lang="en-CA" sz="1600" dirty="0">
                <a:solidFill>
                  <a:schemeClr val="accent1"/>
                </a:solidFill>
              </a:rPr>
              <a:t> et al. 2016</a:t>
            </a:r>
            <a:r>
              <a:rPr lang="en-CA" sz="2400" dirty="0"/>
              <a:t>)</a:t>
            </a:r>
            <a:r>
              <a:rPr lang="en-CA" sz="2400" dirty="0">
                <a:solidFill>
                  <a:schemeClr val="tx1"/>
                </a:solidFill>
              </a:rPr>
              <a:t>.</a:t>
            </a:r>
            <a:r>
              <a:rPr lang="en-CA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However, it may be argued that work also has some positive effects: </a:t>
            </a:r>
          </a:p>
          <a:p>
            <a:pPr lvl="1">
              <a:lnSpc>
                <a:spcPct val="150000"/>
              </a:lnSpc>
            </a:pPr>
            <a:r>
              <a:rPr lang="en-CA" sz="2000" dirty="0">
                <a:solidFill>
                  <a:schemeClr val="tx1"/>
                </a:solidFill>
              </a:rPr>
              <a:t>Children might learn adaptation strategies that increase their resilience </a:t>
            </a:r>
            <a:r>
              <a:rPr lang="en-CA" sz="2000" dirty="0"/>
              <a:t>(</a:t>
            </a:r>
            <a:r>
              <a:rPr lang="en-CA" sz="1600" dirty="0">
                <a:solidFill>
                  <a:schemeClr val="accent1"/>
                </a:solidFill>
              </a:rPr>
              <a:t>Blair 1992</a:t>
            </a:r>
            <a:r>
              <a:rPr lang="en-CA" sz="2000" dirty="0"/>
              <a:t>)</a:t>
            </a:r>
            <a:r>
              <a:rPr lang="en-CA" sz="2000" dirty="0">
                <a:solidFill>
                  <a:schemeClr val="tx1"/>
                </a:solidFill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en-CA" sz="2000" dirty="0">
                <a:solidFill>
                  <a:schemeClr val="tx1"/>
                </a:solidFill>
              </a:rPr>
              <a:t>Income from a working child may improve his nutritional status, and may confer health benefits to other family members as well </a:t>
            </a:r>
            <a:r>
              <a:rPr lang="en-CA" sz="2000" dirty="0"/>
              <a:t>(</a:t>
            </a:r>
            <a:r>
              <a:rPr lang="en-CA" sz="1700" dirty="0" err="1">
                <a:solidFill>
                  <a:schemeClr val="accent1"/>
                </a:solidFill>
              </a:rPr>
              <a:t>Genicot</a:t>
            </a:r>
            <a:r>
              <a:rPr lang="en-CA" sz="1700" dirty="0">
                <a:solidFill>
                  <a:schemeClr val="accent1"/>
                </a:solidFill>
              </a:rPr>
              <a:t> 2005</a:t>
            </a:r>
            <a:r>
              <a:rPr lang="en-CA" sz="2000" dirty="0"/>
              <a:t>)</a:t>
            </a:r>
            <a:r>
              <a:rPr lang="en-CA" sz="2000" dirty="0">
                <a:solidFill>
                  <a:schemeClr val="tx1"/>
                </a:solidFill>
              </a:rPr>
              <a:t>.</a:t>
            </a:r>
            <a:r>
              <a:rPr lang="en-CA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0433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466" y="1870075"/>
            <a:ext cx="10329334" cy="4622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CA" sz="2400" dirty="0"/>
              <a:t>Previous review reported data mostly from High Income countries.</a:t>
            </a:r>
          </a:p>
          <a:p>
            <a:pPr>
              <a:lnSpc>
                <a:spcPct val="200000"/>
              </a:lnSpc>
            </a:pPr>
            <a:r>
              <a:rPr lang="en-CA" sz="2400" dirty="0"/>
              <a:t>For the few in low- and middle-income countries (LMICs) :</a:t>
            </a:r>
          </a:p>
          <a:p>
            <a:pPr lvl="1">
              <a:lnSpc>
                <a:spcPct val="200000"/>
              </a:lnSpc>
            </a:pPr>
            <a:r>
              <a:rPr lang="en-CA" sz="2000" dirty="0"/>
              <a:t>Health of street children who are quite distinct from child workers. </a:t>
            </a:r>
            <a:endParaRPr lang="en-CA" dirty="0"/>
          </a:p>
          <a:p>
            <a:pPr lvl="1">
              <a:lnSpc>
                <a:spcPct val="200000"/>
              </a:lnSpc>
            </a:pPr>
            <a:r>
              <a:rPr lang="en-CA" sz="2000" dirty="0"/>
              <a:t>Distributions and reasons for child labor.</a:t>
            </a:r>
          </a:p>
          <a:p>
            <a:pPr lvl="1">
              <a:lnSpc>
                <a:spcPct val="200000"/>
              </a:lnSpc>
            </a:pPr>
            <a:r>
              <a:rPr lang="en-CA" sz="2000" dirty="0"/>
              <a:t>Missed education. </a:t>
            </a:r>
          </a:p>
          <a:p>
            <a:pPr>
              <a:lnSpc>
                <a:spcPct val="200000"/>
              </a:lnSpc>
            </a:pPr>
            <a:r>
              <a:rPr lang="en-CA" sz="2400" dirty="0"/>
              <a:t>Thus, there remains a substantial lack of clarity concerning the overall relation between child labor and health, especially in LMICs.</a:t>
            </a:r>
          </a:p>
          <a:p>
            <a:pPr>
              <a:lnSpc>
                <a:spcPct val="200000"/>
              </a:lnSpc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21333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Research Question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9304FA7D-B6F4-4CAB-A674-E6AF3A1BEA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9967151"/>
              </p:ext>
            </p:extLst>
          </p:nvPr>
        </p:nvGraphicFramePr>
        <p:xfrm>
          <a:off x="838200" y="2285998"/>
          <a:ext cx="9643533" cy="3725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3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070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4400" dirty="0"/>
                        <a:t>P</a:t>
                      </a:r>
                      <a:endParaRPr lang="en-US" sz="4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CA" sz="2400" dirty="0"/>
                        <a:t>All children under 18 years in LMICs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070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4400" dirty="0"/>
                        <a:t>I/E</a:t>
                      </a:r>
                      <a:endParaRPr lang="en-US" sz="4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CA" sz="2400" dirty="0"/>
                        <a:t>Child labor, defined as paid or unpaid economic activity either for family or outside the home 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70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4400" dirty="0"/>
                        <a:t>C</a:t>
                      </a:r>
                      <a:endParaRPr lang="en-US" sz="4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dirty="0"/>
                        <a:t>Non-working children; different types of work,  &amp; prevalence or incidence of at least one of the health outcomes</a:t>
                      </a:r>
                      <a:endParaRPr lang="en-C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320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4400" dirty="0"/>
                        <a:t>O</a:t>
                      </a:r>
                      <a:endParaRPr lang="en-US" sz="4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dirty="0"/>
                        <a:t>Injuries, nutritional outcomes, and harmful workplace exposures</a:t>
                      </a:r>
                      <a:endParaRPr lang="en-US" sz="2400" dirty="0"/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41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49499"/>
            <a:ext cx="9271000" cy="37295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/>
              <a:t>This study aimed to synthesize the available knowledge, identify unexplored areas and discuss general limits of the published evidence.</a:t>
            </a:r>
          </a:p>
          <a:p>
            <a:pPr>
              <a:lnSpc>
                <a:spcPct val="150000"/>
              </a:lnSpc>
            </a:pPr>
            <a:endParaRPr lang="en-CA" sz="2400" dirty="0"/>
          </a:p>
          <a:p>
            <a:pPr lvl="1">
              <a:lnSpc>
                <a:spcPct val="150000"/>
              </a:lnSpc>
            </a:pPr>
            <a:r>
              <a:rPr lang="en-CA" sz="2200" dirty="0"/>
              <a:t>We follow a registered protocol and PRISMA guidelines</a:t>
            </a:r>
            <a:r>
              <a:rPr lang="en-CA" sz="1500" dirty="0"/>
              <a:t> (</a:t>
            </a:r>
            <a:r>
              <a:rPr lang="en-CA" sz="1500" dirty="0">
                <a:solidFill>
                  <a:schemeClr val="accent1"/>
                </a:solidFill>
              </a:rPr>
              <a:t>Moher et al. 2009</a:t>
            </a:r>
            <a:r>
              <a:rPr lang="en-CA" sz="1500" dirty="0"/>
              <a:t>)</a:t>
            </a:r>
            <a:r>
              <a:rPr lang="en-CA" sz="2200" dirty="0"/>
              <a:t>.  </a:t>
            </a:r>
          </a:p>
          <a:p>
            <a:pPr lvl="1">
              <a:lnSpc>
                <a:spcPct val="150000"/>
              </a:lnSpc>
            </a:pPr>
            <a:r>
              <a:rPr lang="en-CA" sz="2200" dirty="0"/>
              <a:t>EMBASE, MEDLINE, Scopus, and Web of Science were searched for studies published between January 1996 and November 2017. </a:t>
            </a:r>
          </a:p>
        </p:txBody>
      </p:sp>
    </p:spTree>
    <p:extLst>
      <p:ext uri="{BB962C8B-B14F-4D97-AF65-F5344CB8AC3E}">
        <p14:creationId xmlns:p14="http://schemas.microsoft.com/office/powerpoint/2010/main" val="3778519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Inclusion &amp; exclusion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4566"/>
            <a:ext cx="9728200" cy="4119033"/>
          </a:xfrm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</a:pPr>
            <a:r>
              <a:rPr lang="en-CA" sz="2300" dirty="0"/>
              <a:t>Described the incidence or prevalence of health outcomes among working children.</a:t>
            </a:r>
          </a:p>
          <a:p>
            <a:pPr>
              <a:lnSpc>
                <a:spcPct val="170000"/>
              </a:lnSpc>
            </a:pPr>
            <a:r>
              <a:rPr lang="en-CA" sz="2300" dirty="0"/>
              <a:t>Examined the association between child labor and outcomes by including an unexposed control group. </a:t>
            </a:r>
          </a:p>
          <a:p>
            <a:pPr>
              <a:lnSpc>
                <a:spcPct val="170000"/>
              </a:lnSpc>
            </a:pPr>
            <a:r>
              <a:rPr lang="en-CA" sz="2300" dirty="0"/>
              <a:t>Studies were excluded if entirely qualitative, or if they only examined the prevalence of child work.</a:t>
            </a:r>
          </a:p>
          <a:p>
            <a:pPr>
              <a:lnSpc>
                <a:spcPct val="170000"/>
              </a:lnSpc>
            </a:pPr>
            <a:r>
              <a:rPr lang="en-CA" sz="2300" dirty="0"/>
              <a:t>No restriction on language was applied.</a:t>
            </a:r>
          </a:p>
        </p:txBody>
      </p:sp>
    </p:spTree>
    <p:extLst>
      <p:ext uri="{BB962C8B-B14F-4D97-AF65-F5344CB8AC3E}">
        <p14:creationId xmlns:p14="http://schemas.microsoft.com/office/powerpoint/2010/main" val="3158060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C96005-3095-4612-8608-477582896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173" y="2648642"/>
            <a:ext cx="8897565" cy="1560716"/>
          </a:xfrm>
        </p:spPr>
        <p:txBody>
          <a:bodyPr/>
          <a:lstStyle/>
          <a:p>
            <a:pPr algn="ctr"/>
            <a:r>
              <a:rPr lang="en-CA" b="1" dirty="0">
                <a:solidFill>
                  <a:schemeClr val="bg2">
                    <a:lumMod val="50000"/>
                  </a:schemeClr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956946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6A84100-5DB6-42AC-A072-DE7ED4168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29" y="0"/>
            <a:ext cx="8266804" cy="688211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62426" y="1737360"/>
            <a:ext cx="3229574" cy="1691640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Flow chart</a:t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EE6F36C-BA81-4BD3-A5FF-CD473AFE326C}"/>
              </a:ext>
            </a:extLst>
          </p:cNvPr>
          <p:cNvSpPr/>
          <p:nvPr/>
        </p:nvSpPr>
        <p:spPr>
          <a:xfrm>
            <a:off x="3437466" y="1930400"/>
            <a:ext cx="1879600" cy="88053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1F31643-D84F-4D00-B8A2-52C7A59F7F80}"/>
              </a:ext>
            </a:extLst>
          </p:cNvPr>
          <p:cNvSpPr/>
          <p:nvPr/>
        </p:nvSpPr>
        <p:spPr>
          <a:xfrm>
            <a:off x="3081867" y="3742267"/>
            <a:ext cx="2573865" cy="99906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460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84ADF0-8CB6-457F-9E95-C491B7A4D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267" y="1117600"/>
            <a:ext cx="8004138" cy="5186892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8189496-4F8D-4176-8A84-CDF418D99D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082429"/>
              </p:ext>
            </p:extLst>
          </p:nvPr>
        </p:nvGraphicFramePr>
        <p:xfrm>
          <a:off x="191595" y="587375"/>
          <a:ext cx="3804672" cy="284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0F6C6799-4245-43F5-AD1C-3C0E19D36982}"/>
              </a:ext>
            </a:extLst>
          </p:cNvPr>
          <p:cNvSpPr/>
          <p:nvPr/>
        </p:nvSpPr>
        <p:spPr>
          <a:xfrm>
            <a:off x="1236133" y="1354667"/>
            <a:ext cx="508000" cy="67733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574C00B-CBBA-4FAD-8C0E-F6AFBF71171A}"/>
              </a:ext>
            </a:extLst>
          </p:cNvPr>
          <p:cNvSpPr/>
          <p:nvPr/>
        </p:nvSpPr>
        <p:spPr>
          <a:xfrm>
            <a:off x="10651067" y="3911601"/>
            <a:ext cx="558800" cy="93133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0132B2F-8203-4AD8-9EED-201FF53CE9FF}"/>
              </a:ext>
            </a:extLst>
          </p:cNvPr>
          <p:cNvSpPr/>
          <p:nvPr/>
        </p:nvSpPr>
        <p:spPr>
          <a:xfrm>
            <a:off x="9719733" y="6112933"/>
            <a:ext cx="508000" cy="67733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772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AE503BCB-69D6-4C9A-A988-73303DA2B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r="5446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94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Nutritional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0534"/>
            <a:ext cx="9846733" cy="419946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n-CA" sz="4000" dirty="0"/>
              <a:t>On average, child workers had lower weight and height for age compared to non-working children .</a:t>
            </a:r>
          </a:p>
          <a:p>
            <a:pPr>
              <a:lnSpc>
                <a:spcPct val="170000"/>
              </a:lnSpc>
            </a:pPr>
            <a:r>
              <a:rPr lang="en-CA" sz="4000" dirty="0"/>
              <a:t>The relation may be non-linear</a:t>
            </a:r>
          </a:p>
          <a:p>
            <a:pPr lvl="1">
              <a:lnSpc>
                <a:spcPct val="170000"/>
              </a:lnSpc>
            </a:pPr>
            <a:r>
              <a:rPr lang="en-CA" sz="3500" dirty="0"/>
              <a:t>A study from rural Cambodia, found an inverse U-shaped association between the numbers of hours of labor and nutritional status (</a:t>
            </a:r>
            <a:r>
              <a:rPr lang="en-CA" sz="2900" dirty="0">
                <a:solidFill>
                  <a:schemeClr val="accent1"/>
                </a:solidFill>
              </a:rPr>
              <a:t>Kana et al. 2010</a:t>
            </a:r>
            <a:r>
              <a:rPr lang="en-CA" sz="3500" dirty="0"/>
              <a:t>).</a:t>
            </a:r>
          </a:p>
          <a:p>
            <a:pPr lvl="1">
              <a:lnSpc>
                <a:spcPct val="170000"/>
              </a:lnSpc>
            </a:pPr>
            <a:r>
              <a:rPr lang="en-CA" sz="3500" dirty="0"/>
              <a:t>This suggests that health status improves if the working hours of children is shorter than the turning point ≈ 18 hrs/week.</a:t>
            </a:r>
          </a:p>
          <a:p>
            <a:pPr>
              <a:lnSpc>
                <a:spcPct val="170000"/>
              </a:lnSpc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64198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Injuries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CA" sz="2400" dirty="0"/>
              <a:t>Nonfatal injuries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CA" sz="2400" dirty="0"/>
              <a:t>A high prevalence of diverse types of injuries (fractures, burns, cuts, falls, sprains, and musculoskeletal pain).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CA" sz="2400" dirty="0"/>
              <a:t>Agricultural activities appear to be the most hazardous forms of child labor: 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en-CA" sz="2000" dirty="0"/>
              <a:t>Working children having 4-5 times higher prevalence of work-related injuries than those working in the non-agricultural sector.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909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Harmful exposures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indent="-144000">
              <a:lnSpc>
                <a:spcPct val="170000"/>
              </a:lnSpc>
            </a:pPr>
            <a:r>
              <a:rPr lang="en-CA" sz="2300" dirty="0">
                <a:solidFill>
                  <a:prstClr val="black"/>
                </a:solidFill>
              </a:rPr>
              <a:t>In many case, the working environment was considered below the acceptable safety standards in terms of: ventilation, light, garbage disposal, temperature and level of noise.  </a:t>
            </a:r>
          </a:p>
          <a:p>
            <a:pPr lvl="0" indent="-144000">
              <a:lnSpc>
                <a:spcPct val="170000"/>
              </a:lnSpc>
            </a:pPr>
            <a:r>
              <a:rPr lang="en-CA" sz="2300" dirty="0">
                <a:solidFill>
                  <a:prstClr val="black"/>
                </a:solidFill>
              </a:rPr>
              <a:t>2 studies in Nicaragua </a:t>
            </a:r>
            <a:r>
              <a:rPr lang="es-ES" sz="2300" dirty="0">
                <a:solidFill>
                  <a:prstClr val="black"/>
                </a:solidFill>
              </a:rPr>
              <a:t>(</a:t>
            </a:r>
            <a:r>
              <a:rPr lang="es-ES" sz="1700" dirty="0" err="1">
                <a:solidFill>
                  <a:srgbClr val="4472C4"/>
                </a:solidFill>
              </a:rPr>
              <a:t>Athanasiadou</a:t>
            </a:r>
            <a:r>
              <a:rPr lang="es-ES" sz="1700" dirty="0">
                <a:solidFill>
                  <a:srgbClr val="4472C4"/>
                </a:solidFill>
              </a:rPr>
              <a:t> et al. 2008; Cuadra et al. 2007a</a:t>
            </a:r>
            <a:r>
              <a:rPr lang="es-ES" sz="2300" dirty="0">
                <a:solidFill>
                  <a:prstClr val="black"/>
                </a:solidFill>
              </a:rPr>
              <a:t>) </a:t>
            </a:r>
            <a:r>
              <a:rPr lang="en-CA" sz="2300" dirty="0">
                <a:solidFill>
                  <a:prstClr val="black"/>
                </a:solidFill>
              </a:rPr>
              <a:t>found that working children had 20-50 times higher serum levels of polybrominated diphenyl ethers (PBDEs) compared to non-working children. </a:t>
            </a:r>
          </a:p>
          <a:p>
            <a:pPr lvl="0" indent="-144000">
              <a:lnSpc>
                <a:spcPct val="170000"/>
              </a:lnSpc>
            </a:pPr>
            <a:r>
              <a:rPr lang="en-CA" sz="2300" dirty="0">
                <a:solidFill>
                  <a:prstClr val="black"/>
                </a:solidFill>
              </a:rPr>
              <a:t>PBDEs and lead are known to be associated with </a:t>
            </a:r>
            <a:r>
              <a:rPr lang="en-CA" sz="1700" dirty="0">
                <a:solidFill>
                  <a:prstClr val="black"/>
                </a:solidFill>
              </a:rPr>
              <a:t>:</a:t>
            </a:r>
          </a:p>
          <a:p>
            <a:pPr lvl="1" indent="-144000">
              <a:lnSpc>
                <a:spcPct val="120000"/>
              </a:lnSpc>
            </a:pPr>
            <a:r>
              <a:rPr lang="en-CA" sz="2200" dirty="0">
                <a:solidFill>
                  <a:prstClr val="black"/>
                </a:solidFill>
              </a:rPr>
              <a:t>thyroid hormone disruption</a:t>
            </a:r>
          </a:p>
          <a:p>
            <a:pPr lvl="1" indent="-144000">
              <a:lnSpc>
                <a:spcPct val="120000"/>
              </a:lnSpc>
            </a:pPr>
            <a:r>
              <a:rPr lang="en-CA" sz="2200" dirty="0">
                <a:solidFill>
                  <a:prstClr val="black"/>
                </a:solidFill>
              </a:rPr>
              <a:t>memory impairment</a:t>
            </a:r>
          </a:p>
          <a:p>
            <a:pPr lvl="1" indent="-144000">
              <a:lnSpc>
                <a:spcPct val="120000"/>
              </a:lnSpc>
            </a:pPr>
            <a:r>
              <a:rPr lang="en-CA" sz="2200" dirty="0">
                <a:solidFill>
                  <a:prstClr val="black"/>
                </a:solidFill>
              </a:rPr>
              <a:t>impaired neurobehavioral</a:t>
            </a:r>
            <a:endParaRPr lang="en-CA" sz="6500" dirty="0"/>
          </a:p>
        </p:txBody>
      </p:sp>
    </p:spTree>
    <p:extLst>
      <p:ext uri="{BB962C8B-B14F-4D97-AF65-F5344CB8AC3E}">
        <p14:creationId xmlns:p14="http://schemas.microsoft.com/office/powerpoint/2010/main" val="965376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Harmful exposures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500" dirty="0"/>
              <a:t>Working children had a lower Peak Expiratory Flow (PEFR) compared to non-working children.</a:t>
            </a:r>
          </a:p>
          <a:p>
            <a:pPr lvl="1">
              <a:lnSpc>
                <a:spcPct val="150000"/>
              </a:lnSpc>
            </a:pPr>
            <a:r>
              <a:rPr lang="en-CA" sz="2300" dirty="0"/>
              <a:t>agricultural, construction and gem polishing sectors </a:t>
            </a:r>
          </a:p>
          <a:p>
            <a:pPr>
              <a:lnSpc>
                <a:spcPct val="150000"/>
              </a:lnSpc>
            </a:pPr>
            <a:r>
              <a:rPr lang="en-CA" sz="2500" dirty="0"/>
              <a:t>A study in Dhaka, Bangladesh found  that working in garbage dumping sites was associated with DNA damage </a:t>
            </a:r>
            <a:r>
              <a:rPr lang="en-CA" sz="2400" dirty="0"/>
              <a:t>(</a:t>
            </a:r>
            <a:r>
              <a:rPr lang="en-CA" sz="1900" dirty="0" err="1">
                <a:solidFill>
                  <a:schemeClr val="accent1"/>
                </a:solidFill>
              </a:rPr>
              <a:t>Gargy</a:t>
            </a:r>
            <a:r>
              <a:rPr lang="en-CA" sz="1900" dirty="0">
                <a:solidFill>
                  <a:schemeClr val="accent1"/>
                </a:solidFill>
              </a:rPr>
              <a:t> et al. 2011</a:t>
            </a:r>
            <a:r>
              <a:rPr lang="en-CA" sz="2400" dirty="0"/>
              <a:t>)</a:t>
            </a:r>
            <a:r>
              <a:rPr lang="en-CA" sz="4000" dirty="0"/>
              <a:t>. </a:t>
            </a:r>
          </a:p>
          <a:p>
            <a:pPr>
              <a:lnSpc>
                <a:spcPct val="150000"/>
              </a:lnSpc>
            </a:pP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530305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LIMITS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5576F-2AD9-410B-9FBB-34F0DA8D7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2500" dirty="0"/>
              <a:t>ORs as measures of association, even when the outcomes were common.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2500" dirty="0"/>
              <a:t>Sampling was done in a non-representative fashion.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2500" dirty="0"/>
              <a:t>Non report of the proportion of missing data.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2500" dirty="0"/>
              <a:t>Only 1/3 of studies having at least two groups adjusted for potential confounders.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2500" dirty="0"/>
              <a:t>Reverse causality : possibility that frail children might be less likely to find work at baseline. </a:t>
            </a:r>
          </a:p>
        </p:txBody>
      </p:sp>
    </p:spTree>
    <p:extLst>
      <p:ext uri="{BB962C8B-B14F-4D97-AF65-F5344CB8AC3E}">
        <p14:creationId xmlns:p14="http://schemas.microsoft.com/office/powerpoint/2010/main" val="1725676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LIMITS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5576F-2AD9-410B-9FBB-34F0DA8D7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CA" sz="2400" dirty="0"/>
              <a:t>Many regions are severely understudied  (China and sub-</a:t>
            </a:r>
            <a:r>
              <a:rPr lang="en-CA" sz="2400" dirty="0" err="1"/>
              <a:t>saharian</a:t>
            </a:r>
            <a:r>
              <a:rPr lang="en-CA" sz="2400" dirty="0"/>
              <a:t> Africa). 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CA" sz="2200" dirty="0"/>
              <a:t>Articles in English, Spanish, Portuguese, French and Turkish were included in our review</a:t>
            </a:r>
            <a:r>
              <a:rPr lang="en-CA" dirty="0"/>
              <a:t>.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CA" sz="2400" dirty="0"/>
              <a:t>There might also be a high likelihood of publication bias in this review.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CA" sz="2400" dirty="0"/>
              <a:t>Finally, other aspects of child labor were not captured in this review</a:t>
            </a:r>
            <a:r>
              <a:rPr lang="en-CA" dirty="0"/>
              <a:t>:</a:t>
            </a:r>
          </a:p>
          <a:p>
            <a:pPr lvl="1">
              <a:lnSpc>
                <a:spcPct val="150000"/>
              </a:lnSpc>
            </a:pPr>
            <a:r>
              <a:rPr lang="en-CA" sz="2200" dirty="0"/>
              <a:t>children involved in illicit activities which may be considerably more hazardous</a:t>
            </a:r>
          </a:p>
          <a:p>
            <a:pPr lvl="2">
              <a:lnSpc>
                <a:spcPct val="150000"/>
              </a:lnSpc>
            </a:pPr>
            <a:r>
              <a:rPr lang="en-CA" dirty="0"/>
              <a:t>prostitution </a:t>
            </a:r>
          </a:p>
          <a:p>
            <a:pPr lvl="2">
              <a:lnSpc>
                <a:spcPct val="150000"/>
              </a:lnSpc>
            </a:pPr>
            <a:r>
              <a:rPr lang="en-CA" dirty="0"/>
              <a:t>drug trafficking.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682229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CONCLUSION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5576F-2AD9-410B-9FBB-34F0DA8D7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/>
              <a:t>The limited peer-reviewed work identified in LMICs and their poor qualities are clearly indication that more research with longitudinal quantitative measures is urgently needed. </a:t>
            </a:r>
          </a:p>
        </p:txBody>
      </p:sp>
    </p:spTree>
    <p:extLst>
      <p:ext uri="{BB962C8B-B14F-4D97-AF65-F5344CB8AC3E}">
        <p14:creationId xmlns:p14="http://schemas.microsoft.com/office/powerpoint/2010/main" val="4089621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21063" y="2438400"/>
            <a:ext cx="8770937" cy="3651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1554934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DISCUSSION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5576F-2AD9-410B-9FBB-34F0DA8D7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CA" dirty="0"/>
              <a:t>Working in non-sedentary sectors (e.g. agricultural, construction) was associated with lower height and weight, but not with differential BMI.</a:t>
            </a:r>
          </a:p>
          <a:p>
            <a:pPr>
              <a:lnSpc>
                <a:spcPct val="150000"/>
              </a:lnSpc>
            </a:pPr>
            <a:r>
              <a:rPr lang="en-CA" dirty="0"/>
              <a:t>This might be the result of child labor affecting height and weight in the same direction and magnitude. </a:t>
            </a:r>
          </a:p>
        </p:txBody>
      </p:sp>
    </p:spTree>
    <p:extLst>
      <p:ext uri="{BB962C8B-B14F-4D97-AF65-F5344CB8AC3E}">
        <p14:creationId xmlns:p14="http://schemas.microsoft.com/office/powerpoint/2010/main" val="3748927398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C181C"/>
      </a:dk2>
      <a:lt2>
        <a:srgbClr val="FEFCF7"/>
      </a:lt2>
      <a:accent1>
        <a:srgbClr val="72626E"/>
      </a:accent1>
      <a:accent2>
        <a:srgbClr val="AD8082"/>
      </a:accent2>
      <a:accent3>
        <a:srgbClr val="E9B29A"/>
      </a:accent3>
      <a:accent4>
        <a:srgbClr val="72A59F"/>
      </a:accent4>
      <a:accent5>
        <a:srgbClr val="798375"/>
      </a:accent5>
      <a:accent6>
        <a:srgbClr val="336971"/>
      </a:accent6>
      <a:hlink>
        <a:srgbClr val="72A59F"/>
      </a:hlink>
      <a:folHlink>
        <a:srgbClr val="72626E"/>
      </a:folHlink>
    </a:clrScheme>
    <a:fontScheme name="Feathered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18550</TotalTime>
  <Words>1566</Words>
  <Application>Microsoft Office PowerPoint</Application>
  <PresentationFormat>Widescreen</PresentationFormat>
  <Paragraphs>132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Century Schoolbook</vt:lpstr>
      <vt:lpstr>Corbel</vt:lpstr>
      <vt:lpstr>Feathered</vt:lpstr>
      <vt:lpstr>Office Theme</vt:lpstr>
      <vt:lpstr>Child labor and health: A systematic review</vt:lpstr>
      <vt:lpstr>Background</vt:lpstr>
      <vt:lpstr>Background</vt:lpstr>
      <vt:lpstr>Background</vt:lpstr>
      <vt:lpstr>Research Question</vt:lpstr>
      <vt:lpstr>Objectives</vt:lpstr>
      <vt:lpstr>Inclusion &amp; exclusion criteria</vt:lpstr>
      <vt:lpstr>RESULTS</vt:lpstr>
      <vt:lpstr>Flow chart </vt:lpstr>
      <vt:lpstr>PowerPoint Presentation</vt:lpstr>
      <vt:lpstr>PowerPoint Presentation</vt:lpstr>
      <vt:lpstr>Nutritional Outcomes</vt:lpstr>
      <vt:lpstr>Injuries</vt:lpstr>
      <vt:lpstr>Harmful exposures</vt:lpstr>
      <vt:lpstr>Harmful exposures</vt:lpstr>
      <vt:lpstr>LIMITS </vt:lpstr>
      <vt:lpstr>LIMITS </vt:lpstr>
      <vt:lpstr>CONCLUSION </vt:lpstr>
      <vt:lpstr>PowerPoint Presentation</vt:lpstr>
      <vt:lpstr>DISCUSSION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Brice Batomen</dc:creator>
  <cp:lastModifiedBy>Brice Batomen</cp:lastModifiedBy>
  <cp:revision>355</cp:revision>
  <dcterms:created xsi:type="dcterms:W3CDTF">2017-11-16T16:46:57Z</dcterms:created>
  <dcterms:modified xsi:type="dcterms:W3CDTF">2018-01-11T18:15:05Z</dcterms:modified>
</cp:coreProperties>
</file>