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303" r:id="rId5"/>
    <p:sldId id="267" r:id="rId6"/>
    <p:sldId id="261" r:id="rId7"/>
    <p:sldId id="265" r:id="rId8"/>
    <p:sldId id="266" r:id="rId9"/>
    <p:sldId id="264" r:id="rId10"/>
    <p:sldId id="311" r:id="rId11"/>
    <p:sldId id="268" r:id="rId12"/>
    <p:sldId id="269" r:id="rId13"/>
    <p:sldId id="270" r:id="rId14"/>
    <p:sldId id="272" r:id="rId15"/>
    <p:sldId id="278" r:id="rId16"/>
    <p:sldId id="315" r:id="rId17"/>
    <p:sldId id="310" r:id="rId18"/>
    <p:sldId id="313" r:id="rId19"/>
    <p:sldId id="314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FEFE"/>
    <a:srgbClr val="E6E6E6"/>
    <a:srgbClr val="FFDC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5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B7E142-561F-824A-8AF8-6BC6D8446024}" type="datetimeFigureOut">
              <a:rPr lang="en-US" smtClean="0"/>
              <a:t>12/28/17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648F5B-6759-6B48-A2FD-DD1281B8B5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1352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3778D-38E1-9C42-98A4-69DB7B932F17}" type="datetimeFigureOut">
              <a:rPr lang="en-US" smtClean="0"/>
              <a:t>12/28/17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F0A7C6-C459-1548-B6F2-C1078B5109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6425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0352C-F863-1F4D-8102-962ABB1EDF6C}" type="datetime1">
              <a:rPr lang="en-US" smtClean="0"/>
              <a:t>12/28/17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Susan Gruber, ICHPS, 2018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C2F3-4E9C-C042-BF07-613749409D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472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7382C-A851-1B49-9A60-33C197409237}" type="datetime1">
              <a:rPr lang="en-US" smtClean="0"/>
              <a:t>12/28/17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Susan Gruber, ICHPS, 2018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C2F3-4E9C-C042-BF07-613749409D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417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2B9B4-2391-9B44-9D49-466C35289F08}" type="datetime1">
              <a:rPr lang="en-US" smtClean="0"/>
              <a:t>12/28/17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Susan Gruber, ICHPS, 2018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C2F3-4E9C-C042-BF07-613749409D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669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845F7-4CD0-FD4D-BECC-30B763007D2E}" type="datetime1">
              <a:rPr lang="en-US" smtClean="0"/>
              <a:t>12/28/17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Susan Gruber, ICHPS, 2018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C2F3-4E9C-C042-BF07-613749409D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84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1BE67-DAB2-7343-B158-C080B3809A8D}" type="datetime1">
              <a:rPr lang="en-US" smtClean="0"/>
              <a:t>12/28/17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Susan Gruber, ICHPS, 2018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C2F3-4E9C-C042-BF07-613749409D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65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C665D-323F-6246-BCF9-453E7708FA0A}" type="datetime1">
              <a:rPr lang="en-US" smtClean="0"/>
              <a:t>12/28/17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Susan Gruber, ICHPS, 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C2F3-4E9C-C042-BF07-613749409D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039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D3D06-0BF8-5A4E-873A-91905FEF163C}" type="datetime1">
              <a:rPr lang="en-US" smtClean="0"/>
              <a:t>12/28/17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Susan Gruber, ICHPS, 2018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C2F3-4E9C-C042-BF07-613749409D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354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FD096-3275-3D46-A463-3445D4F32606}" type="datetime1">
              <a:rPr lang="en-US" smtClean="0"/>
              <a:t>12/28/17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Susan Gruber, ICHPS, 2018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C2F3-4E9C-C042-BF07-613749409D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863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5571E-8ACB-964C-93F6-A0FEFC813C26}" type="datetime1">
              <a:rPr lang="en-US" smtClean="0"/>
              <a:t>12/28/17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Susan Gruber, ICHPS, 2018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C2F3-4E9C-C042-BF07-613749409D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789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A3DCD-5377-AC42-9A7F-5570F14E5BA0}" type="datetime1">
              <a:rPr lang="en-US" smtClean="0"/>
              <a:t>12/28/17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Susan Gruber, ICHPS, 2018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C2F3-4E9C-C042-BF07-613749409D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420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4B88-7D4C-BA4D-96C6-29FF61C4A670}" type="datetime1">
              <a:rPr lang="en-US" smtClean="0"/>
              <a:t>12/28/17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Susan Gruber, ICHPS, 2018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C2F3-4E9C-C042-BF07-613749409D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870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75083"/>
            <a:ext cx="8229600" cy="8395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36609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9A149-16E2-7E41-B421-ECF7809FBD43}" type="datetime1">
              <a:rPr lang="en-US" smtClean="0"/>
              <a:t>12/28/17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CC2F3-4E9C-C042-BF07-613749409DF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457200" y="0"/>
            <a:ext cx="8229600" cy="67508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7248488" y="12828"/>
            <a:ext cx="1438312" cy="4617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662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PERFORMANCE OF DIFFERENT PROPENSITY SCORE METHODS IN SIMULATED COHORT STUDIES WITH TIME-TO-EVENT OUTCOMES</a:t>
            </a:r>
            <a:br>
              <a:rPr lang="en-US" sz="3200" b="1" dirty="0"/>
            </a:b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67974"/>
            <a:ext cx="6400800" cy="587023"/>
          </a:xfrm>
        </p:spPr>
        <p:txBody>
          <a:bodyPr>
            <a:normAutofit/>
          </a:bodyPr>
          <a:lstStyle/>
          <a:p>
            <a:r>
              <a:rPr lang="en-US" dirty="0"/>
              <a:t>Susan </a:t>
            </a:r>
            <a:r>
              <a:rPr lang="en-US" dirty="0" smtClean="0"/>
              <a:t>Gruber </a:t>
            </a:r>
          </a:p>
          <a:p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5350554"/>
            <a:ext cx="8974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presented at the 2018 International Conference on Health Policy Statistics, Charleston, SC January 12, </a:t>
            </a:r>
            <a:r>
              <a:rPr lang="en-US" i="1" dirty="0" smtClean="0"/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3439306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7866"/>
            <a:ext cx="8229600" cy="5121275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spcBef>
                <a:spcPts val="1600"/>
              </a:spcBef>
              <a:buNone/>
              <a:tabLst>
                <a:tab pos="3149600" algn="l"/>
                <a:tab pos="5207000" algn="l"/>
              </a:tabLst>
            </a:pPr>
            <a:r>
              <a:rPr lang="en-US" sz="2400" dirty="0">
                <a:solidFill>
                  <a:schemeClr val="tx2"/>
                </a:solidFill>
              </a:rPr>
              <a:t>U.S. Food and Drug Administration</a:t>
            </a:r>
          </a:p>
          <a:p>
            <a:pPr marL="457200" lvl="1" indent="0">
              <a:lnSpc>
                <a:spcPct val="80000"/>
              </a:lnSpc>
              <a:buNone/>
              <a:tabLst>
                <a:tab pos="635000" algn="l"/>
                <a:tab pos="3429000" algn="l"/>
                <a:tab pos="5257800" algn="l"/>
              </a:tabLst>
            </a:pPr>
            <a:r>
              <a:rPr lang="en-US" sz="2200" dirty="0"/>
              <a:t>	Christian </a:t>
            </a:r>
            <a:r>
              <a:rPr lang="en-US" sz="2200" dirty="0" err="1"/>
              <a:t>Hampp</a:t>
            </a:r>
            <a:r>
              <a:rPr lang="en-US" sz="2200" dirty="0"/>
              <a:t>  	Rima </a:t>
            </a:r>
            <a:r>
              <a:rPr lang="en-US" sz="2200" dirty="0" err="1"/>
              <a:t>Izem</a:t>
            </a:r>
            <a:endParaRPr lang="en-US" sz="2200" dirty="0"/>
          </a:p>
          <a:p>
            <a:pPr marL="457200" lvl="1" indent="0">
              <a:lnSpc>
                <a:spcPct val="80000"/>
              </a:lnSpc>
              <a:buNone/>
              <a:tabLst>
                <a:tab pos="635000" algn="l"/>
                <a:tab pos="3429000" algn="l"/>
                <a:tab pos="5257800" algn="l"/>
              </a:tabLst>
            </a:pPr>
            <a:r>
              <a:rPr lang="en-US" sz="2200" dirty="0"/>
              <a:t>	Mark </a:t>
            </a:r>
            <a:r>
              <a:rPr lang="en-US" sz="2200" dirty="0" err="1"/>
              <a:t>Levenson</a:t>
            </a:r>
            <a:r>
              <a:rPr lang="en-US" sz="2200" dirty="0"/>
              <a:t> 	</a:t>
            </a:r>
            <a:r>
              <a:rPr lang="en-US" sz="2200" dirty="0" err="1"/>
              <a:t>Yueqin</a:t>
            </a:r>
            <a:r>
              <a:rPr lang="en-US" sz="2200" dirty="0"/>
              <a:t> Zhao</a:t>
            </a:r>
            <a:endParaRPr lang="en-US" sz="2400" dirty="0">
              <a:solidFill>
                <a:schemeClr val="tx2"/>
              </a:solidFill>
            </a:endParaRPr>
          </a:p>
          <a:p>
            <a:pPr marL="0" indent="0">
              <a:lnSpc>
                <a:spcPct val="80000"/>
              </a:lnSpc>
              <a:spcBef>
                <a:spcPts val="1600"/>
              </a:spcBef>
              <a:buNone/>
              <a:tabLst>
                <a:tab pos="635000" algn="l"/>
                <a:tab pos="3429000" algn="l"/>
                <a:tab pos="5257800" algn="l"/>
              </a:tabLst>
            </a:pPr>
            <a:r>
              <a:rPr lang="en-US" sz="2400" dirty="0" smtClean="0">
                <a:solidFill>
                  <a:schemeClr val="tx2"/>
                </a:solidFill>
              </a:rPr>
              <a:t>Kaiser </a:t>
            </a:r>
            <a:r>
              <a:rPr lang="en-US" sz="2400" dirty="0">
                <a:solidFill>
                  <a:schemeClr val="tx2"/>
                </a:solidFill>
              </a:rPr>
              <a:t>Permanente, Northern California </a:t>
            </a:r>
          </a:p>
          <a:p>
            <a:pPr marL="457200" lvl="1" indent="0">
              <a:lnSpc>
                <a:spcPct val="80000"/>
              </a:lnSpc>
              <a:buNone/>
              <a:tabLst>
                <a:tab pos="635000" algn="l"/>
                <a:tab pos="3429000" algn="l"/>
                <a:tab pos="5257800" algn="l"/>
              </a:tabLst>
            </a:pPr>
            <a:r>
              <a:rPr lang="en-US" sz="2200" dirty="0"/>
              <a:t>	Laura </a:t>
            </a:r>
            <a:r>
              <a:rPr lang="en-US" sz="2200" dirty="0" err="1"/>
              <a:t>Amsden</a:t>
            </a:r>
            <a:r>
              <a:rPr lang="en-US" sz="2200" dirty="0"/>
              <a:t>	Bruce Fireman (co-PI)</a:t>
            </a:r>
          </a:p>
          <a:p>
            <a:pPr marL="0" indent="0">
              <a:lnSpc>
                <a:spcPct val="80000"/>
              </a:lnSpc>
              <a:spcBef>
                <a:spcPts val="1600"/>
              </a:spcBef>
              <a:buNone/>
              <a:tabLst>
                <a:tab pos="635000" algn="l"/>
                <a:tab pos="3429000" algn="l"/>
                <a:tab pos="5257800" algn="l"/>
              </a:tabLst>
            </a:pPr>
            <a:r>
              <a:rPr lang="en-US" sz="2400" dirty="0" smtClean="0">
                <a:solidFill>
                  <a:schemeClr val="tx2"/>
                </a:solidFill>
              </a:rPr>
              <a:t>Sentinel </a:t>
            </a:r>
            <a:r>
              <a:rPr lang="en-US" sz="2400" dirty="0">
                <a:solidFill>
                  <a:schemeClr val="tx2"/>
                </a:solidFill>
              </a:rPr>
              <a:t>Operations Center</a:t>
            </a:r>
            <a:r>
              <a:rPr lang="en-US" sz="2400" dirty="0"/>
              <a:t> </a:t>
            </a:r>
          </a:p>
          <a:p>
            <a:pPr marL="457200" lvl="1" indent="0">
              <a:lnSpc>
                <a:spcPct val="80000"/>
              </a:lnSpc>
              <a:buNone/>
              <a:tabLst>
                <a:tab pos="635000" algn="l"/>
                <a:tab pos="3429000" algn="l"/>
                <a:tab pos="5257800" algn="l"/>
              </a:tabLst>
            </a:pPr>
            <a:r>
              <a:rPr lang="en-US" sz="2200" dirty="0"/>
              <a:t>	</a:t>
            </a:r>
            <a:r>
              <a:rPr lang="en-US" sz="2200" dirty="0" smtClean="0"/>
              <a:t>Katherine </a:t>
            </a:r>
            <a:r>
              <a:rPr lang="en-US" sz="2200" dirty="0"/>
              <a:t>Freitas 	</a:t>
            </a:r>
            <a:r>
              <a:rPr lang="en-US" sz="2200" dirty="0" smtClean="0"/>
              <a:t>Susan Gruber (co-PI)   Judith </a:t>
            </a:r>
            <a:r>
              <a:rPr lang="en-US" sz="2200" dirty="0"/>
              <a:t>Maro  	</a:t>
            </a:r>
          </a:p>
          <a:p>
            <a:pPr marL="457200" lvl="1" indent="0">
              <a:lnSpc>
                <a:spcPct val="80000"/>
              </a:lnSpc>
              <a:buNone/>
              <a:tabLst>
                <a:tab pos="635000" algn="l"/>
                <a:tab pos="3429000" algn="l"/>
                <a:tab pos="5257800" algn="l"/>
              </a:tabLst>
            </a:pPr>
            <a:r>
              <a:rPr lang="en-US" sz="2200" dirty="0"/>
              <a:t>	Catherine Rogers	Darren Toh	</a:t>
            </a:r>
            <a:r>
              <a:rPr lang="en-US" sz="2200" dirty="0" smtClean="0"/>
              <a:t>	       </a:t>
            </a:r>
            <a:r>
              <a:rPr lang="en-US" sz="2200" dirty="0" err="1" smtClean="0"/>
              <a:t>Zilu</a:t>
            </a:r>
            <a:r>
              <a:rPr lang="en-US" sz="2200" dirty="0" smtClean="0"/>
              <a:t> Zhang</a:t>
            </a:r>
            <a:endParaRPr lang="en-US" sz="2400" dirty="0">
              <a:solidFill>
                <a:schemeClr val="tx2"/>
              </a:solidFill>
            </a:endParaRPr>
          </a:p>
          <a:p>
            <a:pPr marL="0" indent="0">
              <a:lnSpc>
                <a:spcPct val="80000"/>
              </a:lnSpc>
              <a:spcBef>
                <a:spcPts val="1600"/>
              </a:spcBef>
              <a:buNone/>
              <a:tabLst>
                <a:tab pos="635000" algn="l"/>
                <a:tab pos="3429000" algn="l"/>
                <a:tab pos="5257800" algn="l"/>
              </a:tabLst>
            </a:pPr>
            <a:r>
              <a:rPr lang="en-US" sz="2400" dirty="0" smtClean="0">
                <a:solidFill>
                  <a:schemeClr val="tx2"/>
                </a:solidFill>
              </a:rPr>
              <a:t>Brigham </a:t>
            </a:r>
            <a:r>
              <a:rPr lang="en-US" sz="2400" dirty="0" smtClean="0">
                <a:solidFill>
                  <a:schemeClr val="tx2"/>
                </a:solidFill>
              </a:rPr>
              <a:t>and Women's Hospital</a:t>
            </a:r>
          </a:p>
          <a:p>
            <a:pPr marL="457200" lvl="1" indent="0">
              <a:lnSpc>
                <a:spcPct val="80000"/>
              </a:lnSpc>
              <a:buNone/>
              <a:tabLst>
                <a:tab pos="635000" algn="l"/>
                <a:tab pos="3429000" algn="l"/>
                <a:tab pos="5257800" algn="l"/>
              </a:tabLst>
            </a:pPr>
            <a:r>
              <a:rPr lang="en-US" sz="2200" dirty="0"/>
              <a:t>	Jessica Franklin	Joshua Gagne	</a:t>
            </a:r>
          </a:p>
          <a:p>
            <a:pPr marL="457200" lvl="1" indent="0">
              <a:lnSpc>
                <a:spcPct val="80000"/>
              </a:lnSpc>
              <a:buNone/>
              <a:tabLst>
                <a:tab pos="635000" algn="l"/>
                <a:tab pos="3429000" algn="l"/>
                <a:tab pos="5257800" algn="l"/>
              </a:tabLst>
            </a:pPr>
            <a:r>
              <a:rPr lang="en-US" sz="2200" dirty="0"/>
              <a:t>	Sebastian Schneeweiss	Richie Wyss</a:t>
            </a:r>
          </a:p>
          <a:p>
            <a:pPr marL="0" indent="0">
              <a:lnSpc>
                <a:spcPct val="80000"/>
              </a:lnSpc>
              <a:spcBef>
                <a:spcPts val="1600"/>
              </a:spcBef>
              <a:buNone/>
              <a:tabLst>
                <a:tab pos="635000" algn="l"/>
                <a:tab pos="3429000" algn="l"/>
                <a:tab pos="5257800" algn="l"/>
              </a:tabLst>
            </a:pPr>
            <a:r>
              <a:rPr lang="en-US" sz="2400" dirty="0">
                <a:solidFill>
                  <a:schemeClr val="tx2"/>
                </a:solidFill>
              </a:rPr>
              <a:t>Kaiser Permanente, Washington</a:t>
            </a:r>
          </a:p>
          <a:p>
            <a:pPr marL="457200" lvl="1" indent="0">
              <a:lnSpc>
                <a:spcPct val="80000"/>
              </a:lnSpc>
              <a:buNone/>
              <a:tabLst>
                <a:tab pos="635000" algn="l"/>
                <a:tab pos="3429000" algn="l"/>
                <a:tab pos="5257800" algn="l"/>
              </a:tabLst>
            </a:pPr>
            <a:r>
              <a:rPr lang="en-US" sz="2400" dirty="0" smtClean="0"/>
              <a:t> 	</a:t>
            </a:r>
            <a:r>
              <a:rPr lang="en-US" sz="2200" dirty="0" smtClean="0"/>
              <a:t>Jennifer Nelson	Robert Wellman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C2F3-4E9C-C042-BF07-613749409DF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316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Autofit/>
          </a:bodyPr>
          <a:lstStyle/>
          <a:p>
            <a:r>
              <a:rPr lang="en-US" sz="2400" dirty="0"/>
              <a:t>Propensity score (PS)-based methods </a:t>
            </a:r>
            <a:r>
              <a:rPr lang="en-US" sz="2400" dirty="0" smtClean="0"/>
              <a:t>are used for </a:t>
            </a:r>
            <a:r>
              <a:rPr lang="en-US" sz="2400" dirty="0"/>
              <a:t>evaluating safety signals in </a:t>
            </a:r>
            <a:r>
              <a:rPr lang="en-US" sz="2400" dirty="0" smtClean="0"/>
              <a:t>FDA Sentinel’s </a:t>
            </a:r>
            <a:r>
              <a:rPr lang="en-US" sz="2400" dirty="0"/>
              <a:t>distributed data </a:t>
            </a:r>
            <a:r>
              <a:rPr lang="en-US" sz="2400" dirty="0" smtClean="0"/>
              <a:t>network</a:t>
            </a:r>
          </a:p>
          <a:p>
            <a:pPr lvl="1"/>
            <a:r>
              <a:rPr lang="en-US" sz="2000" dirty="0" smtClean="0"/>
              <a:t>adjust </a:t>
            </a:r>
            <a:r>
              <a:rPr lang="en-US" sz="2000" dirty="0"/>
              <a:t>for </a:t>
            </a:r>
            <a:r>
              <a:rPr lang="en-US" sz="2000" dirty="0" smtClean="0"/>
              <a:t>confounding</a:t>
            </a:r>
          </a:p>
          <a:p>
            <a:pPr lvl="1"/>
            <a:r>
              <a:rPr lang="en-US" sz="2000" i="1" dirty="0" smtClean="0"/>
              <a:t>privacy </a:t>
            </a:r>
            <a:r>
              <a:rPr lang="en-US" sz="2000" i="1" dirty="0"/>
              <a:t>preserving</a:t>
            </a:r>
            <a:endParaRPr lang="en-US" sz="2000" dirty="0"/>
          </a:p>
          <a:p>
            <a:pPr>
              <a:spcBef>
                <a:spcPts val="1200"/>
              </a:spcBef>
            </a:pPr>
            <a:r>
              <a:rPr lang="en-US" sz="2400" dirty="0"/>
              <a:t>Project aims </a:t>
            </a:r>
          </a:p>
          <a:p>
            <a:pPr lvl="1">
              <a:spcBef>
                <a:spcPts val="1200"/>
              </a:spcBef>
            </a:pPr>
            <a:r>
              <a:rPr lang="en-US" sz="2000" dirty="0"/>
              <a:t>Better understand the strengths, weaknesses, and relative performance of PS-based methods in a Sentinel-like setting </a:t>
            </a:r>
          </a:p>
          <a:p>
            <a:pPr lvl="1">
              <a:spcBef>
                <a:spcPts val="1200"/>
              </a:spcBef>
            </a:pPr>
            <a:r>
              <a:rPr lang="en-US" sz="2000" dirty="0"/>
              <a:t>Inform potential uses and expansion </a:t>
            </a:r>
            <a:r>
              <a:rPr lang="en-US" sz="2000" dirty="0" smtClean="0"/>
              <a:t>of existing </a:t>
            </a:r>
            <a:r>
              <a:rPr lang="en-US" sz="2000" dirty="0"/>
              <a:t>Sentinel </a:t>
            </a:r>
            <a:r>
              <a:rPr lang="en-US" sz="2000" dirty="0" smtClean="0"/>
              <a:t>toolkit</a:t>
            </a:r>
            <a:endParaRPr lang="en-US" sz="2000" dirty="0"/>
          </a:p>
          <a:p>
            <a:pPr lvl="2">
              <a:spcBef>
                <a:spcPts val="600"/>
              </a:spcBef>
            </a:pPr>
            <a:r>
              <a:rPr lang="en-US" sz="2000" dirty="0"/>
              <a:t>Identify additional methods that performs well in a wide range of settings</a:t>
            </a:r>
          </a:p>
          <a:p>
            <a:pPr lvl="2">
              <a:spcBef>
                <a:spcPts val="600"/>
              </a:spcBef>
            </a:pPr>
            <a:r>
              <a:rPr lang="en-US" sz="2000" dirty="0"/>
              <a:t>Develop complementary tools that work well in response to different challenges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C2F3-4E9C-C042-BF07-613749409DF5}" type="slidenum">
              <a:rPr lang="en-US" smtClean="0"/>
              <a:t>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5422" y="6477000"/>
            <a:ext cx="2895600" cy="365125"/>
          </a:xfrm>
        </p:spPr>
        <p:txBody>
          <a:bodyPr/>
          <a:lstStyle/>
          <a:p>
            <a:r>
              <a:rPr lang="en-US" sz="1400" i="1" dirty="0" smtClean="0">
                <a:solidFill>
                  <a:schemeClr val="bg1">
                    <a:lumMod val="65000"/>
                  </a:schemeClr>
                </a:solidFill>
              </a:rPr>
              <a:t>Susan Gruber, ICHPS, 2018</a:t>
            </a:r>
            <a:endParaRPr lang="en-US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567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sz="2800" dirty="0"/>
              <a:t>We conducted a suite of simulation studies</a:t>
            </a:r>
          </a:p>
          <a:p>
            <a:pPr lvl="1"/>
            <a:r>
              <a:rPr lang="en-US" sz="2400" dirty="0"/>
              <a:t>Observational claims data</a:t>
            </a:r>
          </a:p>
          <a:p>
            <a:pPr lvl="1"/>
            <a:r>
              <a:rPr lang="en-US" sz="2400" dirty="0"/>
              <a:t>21 scenarios that pose varying challenges</a:t>
            </a:r>
          </a:p>
          <a:p>
            <a:pPr lvl="1"/>
            <a:r>
              <a:rPr lang="en-US" sz="2400" dirty="0"/>
              <a:t>43 variants of PS-based methods</a:t>
            </a:r>
          </a:p>
          <a:p>
            <a:pPr lvl="2"/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Short term follow-up: estimate an odds ratio (OR) for binary outcomes</a:t>
            </a:r>
            <a:endParaRPr lang="en-US" sz="2200" dirty="0"/>
          </a:p>
          <a:p>
            <a:pPr lvl="2"/>
            <a:r>
              <a:rPr lang="en-US" sz="2200" dirty="0"/>
              <a:t>Longer term follow-up with some right censoring: Estimate a hazard ratio (HR) for time-to-event outcomes</a:t>
            </a:r>
          </a:p>
          <a:p>
            <a:pPr lvl="1">
              <a:spcBef>
                <a:spcPts val="1200"/>
              </a:spcBef>
            </a:pPr>
            <a:r>
              <a:rPr lang="en-US" sz="2400" dirty="0"/>
              <a:t>Assessed how well </a:t>
            </a:r>
            <a:r>
              <a:rPr lang="en-US" sz="2400" dirty="0" smtClean="0"/>
              <a:t>each method </a:t>
            </a:r>
            <a:r>
              <a:rPr lang="en-US" sz="2400" dirty="0"/>
              <a:t>did at estimating the treatment effect, and ability to detect a signal</a:t>
            </a:r>
          </a:p>
          <a:p>
            <a:pPr marL="457200" lvl="1" indent="0">
              <a:spcBef>
                <a:spcPts val="1200"/>
              </a:spcBef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C2F3-4E9C-C042-BF07-613749409DF5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485422" y="647700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 smtClean="0">
                <a:solidFill>
                  <a:schemeClr val="bg1">
                    <a:lumMod val="65000"/>
                  </a:schemeClr>
                </a:solidFill>
              </a:rPr>
              <a:t>Susan Gruber, ICHPS, 2018</a:t>
            </a:r>
            <a:endParaRPr lang="en-US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003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C2F3-4E9C-C042-BF07-613749409DF5}" type="slidenum">
              <a:rPr lang="en-US" smtClean="0"/>
              <a:t>4</a:t>
            </a:fld>
            <a:endParaRPr lang="en-US" dirty="0"/>
          </a:p>
        </p:txBody>
      </p:sp>
      <p:pic>
        <p:nvPicPr>
          <p:cNvPr id="5" name="Picture 4" descr="ScenarioTablev2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" t="1773" r="1103" b="16670"/>
          <a:stretch/>
        </p:blipFill>
        <p:spPr>
          <a:xfrm>
            <a:off x="685800" y="1398038"/>
            <a:ext cx="7772400" cy="5146465"/>
          </a:xfrm>
          <a:prstGeom prst="rect">
            <a:avLst/>
          </a:prstGeom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5422" y="6477000"/>
            <a:ext cx="2895600" cy="365125"/>
          </a:xfrm>
        </p:spPr>
        <p:txBody>
          <a:bodyPr/>
          <a:lstStyle/>
          <a:p>
            <a:r>
              <a:rPr lang="en-US" sz="1400" i="1" dirty="0" smtClean="0">
                <a:solidFill>
                  <a:schemeClr val="bg1">
                    <a:lumMod val="65000"/>
                  </a:schemeClr>
                </a:solidFill>
              </a:rPr>
              <a:t>Susan Gruber, ICHPS, 2018</a:t>
            </a:r>
            <a:endParaRPr lang="en-US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667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4465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i="1" dirty="0"/>
              <a:t>Plasmode simulation</a:t>
            </a:r>
            <a:endParaRPr lang="en-US" dirty="0"/>
          </a:p>
          <a:p>
            <a:r>
              <a:rPr lang="en-US" sz="3000" dirty="0"/>
              <a:t>Patient-level covariates taken from real world data</a:t>
            </a:r>
            <a:r>
              <a:rPr lang="en-US" sz="3000" baseline="30000" dirty="0"/>
              <a:t>*</a:t>
            </a:r>
          </a:p>
          <a:p>
            <a:pPr lvl="1"/>
            <a:r>
              <a:rPr lang="en-US" sz="2600" dirty="0"/>
              <a:t>15 strongest confounders (Bross’s formula)</a:t>
            </a:r>
          </a:p>
          <a:p>
            <a:pPr lvl="1"/>
            <a:r>
              <a:rPr lang="en-US" sz="2600" dirty="0"/>
              <a:t>Realistic combinations of patient-level characteristics</a:t>
            </a:r>
          </a:p>
          <a:p>
            <a:pPr lvl="1"/>
            <a:r>
              <a:rPr lang="en-US" sz="2600" dirty="0"/>
              <a:t>Correlations among covariates are preserved</a:t>
            </a:r>
          </a:p>
          <a:p>
            <a:pPr lvl="1"/>
            <a:r>
              <a:rPr lang="en-US" sz="2600" dirty="0"/>
              <a:t>~40,000 observations </a:t>
            </a:r>
            <a:r>
              <a:rPr lang="en-US" sz="2200" dirty="0"/>
              <a:t>(33k at site 1, 7k at site 2)</a:t>
            </a:r>
          </a:p>
          <a:p>
            <a:pPr>
              <a:spcBef>
                <a:spcPts val="1600"/>
              </a:spcBef>
            </a:pPr>
            <a:r>
              <a:rPr lang="en-US" sz="3000" dirty="0"/>
              <a:t>Treatment and outcomes generated according to models defined by us</a:t>
            </a:r>
          </a:p>
          <a:p>
            <a:pPr lvl="1"/>
            <a:r>
              <a:rPr lang="en-US" sz="2600" dirty="0"/>
              <a:t>Known confounders, known treatment effect</a:t>
            </a:r>
          </a:p>
          <a:p>
            <a:pPr lvl="1"/>
            <a:r>
              <a:rPr lang="en-US" sz="2600" dirty="0"/>
              <a:t>Enables accurate assessment of ability to identify a signal and to estimate the magnitude of the treatment effect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C2F3-4E9C-C042-BF07-613749409DF5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15057" y="5922654"/>
            <a:ext cx="8286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*Aetna and Humana contributed data to this project that were originally </a:t>
            </a:r>
          </a:p>
          <a:p>
            <a:r>
              <a:rPr lang="en-US" dirty="0"/>
              <a:t>  collected as part of Sentinel’s rivaroxaban surveillance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5422" y="6477000"/>
            <a:ext cx="2895600" cy="365125"/>
          </a:xfrm>
        </p:spPr>
        <p:txBody>
          <a:bodyPr/>
          <a:lstStyle/>
          <a:p>
            <a:r>
              <a:rPr lang="en-US" sz="1400" i="1" dirty="0" smtClean="0">
                <a:solidFill>
                  <a:schemeClr val="bg1">
                    <a:lumMod val="65000"/>
                  </a:schemeClr>
                </a:solidFill>
              </a:rPr>
              <a:t>Susan Gruber, ICHPS, 2018</a:t>
            </a:r>
            <a:endParaRPr lang="en-US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765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PS-based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686800" cy="5121275"/>
          </a:xfrm>
        </p:spPr>
        <p:txBody>
          <a:bodyPr>
            <a:normAutofit/>
          </a:bodyPr>
          <a:lstStyle/>
          <a:p>
            <a:r>
              <a:rPr lang="en-US" sz="2400" dirty="0"/>
              <a:t>Variants of </a:t>
            </a:r>
          </a:p>
          <a:p>
            <a:pPr lvl="1"/>
            <a:r>
              <a:rPr lang="en-US" sz="2000" dirty="0"/>
              <a:t>PS Regression</a:t>
            </a:r>
          </a:p>
          <a:p>
            <a:pPr lvl="1"/>
            <a:r>
              <a:rPr lang="en-US" sz="2000" dirty="0"/>
              <a:t>1:1 Matching</a:t>
            </a:r>
          </a:p>
          <a:p>
            <a:pPr lvl="1"/>
            <a:r>
              <a:rPr lang="en-US" sz="2000" dirty="0"/>
              <a:t>1:M variable ratio matching</a:t>
            </a:r>
          </a:p>
          <a:p>
            <a:pPr lvl="1"/>
            <a:r>
              <a:rPr lang="en-US" sz="2000" dirty="0"/>
              <a:t>PS Stratification (10, 20, fine strata)</a:t>
            </a:r>
          </a:p>
          <a:p>
            <a:pPr lvl="1"/>
            <a:r>
              <a:rPr lang="en-US" sz="2000" dirty="0"/>
              <a:t>Inverse probability of treatment weighted (IPTW)</a:t>
            </a:r>
          </a:p>
          <a:p>
            <a:pPr marL="457200" lvl="1" indent="0">
              <a:buNone/>
            </a:pPr>
            <a:r>
              <a:rPr lang="en-US" sz="2000" dirty="0"/>
              <a:t>(and covariate adjusted regression as benchmark)</a:t>
            </a:r>
          </a:p>
          <a:p>
            <a:r>
              <a:rPr lang="en-US" sz="2400" dirty="0"/>
              <a:t>All methods used PS-based covariates, matched sets, strata, or weights with Cox regression</a:t>
            </a:r>
          </a:p>
          <a:p>
            <a:r>
              <a:rPr lang="en-US" sz="2400" dirty="0"/>
              <a:t>PSs were estimated using a correct logistic regression </a:t>
            </a:r>
            <a:r>
              <a:rPr lang="en-US" sz="2400" dirty="0" smtClean="0"/>
              <a:t>model</a:t>
            </a:r>
          </a:p>
          <a:p>
            <a:r>
              <a:rPr lang="en-US" sz="2400" dirty="0" smtClean="0"/>
              <a:t>Assessed with respect to bias, variance, mean squared error, confidence interval coverage, rejection rate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C2F3-4E9C-C042-BF07-613749409DF5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5422" y="6477000"/>
            <a:ext cx="2895600" cy="365125"/>
          </a:xfrm>
        </p:spPr>
        <p:txBody>
          <a:bodyPr/>
          <a:lstStyle/>
          <a:p>
            <a:r>
              <a:rPr lang="en-US" sz="1400" i="1" dirty="0" smtClean="0">
                <a:solidFill>
                  <a:schemeClr val="bg1">
                    <a:lumMod val="65000"/>
                  </a:schemeClr>
                </a:solidFill>
              </a:rPr>
              <a:t>Susan Gruber, ICHPS, 2018</a:t>
            </a:r>
            <a:endParaRPr lang="en-US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807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75083"/>
            <a:ext cx="8547100" cy="839531"/>
          </a:xfrm>
        </p:spPr>
        <p:txBody>
          <a:bodyPr>
            <a:noAutofit/>
          </a:bodyPr>
          <a:lstStyle/>
          <a:p>
            <a:r>
              <a:rPr lang="en-US" sz="4000" dirty="0"/>
              <a:t>Conditional and Marginal Hazard Ratios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696" y="1600200"/>
            <a:ext cx="8384204" cy="1670860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Conditional HR</a:t>
            </a:r>
            <a:r>
              <a:rPr lang="en-US" sz="2400" baseline="-25000" dirty="0"/>
              <a:t>c</a:t>
            </a:r>
            <a:r>
              <a:rPr lang="en-US" sz="2400" dirty="0"/>
              <a:t> describes how exposure to drug of interest multiplies an individual’s baseline hazard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Marginal HR</a:t>
            </a:r>
            <a:r>
              <a:rPr lang="en-US" sz="2400" baseline="-25000" dirty="0"/>
              <a:t>m</a:t>
            </a:r>
            <a:r>
              <a:rPr lang="en-US" sz="2400" dirty="0"/>
              <a:t> is the hazard ratio averaged over all individuals in the population and all follow-up </a:t>
            </a:r>
            <a:r>
              <a:rPr lang="en-US" sz="2400" dirty="0" smtClean="0"/>
              <a:t>time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C2F3-4E9C-C042-BF07-613749409DF5}" type="slidenum">
              <a:rPr lang="en-US" smtClean="0"/>
              <a:t>7</a:t>
            </a:fld>
            <a:endParaRPr lang="en-US" dirty="0"/>
          </a:p>
        </p:txBody>
      </p:sp>
      <p:grpSp>
        <p:nvGrpSpPr>
          <p:cNvPr id="147" name="Group 146"/>
          <p:cNvGrpSpPr/>
          <p:nvPr/>
        </p:nvGrpSpPr>
        <p:grpSpPr>
          <a:xfrm>
            <a:off x="532536" y="3403747"/>
            <a:ext cx="3523189" cy="2860092"/>
            <a:chOff x="5645361" y="3449467"/>
            <a:chExt cx="3523189" cy="2860092"/>
          </a:xfrm>
        </p:grpSpPr>
        <p:sp>
          <p:nvSpPr>
            <p:cNvPr id="114" name="Oval 113"/>
            <p:cNvSpPr>
              <a:spLocks noChangeAspect="1"/>
            </p:cNvSpPr>
            <p:nvPr/>
          </p:nvSpPr>
          <p:spPr>
            <a:xfrm>
              <a:off x="6014696" y="3449467"/>
              <a:ext cx="2463204" cy="2557413"/>
            </a:xfrm>
            <a:prstGeom prst="ellipse">
              <a:avLst/>
            </a:prstGeom>
            <a:solidFill>
              <a:srgbClr val="FF0000">
                <a:alpha val="89000"/>
              </a:srgbClr>
            </a:solidFill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34" name="Group 133"/>
            <p:cNvGrpSpPr/>
            <p:nvPr/>
          </p:nvGrpSpPr>
          <p:grpSpPr>
            <a:xfrm>
              <a:off x="7012288" y="3635758"/>
              <a:ext cx="130472" cy="999472"/>
              <a:chOff x="5348625" y="3545262"/>
              <a:chExt cx="130472" cy="999472"/>
            </a:xfrm>
          </p:grpSpPr>
          <p:sp>
            <p:nvSpPr>
              <p:cNvPr id="73" name="Isosceles Triangle 72"/>
              <p:cNvSpPr>
                <a:spLocks noChangeAspect="1"/>
              </p:cNvSpPr>
              <p:nvPr/>
            </p:nvSpPr>
            <p:spPr>
              <a:xfrm>
                <a:off x="5348625" y="4413934"/>
                <a:ext cx="130472" cy="130800"/>
              </a:xfrm>
              <a:prstGeom prst="triangle">
                <a:avLst/>
              </a:prstGeom>
              <a:solidFill>
                <a:srgbClr val="FFDC68"/>
              </a:solidFill>
              <a:ln>
                <a:solidFill>
                  <a:srgbClr val="FFDC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75" name="Isosceles Triangle 74"/>
              <p:cNvSpPr>
                <a:spLocks noChangeAspect="1"/>
              </p:cNvSpPr>
              <p:nvPr/>
            </p:nvSpPr>
            <p:spPr>
              <a:xfrm>
                <a:off x="5348625" y="3545262"/>
                <a:ext cx="130472" cy="130800"/>
              </a:xfrm>
              <a:prstGeom prst="triangle">
                <a:avLst/>
              </a:prstGeom>
              <a:solidFill>
                <a:srgbClr val="FFDC68"/>
              </a:solidFill>
              <a:ln>
                <a:solidFill>
                  <a:srgbClr val="FFDC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77" name="Isosceles Triangle 76"/>
              <p:cNvSpPr>
                <a:spLocks noChangeAspect="1"/>
              </p:cNvSpPr>
              <p:nvPr/>
            </p:nvSpPr>
            <p:spPr>
              <a:xfrm>
                <a:off x="5348625" y="3762430"/>
                <a:ext cx="130472" cy="130800"/>
              </a:xfrm>
              <a:prstGeom prst="triangle">
                <a:avLst/>
              </a:prstGeom>
              <a:solidFill>
                <a:srgbClr val="FFDC68"/>
              </a:solidFill>
              <a:ln>
                <a:solidFill>
                  <a:srgbClr val="FFDC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79" name="Isosceles Triangle 78"/>
              <p:cNvSpPr>
                <a:spLocks noChangeAspect="1"/>
              </p:cNvSpPr>
              <p:nvPr/>
            </p:nvSpPr>
            <p:spPr>
              <a:xfrm>
                <a:off x="5348625" y="3979598"/>
                <a:ext cx="130472" cy="130800"/>
              </a:xfrm>
              <a:prstGeom prst="triangle">
                <a:avLst/>
              </a:prstGeom>
              <a:solidFill>
                <a:srgbClr val="FFDC68"/>
              </a:solidFill>
              <a:ln>
                <a:solidFill>
                  <a:srgbClr val="FFDC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81" name="Isosceles Triangle 80"/>
              <p:cNvSpPr>
                <a:spLocks noChangeAspect="1"/>
              </p:cNvSpPr>
              <p:nvPr/>
            </p:nvSpPr>
            <p:spPr>
              <a:xfrm>
                <a:off x="5348625" y="4196767"/>
                <a:ext cx="130472" cy="130800"/>
              </a:xfrm>
              <a:prstGeom prst="triangle">
                <a:avLst/>
              </a:prstGeom>
              <a:solidFill>
                <a:srgbClr val="FFDC68"/>
              </a:solidFill>
              <a:ln>
                <a:solidFill>
                  <a:srgbClr val="FFDC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00"/>
                  </a:solidFill>
                </a:endParaRPr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>
              <a:off x="7528589" y="4852922"/>
              <a:ext cx="163500" cy="999776"/>
              <a:chOff x="5348625" y="4963080"/>
              <a:chExt cx="163500" cy="999776"/>
            </a:xfrm>
          </p:grpSpPr>
          <p:sp>
            <p:nvSpPr>
              <p:cNvPr id="74" name="Sun 73"/>
              <p:cNvSpPr>
                <a:spLocks noChangeAspect="1"/>
              </p:cNvSpPr>
              <p:nvPr/>
            </p:nvSpPr>
            <p:spPr>
              <a:xfrm>
                <a:off x="5348625" y="4963080"/>
                <a:ext cx="163500" cy="165905"/>
              </a:xfrm>
              <a:prstGeom prst="sun">
                <a:avLst/>
              </a:prstGeom>
              <a:solidFill>
                <a:srgbClr val="FFDC68"/>
              </a:solidFill>
              <a:ln>
                <a:solidFill>
                  <a:srgbClr val="FFDC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Sun 75"/>
              <p:cNvSpPr>
                <a:spLocks noChangeAspect="1"/>
              </p:cNvSpPr>
              <p:nvPr/>
            </p:nvSpPr>
            <p:spPr>
              <a:xfrm>
                <a:off x="5348625" y="5171547"/>
                <a:ext cx="163500" cy="165905"/>
              </a:xfrm>
              <a:prstGeom prst="sun">
                <a:avLst/>
              </a:prstGeom>
              <a:solidFill>
                <a:srgbClr val="FFDC68"/>
              </a:solidFill>
              <a:ln>
                <a:solidFill>
                  <a:srgbClr val="FFDC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8" name="Sun 77"/>
              <p:cNvSpPr>
                <a:spLocks noChangeAspect="1"/>
              </p:cNvSpPr>
              <p:nvPr/>
            </p:nvSpPr>
            <p:spPr>
              <a:xfrm>
                <a:off x="5348625" y="5380015"/>
                <a:ext cx="163500" cy="165905"/>
              </a:xfrm>
              <a:prstGeom prst="sun">
                <a:avLst/>
              </a:prstGeom>
              <a:solidFill>
                <a:srgbClr val="FFDC68"/>
              </a:solidFill>
              <a:ln>
                <a:solidFill>
                  <a:srgbClr val="FFDC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Sun 79"/>
              <p:cNvSpPr>
                <a:spLocks noChangeAspect="1"/>
              </p:cNvSpPr>
              <p:nvPr/>
            </p:nvSpPr>
            <p:spPr>
              <a:xfrm>
                <a:off x="5348625" y="5588482"/>
                <a:ext cx="163500" cy="165905"/>
              </a:xfrm>
              <a:prstGeom prst="sun">
                <a:avLst/>
              </a:prstGeom>
              <a:solidFill>
                <a:srgbClr val="FFDC68"/>
              </a:solidFill>
              <a:ln>
                <a:solidFill>
                  <a:srgbClr val="FFDC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2" name="Sun 81"/>
              <p:cNvSpPr>
                <a:spLocks noChangeAspect="1"/>
              </p:cNvSpPr>
              <p:nvPr/>
            </p:nvSpPr>
            <p:spPr>
              <a:xfrm>
                <a:off x="5348625" y="5796951"/>
                <a:ext cx="163500" cy="165905"/>
              </a:xfrm>
              <a:prstGeom prst="sun">
                <a:avLst/>
              </a:prstGeom>
              <a:solidFill>
                <a:srgbClr val="FFDC68"/>
              </a:solidFill>
              <a:ln>
                <a:solidFill>
                  <a:srgbClr val="FFDC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5" name="Group 134"/>
            <p:cNvGrpSpPr/>
            <p:nvPr/>
          </p:nvGrpSpPr>
          <p:grpSpPr>
            <a:xfrm>
              <a:off x="7543806" y="3626351"/>
              <a:ext cx="130472" cy="999472"/>
              <a:chOff x="5060760" y="3513513"/>
              <a:chExt cx="130472" cy="999472"/>
            </a:xfrm>
          </p:grpSpPr>
          <p:sp>
            <p:nvSpPr>
              <p:cNvPr id="83" name="Isosceles Triangle 82"/>
              <p:cNvSpPr>
                <a:spLocks noChangeAspect="1"/>
              </p:cNvSpPr>
              <p:nvPr/>
            </p:nvSpPr>
            <p:spPr>
              <a:xfrm>
                <a:off x="5060760" y="4382185"/>
                <a:ext cx="130472" cy="130800"/>
              </a:xfrm>
              <a:prstGeom prst="triangle">
                <a:avLst/>
              </a:prstGeom>
              <a:solidFill>
                <a:srgbClr val="FFDC68"/>
              </a:solidFill>
              <a:ln>
                <a:solidFill>
                  <a:srgbClr val="FFDC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5" name="Isosceles Triangle 84"/>
              <p:cNvSpPr>
                <a:spLocks noChangeAspect="1"/>
              </p:cNvSpPr>
              <p:nvPr/>
            </p:nvSpPr>
            <p:spPr>
              <a:xfrm>
                <a:off x="5060760" y="3513513"/>
                <a:ext cx="130472" cy="130800"/>
              </a:xfrm>
              <a:prstGeom prst="triangle">
                <a:avLst/>
              </a:prstGeom>
              <a:solidFill>
                <a:srgbClr val="FFDC68"/>
              </a:solidFill>
              <a:ln>
                <a:solidFill>
                  <a:srgbClr val="FFDC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7" name="Isosceles Triangle 86"/>
              <p:cNvSpPr>
                <a:spLocks noChangeAspect="1"/>
              </p:cNvSpPr>
              <p:nvPr/>
            </p:nvSpPr>
            <p:spPr>
              <a:xfrm>
                <a:off x="5060760" y="3730681"/>
                <a:ext cx="130472" cy="130800"/>
              </a:xfrm>
              <a:prstGeom prst="triangle">
                <a:avLst/>
              </a:prstGeom>
              <a:solidFill>
                <a:srgbClr val="FFDC68"/>
              </a:solidFill>
              <a:ln>
                <a:solidFill>
                  <a:srgbClr val="FFDC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9" name="Isosceles Triangle 88"/>
              <p:cNvSpPr>
                <a:spLocks noChangeAspect="1"/>
              </p:cNvSpPr>
              <p:nvPr/>
            </p:nvSpPr>
            <p:spPr>
              <a:xfrm>
                <a:off x="5060760" y="3947849"/>
                <a:ext cx="130472" cy="130800"/>
              </a:xfrm>
              <a:prstGeom prst="triangle">
                <a:avLst/>
              </a:prstGeom>
              <a:solidFill>
                <a:srgbClr val="FFDC68"/>
              </a:solidFill>
              <a:ln>
                <a:solidFill>
                  <a:srgbClr val="FFDC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1" name="Isosceles Triangle 90"/>
              <p:cNvSpPr>
                <a:spLocks noChangeAspect="1"/>
              </p:cNvSpPr>
              <p:nvPr/>
            </p:nvSpPr>
            <p:spPr>
              <a:xfrm>
                <a:off x="5060760" y="4165018"/>
                <a:ext cx="130472" cy="130800"/>
              </a:xfrm>
              <a:prstGeom prst="triangle">
                <a:avLst/>
              </a:prstGeom>
              <a:solidFill>
                <a:srgbClr val="FFDC68"/>
              </a:solidFill>
              <a:ln>
                <a:solidFill>
                  <a:srgbClr val="FFDC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9" name="Group 138"/>
            <p:cNvGrpSpPr/>
            <p:nvPr/>
          </p:nvGrpSpPr>
          <p:grpSpPr>
            <a:xfrm>
              <a:off x="7272473" y="4863505"/>
              <a:ext cx="163500" cy="999776"/>
              <a:chOff x="5060760" y="4931331"/>
              <a:chExt cx="163500" cy="999776"/>
            </a:xfrm>
          </p:grpSpPr>
          <p:sp>
            <p:nvSpPr>
              <p:cNvPr id="84" name="Sun 83"/>
              <p:cNvSpPr>
                <a:spLocks noChangeAspect="1"/>
              </p:cNvSpPr>
              <p:nvPr/>
            </p:nvSpPr>
            <p:spPr>
              <a:xfrm>
                <a:off x="5060760" y="4931331"/>
                <a:ext cx="163500" cy="165905"/>
              </a:xfrm>
              <a:prstGeom prst="sun">
                <a:avLst/>
              </a:prstGeom>
              <a:solidFill>
                <a:srgbClr val="FFDC68"/>
              </a:solidFill>
              <a:ln>
                <a:solidFill>
                  <a:srgbClr val="FFDC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6" name="Sun 85"/>
              <p:cNvSpPr>
                <a:spLocks noChangeAspect="1"/>
              </p:cNvSpPr>
              <p:nvPr/>
            </p:nvSpPr>
            <p:spPr>
              <a:xfrm>
                <a:off x="5060760" y="5139798"/>
                <a:ext cx="163500" cy="165905"/>
              </a:xfrm>
              <a:prstGeom prst="sun">
                <a:avLst/>
              </a:prstGeom>
              <a:solidFill>
                <a:srgbClr val="FFDC68"/>
              </a:solidFill>
              <a:ln>
                <a:solidFill>
                  <a:srgbClr val="FFDC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8" name="Sun 87"/>
              <p:cNvSpPr>
                <a:spLocks noChangeAspect="1"/>
              </p:cNvSpPr>
              <p:nvPr/>
            </p:nvSpPr>
            <p:spPr>
              <a:xfrm>
                <a:off x="5060760" y="5348266"/>
                <a:ext cx="163500" cy="165905"/>
              </a:xfrm>
              <a:prstGeom prst="sun">
                <a:avLst/>
              </a:prstGeom>
              <a:solidFill>
                <a:srgbClr val="FFDC68"/>
              </a:solidFill>
              <a:ln>
                <a:solidFill>
                  <a:srgbClr val="FFDC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0" name="Sun 89"/>
              <p:cNvSpPr>
                <a:spLocks noChangeAspect="1"/>
              </p:cNvSpPr>
              <p:nvPr/>
            </p:nvSpPr>
            <p:spPr>
              <a:xfrm>
                <a:off x="5060760" y="5556733"/>
                <a:ext cx="163500" cy="165905"/>
              </a:xfrm>
              <a:prstGeom prst="sun">
                <a:avLst/>
              </a:prstGeom>
              <a:solidFill>
                <a:srgbClr val="FFDC68"/>
              </a:solidFill>
              <a:ln>
                <a:solidFill>
                  <a:srgbClr val="FFDC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2" name="Sun 91"/>
              <p:cNvSpPr>
                <a:spLocks noChangeAspect="1"/>
              </p:cNvSpPr>
              <p:nvPr/>
            </p:nvSpPr>
            <p:spPr>
              <a:xfrm>
                <a:off x="5060760" y="5765202"/>
                <a:ext cx="163500" cy="165905"/>
              </a:xfrm>
              <a:prstGeom prst="sun">
                <a:avLst/>
              </a:prstGeom>
              <a:solidFill>
                <a:srgbClr val="FFDC68"/>
              </a:solidFill>
              <a:ln>
                <a:solidFill>
                  <a:srgbClr val="FFDC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1" name="Group 130"/>
            <p:cNvGrpSpPr/>
            <p:nvPr/>
          </p:nvGrpSpPr>
          <p:grpSpPr>
            <a:xfrm>
              <a:off x="6740228" y="3664835"/>
              <a:ext cx="130472" cy="999472"/>
              <a:chOff x="3562042" y="3513513"/>
              <a:chExt cx="130472" cy="999472"/>
            </a:xfrm>
          </p:grpSpPr>
          <p:sp>
            <p:nvSpPr>
              <p:cNvPr id="115" name="Isosceles Triangle 114"/>
              <p:cNvSpPr>
                <a:spLocks noChangeAspect="1"/>
              </p:cNvSpPr>
              <p:nvPr/>
            </p:nvSpPr>
            <p:spPr>
              <a:xfrm>
                <a:off x="3562042" y="4382185"/>
                <a:ext cx="130472" cy="130800"/>
              </a:xfrm>
              <a:prstGeom prst="triangle">
                <a:avLst/>
              </a:prstGeom>
              <a:solidFill>
                <a:srgbClr val="000090"/>
              </a:solidFill>
              <a:ln>
                <a:solidFill>
                  <a:srgbClr val="00009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7" name="Isosceles Triangle 116"/>
              <p:cNvSpPr>
                <a:spLocks noChangeAspect="1"/>
              </p:cNvSpPr>
              <p:nvPr/>
            </p:nvSpPr>
            <p:spPr>
              <a:xfrm>
                <a:off x="3562042" y="3513513"/>
                <a:ext cx="130472" cy="130800"/>
              </a:xfrm>
              <a:prstGeom prst="triangle">
                <a:avLst/>
              </a:prstGeom>
              <a:solidFill>
                <a:srgbClr val="000090"/>
              </a:solidFill>
              <a:ln>
                <a:solidFill>
                  <a:srgbClr val="00009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9" name="Isosceles Triangle 118"/>
              <p:cNvSpPr>
                <a:spLocks noChangeAspect="1"/>
              </p:cNvSpPr>
              <p:nvPr/>
            </p:nvSpPr>
            <p:spPr>
              <a:xfrm>
                <a:off x="3562042" y="3730681"/>
                <a:ext cx="130472" cy="130800"/>
              </a:xfrm>
              <a:prstGeom prst="triangle">
                <a:avLst/>
              </a:prstGeom>
              <a:solidFill>
                <a:srgbClr val="000090"/>
              </a:solidFill>
              <a:ln>
                <a:solidFill>
                  <a:srgbClr val="00009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1" name="Isosceles Triangle 120"/>
              <p:cNvSpPr>
                <a:spLocks noChangeAspect="1"/>
              </p:cNvSpPr>
              <p:nvPr/>
            </p:nvSpPr>
            <p:spPr>
              <a:xfrm>
                <a:off x="3562042" y="3947850"/>
                <a:ext cx="130472" cy="130800"/>
              </a:xfrm>
              <a:prstGeom prst="triangle">
                <a:avLst/>
              </a:prstGeom>
              <a:solidFill>
                <a:srgbClr val="000090"/>
              </a:solidFill>
              <a:ln>
                <a:solidFill>
                  <a:srgbClr val="00009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3" name="Isosceles Triangle 122"/>
              <p:cNvSpPr>
                <a:spLocks noChangeAspect="1"/>
              </p:cNvSpPr>
              <p:nvPr/>
            </p:nvSpPr>
            <p:spPr>
              <a:xfrm>
                <a:off x="3562042" y="4165018"/>
                <a:ext cx="130472" cy="130800"/>
              </a:xfrm>
              <a:prstGeom prst="triangle">
                <a:avLst/>
              </a:prstGeom>
              <a:solidFill>
                <a:srgbClr val="000090"/>
              </a:solidFill>
              <a:ln>
                <a:solidFill>
                  <a:srgbClr val="00009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2" name="Group 131"/>
            <p:cNvGrpSpPr/>
            <p:nvPr/>
          </p:nvGrpSpPr>
          <p:grpSpPr>
            <a:xfrm>
              <a:off x="6714675" y="4875119"/>
              <a:ext cx="163500" cy="999776"/>
              <a:chOff x="3780135" y="4896090"/>
              <a:chExt cx="163500" cy="999776"/>
            </a:xfrm>
          </p:grpSpPr>
          <p:sp>
            <p:nvSpPr>
              <p:cNvPr id="116" name="Sun 115"/>
              <p:cNvSpPr>
                <a:spLocks noChangeAspect="1"/>
              </p:cNvSpPr>
              <p:nvPr/>
            </p:nvSpPr>
            <p:spPr>
              <a:xfrm>
                <a:off x="3780135" y="4896090"/>
                <a:ext cx="163500" cy="165905"/>
              </a:xfrm>
              <a:prstGeom prst="sun">
                <a:avLst/>
              </a:prstGeom>
              <a:solidFill>
                <a:srgbClr val="000090"/>
              </a:solidFill>
              <a:ln>
                <a:solidFill>
                  <a:srgbClr val="00009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8" name="Sun 117"/>
              <p:cNvSpPr>
                <a:spLocks noChangeAspect="1"/>
              </p:cNvSpPr>
              <p:nvPr/>
            </p:nvSpPr>
            <p:spPr>
              <a:xfrm>
                <a:off x="3780135" y="5104557"/>
                <a:ext cx="163500" cy="165905"/>
              </a:xfrm>
              <a:prstGeom prst="sun">
                <a:avLst/>
              </a:prstGeom>
              <a:solidFill>
                <a:srgbClr val="000090"/>
              </a:solidFill>
              <a:ln>
                <a:solidFill>
                  <a:srgbClr val="00009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0" name="Sun 119"/>
              <p:cNvSpPr>
                <a:spLocks noChangeAspect="1"/>
              </p:cNvSpPr>
              <p:nvPr/>
            </p:nvSpPr>
            <p:spPr>
              <a:xfrm>
                <a:off x="3780135" y="5313025"/>
                <a:ext cx="163500" cy="165905"/>
              </a:xfrm>
              <a:prstGeom prst="sun">
                <a:avLst/>
              </a:prstGeom>
              <a:solidFill>
                <a:srgbClr val="000090"/>
              </a:solidFill>
              <a:ln>
                <a:solidFill>
                  <a:srgbClr val="00009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2" name="Sun 121"/>
              <p:cNvSpPr>
                <a:spLocks noChangeAspect="1"/>
              </p:cNvSpPr>
              <p:nvPr/>
            </p:nvSpPr>
            <p:spPr>
              <a:xfrm>
                <a:off x="3780135" y="5521492"/>
                <a:ext cx="163500" cy="165905"/>
              </a:xfrm>
              <a:prstGeom prst="sun">
                <a:avLst/>
              </a:prstGeom>
              <a:solidFill>
                <a:srgbClr val="000090"/>
              </a:solidFill>
              <a:ln>
                <a:solidFill>
                  <a:srgbClr val="00009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4" name="Sun 123"/>
              <p:cNvSpPr>
                <a:spLocks noChangeAspect="1"/>
              </p:cNvSpPr>
              <p:nvPr/>
            </p:nvSpPr>
            <p:spPr>
              <a:xfrm>
                <a:off x="3780135" y="5729961"/>
                <a:ext cx="163500" cy="165905"/>
              </a:xfrm>
              <a:prstGeom prst="sun">
                <a:avLst/>
              </a:prstGeom>
              <a:solidFill>
                <a:srgbClr val="000090"/>
              </a:solidFill>
              <a:ln>
                <a:solidFill>
                  <a:srgbClr val="00009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3" name="Group 132"/>
            <p:cNvGrpSpPr/>
            <p:nvPr/>
          </p:nvGrpSpPr>
          <p:grpSpPr>
            <a:xfrm>
              <a:off x="6984052" y="4875119"/>
              <a:ext cx="163500" cy="999776"/>
              <a:chOff x="4303512" y="4896090"/>
              <a:chExt cx="163500" cy="999776"/>
            </a:xfrm>
          </p:grpSpPr>
          <p:sp>
            <p:nvSpPr>
              <p:cNvPr id="95" name="Sun 94"/>
              <p:cNvSpPr>
                <a:spLocks noChangeAspect="1"/>
              </p:cNvSpPr>
              <p:nvPr/>
            </p:nvSpPr>
            <p:spPr>
              <a:xfrm>
                <a:off x="4303512" y="4896090"/>
                <a:ext cx="163500" cy="165905"/>
              </a:xfrm>
              <a:prstGeom prst="sun">
                <a:avLst/>
              </a:prstGeom>
              <a:solidFill>
                <a:srgbClr val="000090"/>
              </a:solidFill>
              <a:ln>
                <a:solidFill>
                  <a:srgbClr val="00009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7" name="Sun 96"/>
              <p:cNvSpPr>
                <a:spLocks noChangeAspect="1"/>
              </p:cNvSpPr>
              <p:nvPr/>
            </p:nvSpPr>
            <p:spPr>
              <a:xfrm>
                <a:off x="4303512" y="5104557"/>
                <a:ext cx="163500" cy="165905"/>
              </a:xfrm>
              <a:prstGeom prst="sun">
                <a:avLst/>
              </a:prstGeom>
              <a:solidFill>
                <a:srgbClr val="000090"/>
              </a:solidFill>
              <a:ln>
                <a:solidFill>
                  <a:srgbClr val="00009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9" name="Sun 98"/>
              <p:cNvSpPr>
                <a:spLocks noChangeAspect="1"/>
              </p:cNvSpPr>
              <p:nvPr/>
            </p:nvSpPr>
            <p:spPr>
              <a:xfrm>
                <a:off x="4303512" y="5313025"/>
                <a:ext cx="163500" cy="165905"/>
              </a:xfrm>
              <a:prstGeom prst="sun">
                <a:avLst/>
              </a:prstGeom>
              <a:solidFill>
                <a:srgbClr val="000090"/>
              </a:solidFill>
              <a:ln>
                <a:solidFill>
                  <a:srgbClr val="00009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1" name="Sun 100"/>
              <p:cNvSpPr>
                <a:spLocks noChangeAspect="1"/>
              </p:cNvSpPr>
              <p:nvPr/>
            </p:nvSpPr>
            <p:spPr>
              <a:xfrm>
                <a:off x="4303512" y="5521492"/>
                <a:ext cx="163500" cy="165905"/>
              </a:xfrm>
              <a:prstGeom prst="sun">
                <a:avLst/>
              </a:prstGeom>
              <a:solidFill>
                <a:srgbClr val="000090"/>
              </a:solidFill>
              <a:ln>
                <a:solidFill>
                  <a:srgbClr val="00009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3" name="Sun 102"/>
              <p:cNvSpPr>
                <a:spLocks noChangeAspect="1"/>
              </p:cNvSpPr>
              <p:nvPr/>
            </p:nvSpPr>
            <p:spPr>
              <a:xfrm>
                <a:off x="4303512" y="5729961"/>
                <a:ext cx="163500" cy="165905"/>
              </a:xfrm>
              <a:prstGeom prst="sun">
                <a:avLst/>
              </a:prstGeom>
              <a:solidFill>
                <a:srgbClr val="000090"/>
              </a:solidFill>
              <a:ln>
                <a:solidFill>
                  <a:srgbClr val="00009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6" name="Group 135"/>
            <p:cNvGrpSpPr/>
            <p:nvPr/>
          </p:nvGrpSpPr>
          <p:grpSpPr>
            <a:xfrm>
              <a:off x="7290304" y="3626351"/>
              <a:ext cx="130472" cy="999472"/>
              <a:chOff x="4841622" y="3513513"/>
              <a:chExt cx="130472" cy="999472"/>
            </a:xfrm>
          </p:grpSpPr>
          <p:sp>
            <p:nvSpPr>
              <p:cNvPr id="104" name="Isosceles Triangle 103"/>
              <p:cNvSpPr>
                <a:spLocks noChangeAspect="1"/>
              </p:cNvSpPr>
              <p:nvPr/>
            </p:nvSpPr>
            <p:spPr>
              <a:xfrm>
                <a:off x="4841622" y="4382185"/>
                <a:ext cx="130472" cy="130800"/>
              </a:xfrm>
              <a:prstGeom prst="triangle">
                <a:avLst/>
              </a:prstGeom>
              <a:solidFill>
                <a:srgbClr val="FFDC68"/>
              </a:solidFill>
              <a:ln>
                <a:solidFill>
                  <a:srgbClr val="FFDC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Isosceles Triangle 105"/>
              <p:cNvSpPr>
                <a:spLocks noChangeAspect="1"/>
              </p:cNvSpPr>
              <p:nvPr/>
            </p:nvSpPr>
            <p:spPr>
              <a:xfrm>
                <a:off x="4841622" y="3513513"/>
                <a:ext cx="130472" cy="130800"/>
              </a:xfrm>
              <a:prstGeom prst="triangle">
                <a:avLst/>
              </a:prstGeom>
              <a:solidFill>
                <a:srgbClr val="FFDC68"/>
              </a:solidFill>
              <a:ln>
                <a:solidFill>
                  <a:srgbClr val="FFDC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8" name="Isosceles Triangle 107"/>
              <p:cNvSpPr>
                <a:spLocks noChangeAspect="1"/>
              </p:cNvSpPr>
              <p:nvPr/>
            </p:nvSpPr>
            <p:spPr>
              <a:xfrm>
                <a:off x="4841622" y="3730681"/>
                <a:ext cx="130472" cy="130800"/>
              </a:xfrm>
              <a:prstGeom prst="triangle">
                <a:avLst/>
              </a:prstGeom>
              <a:solidFill>
                <a:srgbClr val="FFDC68"/>
              </a:solidFill>
              <a:ln>
                <a:solidFill>
                  <a:srgbClr val="FFDC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0" name="Isosceles Triangle 109"/>
              <p:cNvSpPr>
                <a:spLocks noChangeAspect="1"/>
              </p:cNvSpPr>
              <p:nvPr/>
            </p:nvSpPr>
            <p:spPr>
              <a:xfrm>
                <a:off x="4841622" y="3947849"/>
                <a:ext cx="130472" cy="130800"/>
              </a:xfrm>
              <a:prstGeom prst="triangle">
                <a:avLst/>
              </a:prstGeom>
              <a:solidFill>
                <a:srgbClr val="FFDC68"/>
              </a:solidFill>
              <a:ln>
                <a:solidFill>
                  <a:srgbClr val="FFDC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2" name="Isosceles Triangle 111"/>
              <p:cNvSpPr>
                <a:spLocks noChangeAspect="1"/>
              </p:cNvSpPr>
              <p:nvPr/>
            </p:nvSpPr>
            <p:spPr>
              <a:xfrm>
                <a:off x="4841622" y="4165018"/>
                <a:ext cx="130472" cy="130800"/>
              </a:xfrm>
              <a:prstGeom prst="triangle">
                <a:avLst/>
              </a:prstGeom>
              <a:solidFill>
                <a:srgbClr val="FFDC68"/>
              </a:solidFill>
              <a:ln>
                <a:solidFill>
                  <a:srgbClr val="FFDC6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1" name="TextBox 70"/>
            <p:cNvSpPr txBox="1"/>
            <p:nvPr/>
          </p:nvSpPr>
          <p:spPr>
            <a:xfrm>
              <a:off x="5645361" y="5909449"/>
              <a:ext cx="1014721" cy="400110"/>
            </a:xfrm>
            <a:prstGeom prst="rect">
              <a:avLst/>
            </a:prstGeom>
            <a:solidFill>
              <a:srgbClr val="000090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i="1" dirty="0">
                  <a:solidFill>
                    <a:schemeClr val="bg1"/>
                  </a:solidFill>
                </a:rPr>
                <a:t>treated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692089" y="5853528"/>
              <a:ext cx="1476461" cy="400110"/>
            </a:xfrm>
            <a:prstGeom prst="rect">
              <a:avLst/>
            </a:prstGeom>
            <a:solidFill>
              <a:srgbClr val="FFDC68">
                <a:alpha val="56000"/>
              </a:srgb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i="1" dirty="0">
                  <a:ln>
                    <a:solidFill>
                      <a:schemeClr val="tx1"/>
                    </a:solidFill>
                  </a:ln>
                </a:rPr>
                <a:t>comparator</a:t>
              </a: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7785294" y="3997409"/>
              <a:ext cx="6748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/>
                <a:t>frail</a:t>
              </a: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7767158" y="4945299"/>
              <a:ext cx="102386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/>
                <a:t>healthy</a:t>
              </a:r>
            </a:p>
          </p:txBody>
        </p:sp>
      </p:grpSp>
      <p:sp>
        <p:nvSpPr>
          <p:cNvPr id="146" name="TextBox 145"/>
          <p:cNvSpPr txBox="1"/>
          <p:nvPr/>
        </p:nvSpPr>
        <p:spPr>
          <a:xfrm>
            <a:off x="3627396" y="3779249"/>
            <a:ext cx="546465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ATE: </a:t>
            </a:r>
            <a:r>
              <a:rPr lang="en-US" sz="2400" dirty="0"/>
              <a:t>Average over entire study population</a:t>
            </a:r>
            <a:endParaRPr lang="en-US" sz="2000" dirty="0">
              <a:solidFill>
                <a:srgbClr val="FF0000"/>
              </a:solidFill>
            </a:endParaRPr>
          </a:p>
          <a:p>
            <a:r>
              <a:rPr lang="en-US" sz="2000" dirty="0"/>
              <a:t>           </a:t>
            </a:r>
            <a:r>
              <a:rPr lang="en-US" dirty="0"/>
              <a:t>(1/2  frail, 1/2 healthy)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solidFill>
                  <a:srgbClr val="000090"/>
                </a:solidFill>
              </a:rPr>
              <a:t>ATT: </a:t>
            </a:r>
            <a:r>
              <a:rPr lang="en-US" sz="2400" dirty="0"/>
              <a:t>Average over treated population </a:t>
            </a:r>
            <a:r>
              <a:rPr lang="en-US" sz="2000" dirty="0"/>
              <a:t>	 </a:t>
            </a:r>
          </a:p>
          <a:p>
            <a:r>
              <a:rPr lang="en-US" sz="2000" dirty="0"/>
              <a:t>           </a:t>
            </a:r>
            <a:r>
              <a:rPr lang="en-US" dirty="0"/>
              <a:t>(1/3 frail, 2/3 healthy)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01627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MethodTable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8" t="10527" r="7559" b="17158"/>
          <a:stretch/>
        </p:blipFill>
        <p:spPr>
          <a:xfrm>
            <a:off x="241301" y="1323228"/>
            <a:ext cx="8686800" cy="54624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C2F3-4E9C-C042-BF07-613749409DF5}" type="slidenum">
              <a:rPr lang="en-US" smtClean="0"/>
              <a:t>8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17500" y="6552168"/>
            <a:ext cx="2357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*in production use in Sentinel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368300" y="3662084"/>
            <a:ext cx="8470900" cy="12700"/>
          </a:xfrm>
          <a:prstGeom prst="line">
            <a:avLst/>
          </a:prstGeom>
          <a:ln w="190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658091" y="2967182"/>
            <a:ext cx="8181109" cy="935182"/>
          </a:xfrm>
          <a:prstGeom prst="rect">
            <a:avLst/>
          </a:prstGeom>
          <a:solidFill>
            <a:srgbClr val="FFFF00">
              <a:alpha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80011" y="3879273"/>
            <a:ext cx="1409716" cy="166255"/>
          </a:xfrm>
          <a:prstGeom prst="rect">
            <a:avLst/>
          </a:prstGeom>
          <a:solidFill>
            <a:srgbClr val="FFFF00">
              <a:alpha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68300" y="6678330"/>
            <a:ext cx="2235199" cy="181615"/>
          </a:xfrm>
          <a:prstGeom prst="rect">
            <a:avLst/>
          </a:prstGeom>
          <a:solidFill>
            <a:srgbClr val="FFFF00">
              <a:alpha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753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192" y="1575061"/>
            <a:ext cx="8664441" cy="4786919"/>
          </a:xfrm>
        </p:spPr>
        <p:txBody>
          <a:bodyPr>
            <a:noAutofit/>
          </a:bodyPr>
          <a:lstStyle/>
          <a:p>
            <a:r>
              <a:rPr lang="en-US" sz="2400" dirty="0"/>
              <a:t>In many </a:t>
            </a:r>
            <a:r>
              <a:rPr lang="en-US" sz="2400" dirty="0" smtClean="0"/>
              <a:t>Sentinel-like </a:t>
            </a:r>
            <a:r>
              <a:rPr lang="en-US" sz="2400" dirty="0"/>
              <a:t>scenarios the marginal HR is nearly the same as the conditional </a:t>
            </a:r>
            <a:r>
              <a:rPr lang="en-US" sz="2400" dirty="0" smtClean="0"/>
              <a:t>HR</a:t>
            </a:r>
            <a:endParaRPr lang="en-US" sz="2400" dirty="0"/>
          </a:p>
          <a:p>
            <a:pPr lvl="1"/>
            <a:r>
              <a:rPr lang="en-US" sz="2000" dirty="0"/>
              <a:t>W</a:t>
            </a:r>
            <a:r>
              <a:rPr lang="en-US" sz="2000" dirty="0" smtClean="0"/>
              <a:t>hen </a:t>
            </a:r>
            <a:r>
              <a:rPr lang="en-US" sz="2000" dirty="0"/>
              <a:t>the drug has no effect on safety </a:t>
            </a:r>
            <a:r>
              <a:rPr lang="en-US" sz="2000" dirty="0"/>
              <a:t>outcomes </a:t>
            </a:r>
            <a:r>
              <a:rPr lang="en-US" sz="2000" dirty="0" err="1"/>
              <a:t>HR</a:t>
            </a:r>
            <a:r>
              <a:rPr lang="en-US" sz="2000" baseline="-25000" dirty="0" err="1"/>
              <a:t>m</a:t>
            </a:r>
            <a:r>
              <a:rPr lang="en-US" sz="2000" dirty="0"/>
              <a:t> = HR</a:t>
            </a:r>
            <a:r>
              <a:rPr lang="en-US" sz="2000" baseline="-25000" dirty="0"/>
              <a:t>c</a:t>
            </a:r>
            <a:r>
              <a:rPr lang="en-US" sz="2000" dirty="0"/>
              <a:t> </a:t>
            </a:r>
            <a:endParaRPr lang="en-US" sz="2000" dirty="0"/>
          </a:p>
          <a:p>
            <a:pPr lvl="1"/>
            <a:r>
              <a:rPr lang="en-US" sz="2000" dirty="0"/>
              <a:t>W</a:t>
            </a:r>
            <a:r>
              <a:rPr lang="en-US" sz="2000" dirty="0" smtClean="0"/>
              <a:t>hen </a:t>
            </a:r>
            <a:r>
              <a:rPr lang="en-US" sz="2000" dirty="0"/>
              <a:t>incidence of the outcome is very low (&lt;1%) during followup of interest  </a:t>
            </a:r>
            <a:r>
              <a:rPr lang="en-US" sz="2000" dirty="0" err="1"/>
              <a:t>HR</a:t>
            </a:r>
            <a:r>
              <a:rPr lang="en-US" sz="2000" baseline="-25000" dirty="0" err="1"/>
              <a:t>m</a:t>
            </a:r>
            <a:r>
              <a:rPr lang="en-US" sz="2000" dirty="0"/>
              <a:t> ≈ HR</a:t>
            </a:r>
            <a:r>
              <a:rPr lang="en-US" sz="2000" baseline="-25000" dirty="0"/>
              <a:t>c</a:t>
            </a:r>
            <a:r>
              <a:rPr lang="en-US" sz="2000" dirty="0"/>
              <a:t> </a:t>
            </a:r>
            <a:endParaRPr lang="en-US" sz="2000" dirty="0"/>
          </a:p>
          <a:p>
            <a:r>
              <a:rPr lang="en-US" sz="2400" dirty="0" smtClean="0"/>
              <a:t>When </a:t>
            </a:r>
            <a:r>
              <a:rPr lang="en-US" sz="2400" dirty="0"/>
              <a:t>the HR</a:t>
            </a:r>
            <a:r>
              <a:rPr lang="en-US" sz="2400" baseline="-25000" dirty="0"/>
              <a:t>m</a:t>
            </a:r>
            <a:r>
              <a:rPr lang="en-US" sz="2400" dirty="0"/>
              <a:t> diverges from the HR</a:t>
            </a:r>
            <a:r>
              <a:rPr lang="en-US" sz="2400" baseline="-25000" dirty="0"/>
              <a:t>c</a:t>
            </a:r>
            <a:r>
              <a:rPr lang="en-US" sz="2400" dirty="0"/>
              <a:t>, the HR</a:t>
            </a:r>
            <a:r>
              <a:rPr lang="en-US" sz="2400" baseline="-25000" dirty="0"/>
              <a:t>m</a:t>
            </a:r>
            <a:r>
              <a:rPr lang="en-US" sz="2400" dirty="0"/>
              <a:t> is always closer to </a:t>
            </a:r>
            <a:r>
              <a:rPr lang="en-US" sz="2400" dirty="0" smtClean="0"/>
              <a:t>the null</a:t>
            </a:r>
            <a:endParaRPr lang="en-US" sz="1600" dirty="0" smtClean="0"/>
          </a:p>
          <a:p>
            <a:pPr>
              <a:spcAft>
                <a:spcPts val="900"/>
              </a:spcAft>
            </a:pPr>
            <a:r>
              <a:rPr lang="en-US" sz="2400" dirty="0" smtClean="0"/>
              <a:t>Marginal HR: When does the ATE will diverge </a:t>
            </a:r>
            <a:r>
              <a:rPr lang="en-US" sz="2400" dirty="0"/>
              <a:t>from the </a:t>
            </a:r>
            <a:r>
              <a:rPr lang="en-US" sz="2400" dirty="0" smtClean="0"/>
              <a:t>ATT?</a:t>
            </a:r>
          </a:p>
          <a:p>
            <a:pPr lvl="1">
              <a:spcAft>
                <a:spcPts val="900"/>
              </a:spcAft>
            </a:pPr>
            <a:r>
              <a:rPr lang="en-US" sz="2000" dirty="0" smtClean="0"/>
              <a:t>When the </a:t>
            </a:r>
            <a:r>
              <a:rPr lang="en-US" sz="2000" dirty="0"/>
              <a:t>treated differ a lot from the </a:t>
            </a:r>
            <a:r>
              <a:rPr lang="en-US" sz="2000" dirty="0" smtClean="0"/>
              <a:t>comparators in ways related to the outcome and there is an effect of treatment</a:t>
            </a:r>
            <a:endParaRPr lang="en-US" sz="2000" dirty="0"/>
          </a:p>
          <a:p>
            <a:pPr lvl="1">
              <a:spcAft>
                <a:spcPts val="900"/>
              </a:spcAft>
            </a:pPr>
            <a:r>
              <a:rPr lang="en-US" sz="2000" dirty="0" smtClean="0"/>
              <a:t>When </a:t>
            </a:r>
            <a:r>
              <a:rPr lang="en-US" sz="2000" dirty="0"/>
              <a:t>there is heterogeneity across subgroups in the conditional HR, especially across subgroups defined by strong predictors of treatment</a:t>
            </a:r>
            <a:endParaRPr lang="en-US" sz="2000" dirty="0"/>
          </a:p>
          <a:p>
            <a:pPr>
              <a:spcBef>
                <a:spcPts val="1200"/>
              </a:spcBef>
            </a:pPr>
            <a:endParaRPr lang="en-US" sz="2000" dirty="0"/>
          </a:p>
          <a:p>
            <a:pPr>
              <a:spcBef>
                <a:spcPts val="1200"/>
              </a:spcBef>
            </a:pPr>
            <a:endParaRPr lang="en-US" sz="2400" dirty="0"/>
          </a:p>
          <a:p>
            <a:pPr>
              <a:spcBef>
                <a:spcPts val="1200"/>
              </a:spcBef>
            </a:pPr>
            <a:endParaRPr lang="en-US" sz="2400" dirty="0"/>
          </a:p>
          <a:p>
            <a:pPr lvl="1">
              <a:spcBef>
                <a:spcPts val="1200"/>
              </a:spcBef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C2F3-4E9C-C042-BF07-613749409DF5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5422" y="6477000"/>
            <a:ext cx="2895600" cy="365125"/>
          </a:xfrm>
        </p:spPr>
        <p:txBody>
          <a:bodyPr/>
          <a:lstStyle/>
          <a:p>
            <a:r>
              <a:rPr lang="en-US" sz="1400" i="1" dirty="0" smtClean="0">
                <a:solidFill>
                  <a:schemeClr val="bg1">
                    <a:lumMod val="65000"/>
                  </a:schemeClr>
                </a:solidFill>
              </a:rPr>
              <a:t>Susan Gruber, ICHPS, 2018</a:t>
            </a:r>
            <a:endParaRPr lang="en-US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75083"/>
            <a:ext cx="8547100" cy="839531"/>
          </a:xfrm>
        </p:spPr>
        <p:txBody>
          <a:bodyPr>
            <a:noAutofit/>
          </a:bodyPr>
          <a:lstStyle/>
          <a:p>
            <a:r>
              <a:rPr lang="en-US" sz="4000" dirty="0" smtClean="0"/>
              <a:t>When do these distinctions matter?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05303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75083"/>
            <a:ext cx="8813800" cy="839531"/>
          </a:xfrm>
        </p:spPr>
        <p:txBody>
          <a:bodyPr/>
          <a:lstStyle/>
          <a:p>
            <a:r>
              <a:rPr lang="en-US" dirty="0"/>
              <a:t>Results: Baseline Scenario </a:t>
            </a:r>
            <a:r>
              <a:rPr lang="en-US" sz="2400" dirty="0"/>
              <a:t>(1000 replicates)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C2F3-4E9C-C042-BF07-613749409DF5}" type="slidenum">
              <a:rPr lang="en-US" smtClean="0"/>
              <a:t>10</a:t>
            </a:fld>
            <a:endParaRPr lang="en-US" dirty="0"/>
          </a:p>
        </p:txBody>
      </p:sp>
      <p:pic>
        <p:nvPicPr>
          <p:cNvPr id="5" name="Picture 4" descr="Scenario1_HR_Plotsv6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9" b="-1"/>
          <a:stretch/>
        </p:blipFill>
        <p:spPr>
          <a:xfrm>
            <a:off x="509831" y="1360054"/>
            <a:ext cx="4146935" cy="5982227"/>
          </a:xfrm>
          <a:prstGeom prst="rect">
            <a:avLst/>
          </a:prstGeom>
        </p:spPr>
      </p:pic>
      <p:pic>
        <p:nvPicPr>
          <p:cNvPr id="6" name="Picture 5" descr="Scenario1_HR_Plotsv6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32"/>
          <a:stretch/>
        </p:blipFill>
        <p:spPr>
          <a:xfrm>
            <a:off x="4637333" y="1358857"/>
            <a:ext cx="4146933" cy="59893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83605" y="3107294"/>
            <a:ext cx="1337652" cy="3377493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660538" y="1418547"/>
            <a:ext cx="4123728" cy="5439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909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75083"/>
            <a:ext cx="8813800" cy="839531"/>
          </a:xfrm>
        </p:spPr>
        <p:txBody>
          <a:bodyPr/>
          <a:lstStyle/>
          <a:p>
            <a:r>
              <a:rPr lang="en-US" dirty="0"/>
              <a:t>Results: Baseline Scenario </a:t>
            </a:r>
            <a:r>
              <a:rPr lang="en-US" sz="2400" dirty="0"/>
              <a:t>(1000 replicates)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C2F3-4E9C-C042-BF07-613749409DF5}" type="slidenum">
              <a:rPr lang="en-US" smtClean="0"/>
              <a:t>11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1608590"/>
            <a:ext cx="4835825" cy="2205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/>
              <a:t>Conditional HR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/>
              <a:t>PS-based methods that estimate a conditional effect lie between HR</a:t>
            </a:r>
            <a:r>
              <a:rPr lang="en-US" sz="2000" baseline="-25000" dirty="0"/>
              <a:t>m</a:t>
            </a:r>
            <a:r>
              <a:rPr lang="en-US" sz="2000" dirty="0"/>
              <a:t> (</a:t>
            </a:r>
            <a:r>
              <a:rPr lang="en-US" sz="2000" dirty="0">
                <a:solidFill>
                  <a:srgbClr val="FF0000"/>
                </a:solidFill>
              </a:rPr>
              <a:t>ATE</a:t>
            </a:r>
            <a:r>
              <a:rPr lang="en-US" sz="2000" dirty="0"/>
              <a:t>) and HR</a:t>
            </a:r>
            <a:r>
              <a:rPr lang="en-US" sz="2000" baseline="-25000" dirty="0"/>
              <a:t>c </a:t>
            </a:r>
            <a:r>
              <a:rPr lang="en-US" sz="2000" dirty="0"/>
              <a:t>on average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/>
              <a:t>1:1 matching gets closest to HR</a:t>
            </a:r>
            <a:r>
              <a:rPr lang="en-US" sz="2000" baseline="-25000" dirty="0"/>
              <a:t>c </a:t>
            </a:r>
            <a:r>
              <a:rPr lang="en-US" sz="2000" dirty="0"/>
              <a:t>, but SEs are nearly double</a:t>
            </a:r>
          </a:p>
          <a:p>
            <a:pPr marL="742950" lvl="1" indent="-285750">
              <a:buFont typeface="Arial"/>
              <a:buChar char="•"/>
            </a:pPr>
            <a:endParaRPr lang="en-US" sz="2000" baseline="-25000" dirty="0"/>
          </a:p>
        </p:txBody>
      </p:sp>
      <p:sp>
        <p:nvSpPr>
          <p:cNvPr id="8" name="TextBox 7"/>
          <p:cNvSpPr txBox="1"/>
          <p:nvPr/>
        </p:nvSpPr>
        <p:spPr>
          <a:xfrm>
            <a:off x="442883" y="3566275"/>
            <a:ext cx="8583045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/>
              <a:t>Marginal HR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ATE</a:t>
            </a:r>
          </a:p>
          <a:p>
            <a:pPr marL="1200150" lvl="2" indent="-285750">
              <a:buFont typeface="Arial"/>
              <a:buChar char="•"/>
            </a:pPr>
            <a:r>
              <a:rPr lang="en-US" sz="2000" dirty="0" smtClean="0"/>
              <a:t>Least biased: PS </a:t>
            </a:r>
            <a:r>
              <a:rPr lang="en-US" sz="2000" dirty="0"/>
              <a:t>stratification (10, 20) and </a:t>
            </a:r>
            <a:r>
              <a:rPr lang="en-US" sz="2000" dirty="0" smtClean="0"/>
              <a:t>IPTW</a:t>
            </a:r>
            <a:endParaRPr lang="en-US" sz="2000" dirty="0"/>
          </a:p>
          <a:p>
            <a:pPr marL="1200150" lvl="2" indent="-285750">
              <a:buFont typeface="Arial"/>
              <a:buChar char="•"/>
            </a:pPr>
            <a:r>
              <a:rPr lang="en-US" sz="2000" dirty="0"/>
              <a:t>SEs for IPTW are smaller than for PS stratification 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>
                <a:solidFill>
                  <a:srgbClr val="0000FF"/>
                </a:solidFill>
              </a:rPr>
              <a:t>ATT</a:t>
            </a:r>
            <a:endParaRPr lang="en-US" sz="2000" dirty="0"/>
          </a:p>
          <a:p>
            <a:pPr marL="1200150" lvl="2" indent="-285750">
              <a:buFont typeface="Arial"/>
              <a:buChar char="•"/>
            </a:pPr>
            <a:r>
              <a:rPr lang="en-US" sz="2000" dirty="0"/>
              <a:t>Least biased</a:t>
            </a:r>
            <a:r>
              <a:rPr lang="en-US" sz="2000" dirty="0" smtClean="0"/>
              <a:t>: 1</a:t>
            </a:r>
            <a:r>
              <a:rPr lang="en-US" sz="2000" dirty="0"/>
              <a:t>:1 matching, 1:M matching (stratified), PS stratification (fine), </a:t>
            </a:r>
            <a:r>
              <a:rPr lang="en-US" sz="2000" dirty="0" smtClean="0"/>
              <a:t>IPTW</a:t>
            </a:r>
            <a:endParaRPr lang="en-US" sz="2000" dirty="0"/>
          </a:p>
          <a:p>
            <a:pPr marL="1200150" lvl="2" indent="-285750">
              <a:buFont typeface="Arial"/>
              <a:buChar char="•"/>
            </a:pPr>
            <a:r>
              <a:rPr lang="en-US" sz="2000" dirty="0"/>
              <a:t>SEs are similar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en-US" sz="2000" dirty="0"/>
              <a:t>SE estimates are reliable </a:t>
            </a:r>
            <a:r>
              <a:rPr lang="en-US" dirty="0"/>
              <a:t>(</a:t>
            </a:r>
            <a:r>
              <a:rPr lang="en-US" dirty="0" smtClean="0"/>
              <a:t>sometimes slightly conservative)</a:t>
            </a:r>
            <a:endParaRPr lang="en-US" dirty="0"/>
          </a:p>
          <a:p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5240550" y="1579199"/>
            <a:ext cx="3942415" cy="2867581"/>
            <a:chOff x="5219560" y="1668412"/>
            <a:chExt cx="3942415" cy="2867581"/>
          </a:xfrm>
        </p:grpSpPr>
        <p:grpSp>
          <p:nvGrpSpPr>
            <p:cNvPr id="3" name="Group 2"/>
            <p:cNvGrpSpPr>
              <a:grpSpLocks noChangeAspect="1"/>
            </p:cNvGrpSpPr>
            <p:nvPr/>
          </p:nvGrpSpPr>
          <p:grpSpPr>
            <a:xfrm>
              <a:off x="5230055" y="1689934"/>
              <a:ext cx="3931920" cy="2846059"/>
              <a:chOff x="509831" y="1358857"/>
              <a:chExt cx="8274435" cy="5989320"/>
            </a:xfrm>
          </p:grpSpPr>
          <p:pic>
            <p:nvPicPr>
              <p:cNvPr id="5" name="Picture 4" descr="Scenario1_HR_Plotsv6.pdf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839" b="-1"/>
              <a:stretch/>
            </p:blipFill>
            <p:spPr>
              <a:xfrm>
                <a:off x="509831" y="1360054"/>
                <a:ext cx="4146935" cy="5982227"/>
              </a:xfrm>
              <a:prstGeom prst="rect">
                <a:avLst/>
              </a:prstGeom>
            </p:spPr>
          </p:pic>
          <p:pic>
            <p:nvPicPr>
              <p:cNvPr id="6" name="Picture 5" descr="Scenario1_HR_Plotsv6.pdf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732"/>
              <a:stretch/>
            </p:blipFill>
            <p:spPr>
              <a:xfrm>
                <a:off x="4637333" y="1358857"/>
                <a:ext cx="4146933" cy="5989320"/>
              </a:xfrm>
              <a:prstGeom prst="rect">
                <a:avLst/>
              </a:prstGeom>
            </p:spPr>
          </p:pic>
        </p:grpSp>
        <p:sp>
          <p:nvSpPr>
            <p:cNvPr id="9" name="Rectangle 8"/>
            <p:cNvSpPr/>
            <p:nvPr/>
          </p:nvSpPr>
          <p:spPr>
            <a:xfrm>
              <a:off x="5219560" y="1668412"/>
              <a:ext cx="3840480" cy="2666547"/>
            </a:xfrm>
            <a:prstGeom prst="rect">
              <a:avLst/>
            </a:prstGeom>
            <a:noFill/>
            <a:ln w="3175" cmpd="sng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12700" cmpd="sng">
                  <a:solidFill>
                    <a:srgbClr val="DCE6F2"/>
                  </a:solidFill>
                </a:ln>
                <a:effectLst/>
              </a:endParaRPr>
            </a:p>
          </p:txBody>
        </p:sp>
      </p:grp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5422" y="6589888"/>
            <a:ext cx="2895600" cy="365125"/>
          </a:xfrm>
        </p:spPr>
        <p:txBody>
          <a:bodyPr/>
          <a:lstStyle/>
          <a:p>
            <a:r>
              <a:rPr lang="en-US" sz="1400" i="1" dirty="0" smtClean="0">
                <a:solidFill>
                  <a:schemeClr val="bg1">
                    <a:lumMod val="65000"/>
                  </a:schemeClr>
                </a:solidFill>
              </a:rPr>
              <a:t>Susan Gruber, ICHPS, 2018</a:t>
            </a:r>
            <a:endParaRPr lang="en-US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592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C2F3-4E9C-C042-BF07-613749409DF5}" type="slidenum">
              <a:rPr lang="en-US" smtClean="0"/>
              <a:t>12</a:t>
            </a:fld>
            <a:endParaRPr lang="en-US" dirty="0"/>
          </a:p>
        </p:txBody>
      </p:sp>
      <p:pic>
        <p:nvPicPr>
          <p:cNvPr id="6" name="Picture 5" descr="survBest7_cond_bias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95"/>
          <a:stretch/>
        </p:blipFill>
        <p:spPr>
          <a:xfrm>
            <a:off x="3693349" y="1506700"/>
            <a:ext cx="5322084" cy="5486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11546" y="1737459"/>
            <a:ext cx="3925455" cy="5372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Arial"/>
              <a:buChar char="•"/>
            </a:pPr>
            <a:r>
              <a:rPr lang="en-US" b="1" dirty="0"/>
              <a:t>Methods have similar performance across many scenarios </a:t>
            </a:r>
            <a:r>
              <a:rPr lang="en-US" dirty="0"/>
              <a:t>(s5 – s12) 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Arial"/>
              <a:buChar char="•"/>
            </a:pPr>
            <a:r>
              <a:rPr lang="en-US" dirty="0"/>
              <a:t>Cov adj regression  is centered at 0, while other methods are sometimes biased.</a:t>
            </a:r>
            <a:endParaRPr lang="en-US" sz="1600" dirty="0"/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Font typeface="Arial"/>
              <a:buChar char="•"/>
            </a:pPr>
            <a:r>
              <a:rPr lang="en-US" dirty="0"/>
              <a:t>Increasingly rare outcome (s1 – s3) </a:t>
            </a:r>
          </a:p>
          <a:p>
            <a:pPr marL="742950" lvl="1" indent="-285750">
              <a:lnSpc>
                <a:spcPct val="90000"/>
              </a:lnSpc>
              <a:spcBef>
                <a:spcPts val="300"/>
              </a:spcBef>
              <a:buFont typeface="Arial"/>
              <a:buChar char="•"/>
            </a:pPr>
            <a:r>
              <a:rPr lang="en-US" sz="1700" dirty="0"/>
              <a:t>SEs grow</a:t>
            </a:r>
          </a:p>
          <a:p>
            <a:pPr marL="742950" lvl="1" indent="-285750">
              <a:lnSpc>
                <a:spcPct val="90000"/>
              </a:lnSpc>
              <a:spcBef>
                <a:spcPts val="300"/>
              </a:spcBef>
              <a:buFont typeface="Arial"/>
              <a:buChar char="•"/>
            </a:pPr>
            <a:r>
              <a:rPr lang="en-US" sz="1700" dirty="0"/>
              <a:t>1:1 matching remains unbiased but has most variability. The estimate from any single analysis might be extreme</a:t>
            </a:r>
          </a:p>
          <a:p>
            <a:pPr marL="742950" lvl="1" indent="-285750">
              <a:lnSpc>
                <a:spcPct val="90000"/>
              </a:lnSpc>
              <a:spcBef>
                <a:spcPts val="300"/>
              </a:spcBef>
              <a:buFont typeface="Arial"/>
              <a:buChar char="•"/>
            </a:pPr>
            <a:r>
              <a:rPr lang="en-US" sz="1700" dirty="0"/>
              <a:t>PS regression and fine stratification have little bia</a:t>
            </a:r>
            <a:r>
              <a:rPr lang="en-US" dirty="0"/>
              <a:t>s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Arial"/>
              <a:buChar char="•"/>
            </a:pPr>
            <a:r>
              <a:rPr lang="en-US" dirty="0"/>
              <a:t>Poor overlap scenario 9 causes 1:1 matching and fine stratification to produce more outliers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Arial"/>
              <a:buChar char="•"/>
            </a:pPr>
            <a:r>
              <a:rPr lang="en-US" dirty="0"/>
              <a:t>Residual bias from unmeasured confounding (s19) and  informative censoring (s20) is evident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675083"/>
            <a:ext cx="8686800" cy="839531"/>
          </a:xfrm>
        </p:spPr>
        <p:txBody>
          <a:bodyPr>
            <a:noAutofit/>
          </a:bodyPr>
          <a:lstStyle/>
          <a:p>
            <a:r>
              <a:rPr lang="en-US" sz="3600" dirty="0"/>
              <a:t>Bias in HR</a:t>
            </a:r>
            <a:r>
              <a:rPr lang="en-US" sz="3600" baseline="-25000" dirty="0"/>
              <a:t>c</a:t>
            </a:r>
            <a:r>
              <a:rPr lang="en-US" sz="2400" dirty="0"/>
              <a:t> </a:t>
            </a:r>
            <a:r>
              <a:rPr lang="en-US" sz="3600" dirty="0"/>
              <a:t>results (</a:t>
            </a:r>
            <a:r>
              <a:rPr lang="en-US" sz="2800" dirty="0"/>
              <a:t>homogeneous effect scenarios)</a:t>
            </a:r>
          </a:p>
        </p:txBody>
      </p:sp>
      <p:sp>
        <p:nvSpPr>
          <p:cNvPr id="2" name="Rectangle 1"/>
          <p:cNvSpPr/>
          <p:nvPr/>
        </p:nvSpPr>
        <p:spPr>
          <a:xfrm>
            <a:off x="22557" y="1409039"/>
            <a:ext cx="4019049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dirty="0"/>
              <a:t>Conditional HR is the same for everyone</a:t>
            </a:r>
          </a:p>
        </p:txBody>
      </p:sp>
    </p:spTree>
    <p:extLst>
      <p:ext uri="{BB962C8B-B14F-4D97-AF65-F5344CB8AC3E}">
        <p14:creationId xmlns:p14="http://schemas.microsoft.com/office/powerpoint/2010/main" val="698241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C2F3-4E9C-C042-BF07-613749409DF5}" type="slidenum">
              <a:rPr lang="en-US" smtClean="0"/>
              <a:t>13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75083"/>
            <a:ext cx="8686800" cy="839531"/>
          </a:xfrm>
        </p:spPr>
        <p:txBody>
          <a:bodyPr>
            <a:noAutofit/>
          </a:bodyPr>
          <a:lstStyle/>
          <a:p>
            <a:r>
              <a:rPr lang="en-US" sz="3600" dirty="0"/>
              <a:t>Bias in HR</a:t>
            </a:r>
            <a:r>
              <a:rPr lang="en-US" sz="3600" baseline="-25000" dirty="0"/>
              <a:t>m</a:t>
            </a:r>
            <a:r>
              <a:rPr lang="en-US" sz="2400" dirty="0"/>
              <a:t> </a:t>
            </a:r>
            <a:r>
              <a:rPr lang="en-US" sz="3600" dirty="0"/>
              <a:t>results in all scenarios </a:t>
            </a:r>
            <a:r>
              <a:rPr lang="en-US" sz="3600" dirty="0">
                <a:solidFill>
                  <a:srgbClr val="0000FF"/>
                </a:solidFill>
              </a:rPr>
              <a:t>(ATT) </a:t>
            </a:r>
            <a:endParaRPr lang="en-US" sz="3600" dirty="0"/>
          </a:p>
        </p:txBody>
      </p:sp>
      <p:pic>
        <p:nvPicPr>
          <p:cNvPr id="2" name="Picture 1" descr="survBest6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3"/>
          <a:stretch/>
        </p:blipFill>
        <p:spPr>
          <a:xfrm>
            <a:off x="3695700" y="1394547"/>
            <a:ext cx="5321808" cy="54634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1599899"/>
            <a:ext cx="3888725" cy="4719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Arial"/>
              <a:buChar char="•"/>
            </a:pPr>
            <a:r>
              <a:rPr lang="en-US" b="1" dirty="0"/>
              <a:t>At first glance, all methods do well across all scenarios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Font typeface="Arial"/>
              <a:buChar char="•"/>
            </a:pPr>
            <a:r>
              <a:rPr lang="en-US" dirty="0"/>
              <a:t>Increasingly rare outcome (s1 – s3) </a:t>
            </a:r>
          </a:p>
          <a:p>
            <a:pPr marL="800100" lvl="1" indent="-342900">
              <a:lnSpc>
                <a:spcPct val="90000"/>
              </a:lnSpc>
              <a:spcBef>
                <a:spcPts val="300"/>
              </a:spcBef>
              <a:buFont typeface="Arial"/>
              <a:buChar char="•"/>
            </a:pPr>
            <a:r>
              <a:rPr lang="en-US" dirty="0"/>
              <a:t>estimate from any single analysis may be extreme</a:t>
            </a:r>
          </a:p>
          <a:p>
            <a:pPr marL="800100" lvl="1" indent="-342900">
              <a:lnSpc>
                <a:spcPct val="90000"/>
              </a:lnSpc>
              <a:spcBef>
                <a:spcPts val="300"/>
              </a:spcBef>
              <a:buFont typeface="Arial"/>
              <a:buChar char="•"/>
            </a:pPr>
            <a:r>
              <a:rPr lang="en-US" dirty="0"/>
              <a:t>1:1 matching, fine stratification and IPTW were least biased</a:t>
            </a:r>
          </a:p>
          <a:p>
            <a:pPr marL="800100" lvl="1" indent="-342900">
              <a:lnSpc>
                <a:spcPct val="90000"/>
              </a:lnSpc>
              <a:spcBef>
                <a:spcPts val="300"/>
              </a:spcBef>
              <a:buFont typeface="Arial"/>
              <a:buChar char="•"/>
            </a:pPr>
            <a:r>
              <a:rPr lang="en-US" dirty="0"/>
              <a:t>1:M matching was biased </a:t>
            </a:r>
          </a:p>
          <a:p>
            <a:pPr marL="800100" lvl="1" indent="-342900">
              <a:lnSpc>
                <a:spcPct val="90000"/>
              </a:lnSpc>
              <a:spcBef>
                <a:spcPts val="300"/>
              </a:spcBef>
              <a:buFont typeface="Arial"/>
              <a:buChar char="•"/>
            </a:pPr>
            <a:r>
              <a:rPr lang="en-US" dirty="0"/>
              <a:t>PS stratification using 10 or 20 strata was biased (also true in s10-s13)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Arial"/>
              <a:buChar char="•"/>
            </a:pPr>
            <a:r>
              <a:rPr lang="en-US" dirty="0"/>
              <a:t>Problematic scenarios for HR</a:t>
            </a:r>
            <a:r>
              <a:rPr lang="en-US" baseline="-25000" dirty="0"/>
              <a:t>c </a:t>
            </a:r>
            <a:r>
              <a:rPr lang="en-US" dirty="0"/>
              <a:t>(s9, s13) are not challenging for estimating HR</a:t>
            </a:r>
            <a:r>
              <a:rPr lang="en-US" baseline="-25000" dirty="0"/>
              <a:t>m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buFont typeface="Arial"/>
              <a:buChar char="•"/>
            </a:pPr>
            <a:r>
              <a:rPr lang="en-US" dirty="0"/>
              <a:t>Residual bias from unmeasured confounding (s19) and informative censoring (s20) is evident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5422" y="6547555"/>
            <a:ext cx="2895600" cy="365125"/>
          </a:xfrm>
        </p:spPr>
        <p:txBody>
          <a:bodyPr/>
          <a:lstStyle/>
          <a:p>
            <a:r>
              <a:rPr lang="en-US" sz="1400" i="1" dirty="0" smtClean="0">
                <a:solidFill>
                  <a:schemeClr val="bg1">
                    <a:lumMod val="65000"/>
                  </a:schemeClr>
                </a:solidFill>
              </a:rPr>
              <a:t>Susan Gruber, ICHPS, 2018</a:t>
            </a:r>
            <a:endParaRPr lang="en-US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154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724" y="760331"/>
            <a:ext cx="8748794" cy="743918"/>
          </a:xfrm>
        </p:spPr>
        <p:txBody>
          <a:bodyPr>
            <a:noAutofit/>
          </a:bodyPr>
          <a:lstStyle/>
          <a:p>
            <a:r>
              <a:rPr lang="en-US" sz="3600" dirty="0" smtClean="0"/>
              <a:t>Final Thoughts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150" y="1690229"/>
            <a:ext cx="8767850" cy="4480141"/>
          </a:xfrm>
        </p:spPr>
        <p:txBody>
          <a:bodyPr>
            <a:noAutofit/>
          </a:bodyPr>
          <a:lstStyle/>
          <a:p>
            <a:r>
              <a:rPr lang="en-US" sz="2400" dirty="0" smtClean="0"/>
              <a:t>In many scenarios all methods performed well (under correct PS specification)</a:t>
            </a:r>
          </a:p>
          <a:p>
            <a:r>
              <a:rPr lang="en-US" sz="2400" dirty="0" smtClean="0"/>
              <a:t>Which </a:t>
            </a:r>
            <a:r>
              <a:rPr lang="en-US" sz="2400" dirty="0"/>
              <a:t>HR estimators performed best </a:t>
            </a:r>
            <a:r>
              <a:rPr lang="en-US" sz="2400" dirty="0" smtClean="0"/>
              <a:t>overall in our studies?</a:t>
            </a:r>
          </a:p>
          <a:p>
            <a:pPr lvl="1"/>
            <a:r>
              <a:rPr lang="en-US" sz="2400" dirty="0" smtClean="0"/>
              <a:t>IPTW </a:t>
            </a:r>
            <a:r>
              <a:rPr lang="en-US" sz="2400" dirty="0"/>
              <a:t>estimators of the HR</a:t>
            </a:r>
            <a:r>
              <a:rPr lang="en-US" sz="2400" baseline="-25000" dirty="0"/>
              <a:t>m</a:t>
            </a:r>
            <a:r>
              <a:rPr lang="en-US" sz="2400" dirty="0"/>
              <a:t> (</a:t>
            </a:r>
            <a:r>
              <a:rPr lang="en-US" sz="2400" dirty="0">
                <a:solidFill>
                  <a:srgbClr val="0000FF"/>
                </a:solidFill>
              </a:rPr>
              <a:t>ATT</a:t>
            </a:r>
            <a:r>
              <a:rPr lang="en-US" sz="2400" dirty="0"/>
              <a:t>) did best </a:t>
            </a:r>
            <a:r>
              <a:rPr lang="en-US" sz="2400" dirty="0" smtClean="0"/>
              <a:t>overall</a:t>
            </a:r>
            <a:endParaRPr lang="en-US" sz="2400" dirty="0"/>
          </a:p>
          <a:p>
            <a:pPr lvl="2"/>
            <a:r>
              <a:rPr lang="en-US" dirty="0" smtClean="0"/>
              <a:t>IPTW estimators </a:t>
            </a:r>
            <a:r>
              <a:rPr lang="en-US" dirty="0"/>
              <a:t>of the marginal ATE were </a:t>
            </a:r>
            <a:r>
              <a:rPr lang="en-US" dirty="0" smtClean="0"/>
              <a:t>vulnerable </a:t>
            </a:r>
            <a:r>
              <a:rPr lang="en-US" dirty="0"/>
              <a:t>to poor overlap</a:t>
            </a:r>
          </a:p>
          <a:p>
            <a:pPr lvl="1">
              <a:spcBef>
                <a:spcPts val="1200"/>
              </a:spcBef>
            </a:pPr>
            <a:r>
              <a:rPr lang="en-US" sz="2400" dirty="0"/>
              <a:t>The 1:1 matched estimator of the HR</a:t>
            </a:r>
            <a:r>
              <a:rPr lang="en-US" sz="2400" baseline="-25000" dirty="0"/>
              <a:t>m</a:t>
            </a:r>
            <a:r>
              <a:rPr lang="en-US" sz="2400" dirty="0"/>
              <a:t> (</a:t>
            </a:r>
            <a:r>
              <a:rPr lang="en-US" sz="2400" dirty="0">
                <a:solidFill>
                  <a:srgbClr val="0000FF"/>
                </a:solidFill>
              </a:rPr>
              <a:t>ATT</a:t>
            </a:r>
            <a:r>
              <a:rPr lang="en-US" sz="2400" dirty="0"/>
              <a:t>) was as unbiased but was less precise. </a:t>
            </a:r>
            <a:endParaRPr lang="en-US" dirty="0"/>
          </a:p>
          <a:p>
            <a:pPr>
              <a:spcBef>
                <a:spcPts val="1200"/>
              </a:spcBef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C2F3-4E9C-C042-BF07-613749409DF5}" type="slidenum">
              <a:rPr lang="en-US" smtClean="0"/>
              <a:t>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5422" y="6477000"/>
            <a:ext cx="2895600" cy="365125"/>
          </a:xfrm>
        </p:spPr>
        <p:txBody>
          <a:bodyPr/>
          <a:lstStyle/>
          <a:p>
            <a:r>
              <a:rPr lang="en-US" sz="1400" i="1" dirty="0" smtClean="0">
                <a:solidFill>
                  <a:schemeClr val="bg1">
                    <a:lumMod val="65000"/>
                  </a:schemeClr>
                </a:solidFill>
              </a:rPr>
              <a:t>Susan Gruber, ICHPS, 2018</a:t>
            </a:r>
            <a:endParaRPr lang="en-US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649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724" y="760331"/>
            <a:ext cx="8748794" cy="743918"/>
          </a:xfrm>
        </p:spPr>
        <p:txBody>
          <a:bodyPr>
            <a:noAutofit/>
          </a:bodyPr>
          <a:lstStyle/>
          <a:p>
            <a:r>
              <a:rPr lang="en-US" sz="3600" dirty="0"/>
              <a:t>Final Thoughts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150" y="1690229"/>
            <a:ext cx="8767850" cy="4480141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sz="2400" dirty="0" smtClean="0"/>
              <a:t>Finer </a:t>
            </a:r>
            <a:r>
              <a:rPr lang="en-US" sz="2400" dirty="0"/>
              <a:t>PS-stratification and flexible PS-regression did a good job of estimating the HR</a:t>
            </a:r>
            <a:r>
              <a:rPr lang="en-US" sz="2400" baseline="-25000" dirty="0"/>
              <a:t>c</a:t>
            </a:r>
            <a:r>
              <a:rPr lang="en-US" sz="2400" dirty="0"/>
              <a:t> in scenarios </a:t>
            </a:r>
            <a:r>
              <a:rPr lang="en-US" sz="2400" dirty="0" smtClean="0"/>
              <a:t>without differential </a:t>
            </a:r>
            <a:r>
              <a:rPr lang="en-US" sz="2400" dirty="0"/>
              <a:t>depletion of </a:t>
            </a:r>
            <a:r>
              <a:rPr lang="en-US" sz="2400" dirty="0" smtClean="0"/>
              <a:t>susceptibles</a:t>
            </a:r>
            <a:r>
              <a:rPr lang="en-US" sz="2400" baseline="30000" dirty="0" smtClean="0"/>
              <a:t>*</a:t>
            </a:r>
            <a:endParaRPr lang="en-US" sz="2400" dirty="0"/>
          </a:p>
          <a:p>
            <a:pPr lvl="1">
              <a:spcBef>
                <a:spcPts val="1200"/>
              </a:spcBef>
            </a:pPr>
            <a:r>
              <a:rPr lang="en-US" sz="2000" dirty="0"/>
              <a:t>When there was depletion of susceptibles, these methods yielded HR estimates below their target HR</a:t>
            </a:r>
            <a:r>
              <a:rPr lang="en-US" sz="2000" baseline="-25000" dirty="0"/>
              <a:t>c</a:t>
            </a:r>
            <a:r>
              <a:rPr lang="en-US" sz="2000" dirty="0"/>
              <a:t> but above the HR</a:t>
            </a:r>
            <a:r>
              <a:rPr lang="en-US" sz="2000" baseline="-25000" dirty="0"/>
              <a:t>m</a:t>
            </a:r>
            <a:r>
              <a:rPr lang="en-US" sz="2000" dirty="0"/>
              <a:t> estimators.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Even though </a:t>
            </a:r>
            <a:r>
              <a:rPr lang="en-US" sz="2400" dirty="0" err="1" smtClean="0"/>
              <a:t>HR</a:t>
            </a:r>
            <a:r>
              <a:rPr lang="en-US" sz="2400" baseline="-25000" dirty="0" err="1" smtClean="0"/>
              <a:t>m</a:t>
            </a:r>
            <a:r>
              <a:rPr lang="en-US" sz="2400" baseline="-25000" dirty="0" smtClean="0"/>
              <a:t> </a:t>
            </a:r>
            <a:r>
              <a:rPr lang="en-US" sz="2400" dirty="0" smtClean="0"/>
              <a:t>is closer to the null than HR</a:t>
            </a:r>
            <a:r>
              <a:rPr lang="en-US" sz="2400" baseline="-25000" dirty="0" smtClean="0"/>
              <a:t>c </a:t>
            </a:r>
            <a:r>
              <a:rPr lang="en-US" sz="2400" dirty="0" smtClean="0"/>
              <a:t>when HR ≠ </a:t>
            </a:r>
            <a:r>
              <a:rPr lang="en-US" sz="2400" dirty="0"/>
              <a:t>1, in our </a:t>
            </a:r>
            <a:r>
              <a:rPr lang="en-US" sz="2400" dirty="0" smtClean="0"/>
              <a:t>scenarios </a:t>
            </a:r>
            <a:r>
              <a:rPr lang="en-US" sz="2000" dirty="0" smtClean="0"/>
              <a:t>(n= 40,000) </a:t>
            </a:r>
            <a:r>
              <a:rPr lang="en-US" sz="2400" dirty="0" smtClean="0"/>
              <a:t>the </a:t>
            </a:r>
            <a:r>
              <a:rPr lang="en-US" sz="2400" dirty="0"/>
              <a:t>power to detect true safety </a:t>
            </a:r>
            <a:r>
              <a:rPr lang="en-US" sz="2400" dirty="0" smtClean="0"/>
              <a:t>signals (rejection rates) </a:t>
            </a:r>
            <a:r>
              <a:rPr lang="en-US" sz="2400" dirty="0"/>
              <a:t>was </a:t>
            </a:r>
            <a:r>
              <a:rPr lang="en-US" sz="2400" dirty="0" smtClean="0"/>
              <a:t>similar when estimating a conditional or marginal effect</a:t>
            </a:r>
          </a:p>
          <a:p>
            <a:pPr marL="0" indent="0">
              <a:spcBef>
                <a:spcPts val="1200"/>
              </a:spcBef>
              <a:buNone/>
            </a:pPr>
            <a:endParaRPr lang="en-US" sz="2400" dirty="0" smtClean="0"/>
          </a:p>
          <a:p>
            <a:pPr>
              <a:spcBef>
                <a:spcPts val="1200"/>
              </a:spcBef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C2F3-4E9C-C042-BF07-613749409DF5}" type="slidenum">
              <a:rPr lang="en-US" smtClean="0"/>
              <a:t>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5422" y="6477000"/>
            <a:ext cx="2895600" cy="365125"/>
          </a:xfrm>
        </p:spPr>
        <p:txBody>
          <a:bodyPr/>
          <a:lstStyle/>
          <a:p>
            <a:r>
              <a:rPr lang="en-US" sz="1400" i="1" dirty="0" smtClean="0">
                <a:solidFill>
                  <a:schemeClr val="bg1">
                    <a:lumMod val="65000"/>
                  </a:schemeClr>
                </a:solidFill>
              </a:rPr>
              <a:t>Susan Gruber, ICHPS, 2018</a:t>
            </a:r>
            <a:endParaRPr lang="en-US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34857" y="6211482"/>
            <a:ext cx="3653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aseline="30000" dirty="0" smtClean="0"/>
              <a:t>*</a:t>
            </a:r>
            <a:r>
              <a:rPr lang="en-US" dirty="0" smtClean="0"/>
              <a:t> </a:t>
            </a:r>
            <a:r>
              <a:rPr lang="en-US" sz="1600" dirty="0" smtClean="0"/>
              <a:t>individuals at high risk for the outcome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72213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83853E-AAAF-4F84-AF38-4EBF17430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</a:t>
            </a:r>
            <a:r>
              <a:rPr lang="en-US" dirty="0"/>
              <a:t>slides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852A3925-B4F7-45E6-920E-3C6E7C244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CC2F3-4E9C-C042-BF07-613749409DF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0667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1C30B9D4-6B77-4C76-8FD2-EE3C95E01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E1F9B-EF3B-4CB3-AF22-1239D144457F}" type="slidenum">
              <a:rPr lang="en-US" smtClean="0"/>
              <a:t>17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B2CBAAC6-875A-4949-B2AB-79B606F74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785" y="979715"/>
            <a:ext cx="7568293" cy="48577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59763" y="841229"/>
            <a:ext cx="695467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Figure A6.1 Survival by treatment group in a full counterfactual cohort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7756" y="5379930"/>
            <a:ext cx="7668489" cy="1200328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endParaRPr lang="en-US" sz="1600" dirty="0"/>
          </a:p>
          <a:p>
            <a:pPr algn="ctr"/>
            <a:r>
              <a:rPr lang="en-US" sz="1400" dirty="0"/>
              <a:t>Treatment assignment and survival time driven by 3 covariates (uniform </a:t>
            </a:r>
            <a:r>
              <a:rPr lang="en-US" sz="1400" dirty="0" err="1"/>
              <a:t>distr</a:t>
            </a:r>
            <a:r>
              <a:rPr lang="en-US" sz="1400" dirty="0"/>
              <a:t>, </a:t>
            </a:r>
            <a:r>
              <a:rPr lang="en-US" sz="1400" dirty="0" err="1"/>
              <a:t>uncorr</a:t>
            </a:r>
            <a:r>
              <a:rPr lang="en-US" sz="1400" dirty="0"/>
              <a:t> with each other)</a:t>
            </a:r>
          </a:p>
          <a:p>
            <a:pPr algn="ctr"/>
            <a:r>
              <a:rPr lang="en-US" sz="1400" dirty="0"/>
              <a:t>logit(</a:t>
            </a:r>
            <a:r>
              <a:rPr lang="en-US" sz="1400" dirty="0" err="1"/>
              <a:t>Tx</a:t>
            </a:r>
            <a:r>
              <a:rPr lang="en-US" sz="1400" dirty="0"/>
              <a:t>) = cov1 + 3*cov2 + 3*cov3 – 3.5</a:t>
            </a:r>
          </a:p>
          <a:p>
            <a:pPr algn="ctr"/>
            <a:r>
              <a:rPr lang="en-US" sz="1400" dirty="0"/>
              <a:t>exponential survival time with linear predictor = ln(2)*</a:t>
            </a:r>
            <a:r>
              <a:rPr lang="en-US" sz="1400" dirty="0" err="1"/>
              <a:t>Tx</a:t>
            </a:r>
            <a:r>
              <a:rPr lang="en-US" sz="1400" dirty="0"/>
              <a:t> + 1.5*cov1 + 4.8*cov2 + 1.3*cov3,</a:t>
            </a:r>
          </a:p>
          <a:p>
            <a:pPr algn="ctr"/>
            <a:r>
              <a:rPr lang="en-US" sz="1400" dirty="0"/>
              <a:t>baseline rate = 1/852 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189624" y="2869413"/>
            <a:ext cx="1459654" cy="338554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% surviving to 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99689" y="5122191"/>
            <a:ext cx="4270320" cy="338554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/>
                <a:cs typeface="Times New Roman"/>
              </a:rPr>
              <a:t>Time (t), scaled by % of full cohort with death &lt; t</a:t>
            </a:r>
          </a:p>
        </p:txBody>
      </p:sp>
    </p:spTree>
    <p:extLst>
      <p:ext uri="{BB962C8B-B14F-4D97-AF65-F5344CB8AC3E}">
        <p14:creationId xmlns:p14="http://schemas.microsoft.com/office/powerpoint/2010/main" val="3902488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126E88D6-1BCE-453A-9F3F-08A3E84CB8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818"/>
          <a:stretch/>
        </p:blipFill>
        <p:spPr>
          <a:xfrm>
            <a:off x="853068" y="912863"/>
            <a:ext cx="7147933" cy="4382634"/>
          </a:xfrm>
          <a:prstGeom prst="rect">
            <a:avLst/>
          </a:prstGeom>
          <a:ln>
            <a:noFill/>
          </a:ln>
        </p:spPr>
      </p:pic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985066B-362E-47FD-9477-96FD14428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E1F9B-EF3B-4CB3-AF22-1239D144457F}" type="slidenum">
              <a:rPr lang="en-US" smtClean="0"/>
              <a:t>18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86344F44-DDFD-4306-8445-2C09467131C3}"/>
              </a:ext>
            </a:extLst>
          </p:cNvPr>
          <p:cNvSpPr txBox="1">
            <a:spLocks/>
          </p:cNvSpPr>
          <p:nvPr/>
        </p:nvSpPr>
        <p:spPr>
          <a:xfrm>
            <a:off x="713921" y="851480"/>
            <a:ext cx="1457779" cy="35808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r>
              <a:rPr lang="en-US" sz="1200" kern="0" dirty="0">
                <a:solidFill>
                  <a:schemeClr val="tx1"/>
                </a:solidFill>
                <a:latin typeface="Arial Black" panose="020B0A04020102020204" pitchFamily="34" charset="0"/>
              </a:rPr>
              <a:t>Figure A6.2</a:t>
            </a:r>
            <a:r>
              <a:rPr lang="en-US" sz="1200" kern="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US" sz="2100" kern="0" dirty="0">
                <a:latin typeface="+mn-lt"/>
              </a:rPr>
              <a:t/>
            </a:r>
            <a:br>
              <a:rPr lang="en-US" sz="2100" kern="0" dirty="0">
                <a:latin typeface="+mn-lt"/>
              </a:rPr>
            </a:br>
            <a:endParaRPr lang="en-US" sz="2100" kern="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1033" y="917179"/>
            <a:ext cx="7881935" cy="584776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Figure A6.2  Instantaneous and average MARGINAL HRs in counterfactual cohort</a:t>
            </a:r>
          </a:p>
          <a:p>
            <a:pPr algn="ctr"/>
            <a:r>
              <a:rPr lang="en-US" sz="1400" dirty="0"/>
              <a:t>over time, with time scaled by the % of the counterfactual cohort who have died by each time point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68079" y="4987720"/>
            <a:ext cx="373692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Time (t), scaled by % of cohort who died before t</a:t>
            </a:r>
          </a:p>
        </p:txBody>
      </p:sp>
      <p:sp>
        <p:nvSpPr>
          <p:cNvPr id="11" name="TextBox 10"/>
          <p:cNvSpPr txBox="1"/>
          <p:nvPr/>
        </p:nvSpPr>
        <p:spPr>
          <a:xfrm rot="16200000">
            <a:off x="206095" y="2788219"/>
            <a:ext cx="1956385" cy="338554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log Hazard Ratio (HR)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00649" y="5207000"/>
            <a:ext cx="1630935" cy="16933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380649" y="5270500"/>
            <a:ext cx="1630935" cy="16933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300649" y="5397499"/>
            <a:ext cx="6919245" cy="276999"/>
          </a:xfrm>
          <a:prstGeom prst="rect">
            <a:avLst/>
          </a:prstGeom>
          <a:solidFill>
            <a:srgbClr val="EFFEFE"/>
          </a:solidFill>
          <a:ln w="19050" cmpd="sng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n>
                  <a:solidFill>
                    <a:srgbClr val="008000"/>
                  </a:solidFill>
                </a:ln>
                <a:solidFill>
                  <a:srgbClr val="008000"/>
                </a:solidFill>
              </a:rPr>
              <a:t>Treatment arms are balanced when t=0, then outcome events deplete them differentially of high-risk people</a:t>
            </a:r>
          </a:p>
        </p:txBody>
      </p:sp>
    </p:spTree>
    <p:extLst>
      <p:ext uri="{BB962C8B-B14F-4D97-AF65-F5344CB8AC3E}">
        <p14:creationId xmlns:p14="http://schemas.microsoft.com/office/powerpoint/2010/main" val="1119153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9278</TotalTime>
  <Words>1340</Words>
  <Application>Microsoft Macintosh PowerPoint</Application>
  <PresentationFormat>On-screen Show (4:3)</PresentationFormat>
  <Paragraphs>167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PERFORMANCE OF DIFFERENT PROPENSITY SCORE METHODS IN SIMULATED COHORT STUDIES WITH TIME-TO-EVENT OUTCOMES </vt:lpstr>
      <vt:lpstr>Study Team</vt:lpstr>
      <vt:lpstr>Overview</vt:lpstr>
      <vt:lpstr>Overview</vt:lpstr>
      <vt:lpstr>Scenarios</vt:lpstr>
      <vt:lpstr>Data</vt:lpstr>
      <vt:lpstr>PS-based Methods</vt:lpstr>
      <vt:lpstr>Conditional and Marginal Hazard Ratios</vt:lpstr>
      <vt:lpstr>Methods</vt:lpstr>
      <vt:lpstr>When do these distinctions matter?</vt:lpstr>
      <vt:lpstr>Results: Baseline Scenario (1000 replicates)</vt:lpstr>
      <vt:lpstr>Results: Baseline Scenario (1000 replicates)</vt:lpstr>
      <vt:lpstr>Bias in HRc results (homogeneous effect scenarios)</vt:lpstr>
      <vt:lpstr>Bias in HRm results in all scenarios (ATT) </vt:lpstr>
      <vt:lpstr>Final Thoughts</vt:lpstr>
      <vt:lpstr>Final Thoughts</vt:lpstr>
      <vt:lpstr>Extra slides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Susan Gruber</dc:creator>
  <cp:keywords/>
  <dc:description/>
  <cp:lastModifiedBy>Susan Gruber</cp:lastModifiedBy>
  <cp:revision>282</cp:revision>
  <dcterms:created xsi:type="dcterms:W3CDTF">2017-11-03T19:54:15Z</dcterms:created>
  <dcterms:modified xsi:type="dcterms:W3CDTF">2017-12-29T01:15:08Z</dcterms:modified>
  <cp:category/>
</cp:coreProperties>
</file>