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84" r:id="rId1"/>
  </p:sldMasterIdLst>
  <p:notesMasterIdLst>
    <p:notesMasterId r:id="rId21"/>
  </p:notesMasterIdLst>
  <p:handoutMasterIdLst>
    <p:handoutMasterId r:id="rId22"/>
  </p:handoutMasterIdLst>
  <p:sldIdLst>
    <p:sldId id="292" r:id="rId2"/>
    <p:sldId id="324" r:id="rId3"/>
    <p:sldId id="295" r:id="rId4"/>
    <p:sldId id="316" r:id="rId5"/>
    <p:sldId id="319" r:id="rId6"/>
    <p:sldId id="322" r:id="rId7"/>
    <p:sldId id="309" r:id="rId8"/>
    <p:sldId id="325" r:id="rId9"/>
    <p:sldId id="326" r:id="rId10"/>
    <p:sldId id="323" r:id="rId11"/>
    <p:sldId id="311" r:id="rId12"/>
    <p:sldId id="302" r:id="rId13"/>
    <p:sldId id="306" r:id="rId14"/>
    <p:sldId id="333" r:id="rId15"/>
    <p:sldId id="330" r:id="rId16"/>
    <p:sldId id="331" r:id="rId17"/>
    <p:sldId id="329" r:id="rId18"/>
    <p:sldId id="327" r:id="rId19"/>
    <p:sldId id="266" r:id="rId20"/>
  </p:sldIdLst>
  <p:sldSz cx="9144000" cy="6858000" type="screen4x3"/>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15:clr>
            <a:srgbClr val="A4A3A4"/>
          </p15:clr>
        </p15:guide>
        <p15:guide id="2" pos="1887">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CGeorge" initials="CG" lastIdx="15" clrIdx="0"/>
  <p:cmAuthor id="1" name="Daryl Hall" initials="DH" lastIdx="13" clrIdx="1"/>
  <p:cmAuthor id="2" name="Randall Brown" initials="RB" lastIdx="6" clrIdx="2">
    <p:extLst>
      <p:ext uri="{19B8F6BF-5375-455C-9EA6-DF929625EA0E}">
        <p15:presenceInfo xmlns:p15="http://schemas.microsoft.com/office/powerpoint/2012/main" userId="S-1-5-21-484763869-796845957-839522115-1732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prnPr frameSlides="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C8A3E"/>
    <a:srgbClr val="FFFFFF"/>
    <a:srgbClr val="0000FF"/>
    <a:srgbClr val="10335A"/>
    <a:srgbClr val="EEECE1"/>
    <a:srgbClr val="E2DECC"/>
    <a:srgbClr val="E7E9ED"/>
    <a:srgbClr val="A15B0F"/>
    <a:srgbClr val="B2DE82"/>
    <a:srgbClr val="8DC76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949" autoAdjust="0"/>
    <p:restoredTop sz="87900" autoAdjust="0"/>
  </p:normalViewPr>
  <p:slideViewPr>
    <p:cSldViewPr snapToGrid="0" snapToObjects="1">
      <p:cViewPr varScale="1">
        <p:scale>
          <a:sx n="95" d="100"/>
          <a:sy n="95" d="100"/>
        </p:scale>
        <p:origin x="1734" y="96"/>
      </p:cViewPr>
      <p:guideLst>
        <p:guide orient="horz"/>
        <p:guide pos="1887"/>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handoutMaster" Target="handoutMasters/handoutMaster1.xml"/><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372" cy="465774"/>
          </a:xfrm>
          <a:prstGeom prst="rect">
            <a:avLst/>
          </a:prstGeom>
        </p:spPr>
        <p:txBody>
          <a:bodyPr vert="horz" lIns="91650" tIns="45825" rIns="91650" bIns="45825" rtlCol="0"/>
          <a:lstStyle>
            <a:lvl1pPr algn="l">
              <a:defRPr sz="1200"/>
            </a:lvl1pPr>
          </a:lstStyle>
          <a:p>
            <a:endParaRPr lang="en-US"/>
          </a:p>
        </p:txBody>
      </p:sp>
      <p:sp>
        <p:nvSpPr>
          <p:cNvPr id="3" name="Date Placeholder 2"/>
          <p:cNvSpPr>
            <a:spLocks noGrp="1"/>
          </p:cNvSpPr>
          <p:nvPr>
            <p:ph type="dt" sz="quarter" idx="1"/>
          </p:nvPr>
        </p:nvSpPr>
        <p:spPr>
          <a:xfrm>
            <a:off x="3970436" y="0"/>
            <a:ext cx="3038372" cy="465774"/>
          </a:xfrm>
          <a:prstGeom prst="rect">
            <a:avLst/>
          </a:prstGeom>
        </p:spPr>
        <p:txBody>
          <a:bodyPr vert="horz" lIns="91650" tIns="45825" rIns="91650" bIns="45825" rtlCol="0"/>
          <a:lstStyle>
            <a:lvl1pPr algn="r">
              <a:defRPr sz="1200"/>
            </a:lvl1pPr>
          </a:lstStyle>
          <a:p>
            <a:fld id="{40F14D3E-5C38-4A5F-A669-12A5D0F88851}" type="datetimeFigureOut">
              <a:rPr lang="en-US" smtClean="0"/>
              <a:t>1/3/2018</a:t>
            </a:fld>
            <a:endParaRPr lang="en-US"/>
          </a:p>
        </p:txBody>
      </p:sp>
      <p:sp>
        <p:nvSpPr>
          <p:cNvPr id="4" name="Footer Placeholder 3"/>
          <p:cNvSpPr>
            <a:spLocks noGrp="1"/>
          </p:cNvSpPr>
          <p:nvPr>
            <p:ph type="ftr" sz="quarter" idx="2"/>
          </p:nvPr>
        </p:nvSpPr>
        <p:spPr>
          <a:xfrm>
            <a:off x="0" y="8830627"/>
            <a:ext cx="3038372" cy="465773"/>
          </a:xfrm>
          <a:prstGeom prst="rect">
            <a:avLst/>
          </a:prstGeom>
        </p:spPr>
        <p:txBody>
          <a:bodyPr vert="horz" lIns="91650" tIns="45825" rIns="91650" bIns="45825" rtlCol="0" anchor="b"/>
          <a:lstStyle>
            <a:lvl1pPr algn="l">
              <a:defRPr sz="1200"/>
            </a:lvl1pPr>
          </a:lstStyle>
          <a:p>
            <a:endParaRPr lang="en-US"/>
          </a:p>
        </p:txBody>
      </p:sp>
      <p:sp>
        <p:nvSpPr>
          <p:cNvPr id="5" name="Slide Number Placeholder 4"/>
          <p:cNvSpPr>
            <a:spLocks noGrp="1"/>
          </p:cNvSpPr>
          <p:nvPr>
            <p:ph type="sldNum" sz="quarter" idx="3"/>
          </p:nvPr>
        </p:nvSpPr>
        <p:spPr>
          <a:xfrm>
            <a:off x="3970436" y="8830627"/>
            <a:ext cx="3038372" cy="465773"/>
          </a:xfrm>
          <a:prstGeom prst="rect">
            <a:avLst/>
          </a:prstGeom>
        </p:spPr>
        <p:txBody>
          <a:bodyPr vert="horz" lIns="91650" tIns="45825" rIns="91650" bIns="45825" rtlCol="0" anchor="b"/>
          <a:lstStyle>
            <a:lvl1pPr algn="r">
              <a:defRPr sz="1200"/>
            </a:lvl1pPr>
          </a:lstStyle>
          <a:p>
            <a:fld id="{A0F50F41-8433-41E7-B60F-7F6D9C3E4F1C}" type="slidenum">
              <a:rPr lang="en-US" smtClean="0"/>
              <a:t>‹#›</a:t>
            </a:fld>
            <a:endParaRPr lang="en-US"/>
          </a:p>
        </p:txBody>
      </p:sp>
    </p:spTree>
    <p:extLst>
      <p:ext uri="{BB962C8B-B14F-4D97-AF65-F5344CB8AC3E}">
        <p14:creationId xmlns:p14="http://schemas.microsoft.com/office/powerpoint/2010/main" val="129397212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37840" cy="464820"/>
          </a:xfrm>
          <a:prstGeom prst="rect">
            <a:avLst/>
          </a:prstGeom>
        </p:spPr>
        <p:txBody>
          <a:bodyPr vert="horz" lIns="91650" tIns="45825" rIns="91650" bIns="45825" rtlCol="0"/>
          <a:lstStyle>
            <a:lvl1pPr algn="l">
              <a:defRPr sz="1200"/>
            </a:lvl1pPr>
          </a:lstStyle>
          <a:p>
            <a:endParaRPr lang="en-US"/>
          </a:p>
        </p:txBody>
      </p:sp>
      <p:sp>
        <p:nvSpPr>
          <p:cNvPr id="3" name="Date Placeholder 2"/>
          <p:cNvSpPr>
            <a:spLocks noGrp="1"/>
          </p:cNvSpPr>
          <p:nvPr>
            <p:ph type="dt" idx="1"/>
          </p:nvPr>
        </p:nvSpPr>
        <p:spPr>
          <a:xfrm>
            <a:off x="3970938" y="1"/>
            <a:ext cx="3037840" cy="464820"/>
          </a:xfrm>
          <a:prstGeom prst="rect">
            <a:avLst/>
          </a:prstGeom>
        </p:spPr>
        <p:txBody>
          <a:bodyPr vert="horz" lIns="91650" tIns="45825" rIns="91650" bIns="45825" rtlCol="0"/>
          <a:lstStyle>
            <a:lvl1pPr algn="r">
              <a:defRPr sz="1200"/>
            </a:lvl1pPr>
          </a:lstStyle>
          <a:p>
            <a:fld id="{056E8AB9-16C0-3645-A6DD-63975CC3464D}" type="datetimeFigureOut">
              <a:rPr lang="en-US" smtClean="0"/>
              <a:pPr/>
              <a:t>1/3/2018</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1650" tIns="45825" rIns="91650" bIns="45825" rtlCol="0" anchor="ctr"/>
          <a:lstStyle/>
          <a:p>
            <a:endParaRPr lang="en-US"/>
          </a:p>
        </p:txBody>
      </p:sp>
      <p:sp>
        <p:nvSpPr>
          <p:cNvPr id="5" name="Notes Placeholder 4"/>
          <p:cNvSpPr>
            <a:spLocks noGrp="1"/>
          </p:cNvSpPr>
          <p:nvPr>
            <p:ph type="body" sz="quarter" idx="3"/>
          </p:nvPr>
        </p:nvSpPr>
        <p:spPr>
          <a:xfrm>
            <a:off x="701040" y="4415791"/>
            <a:ext cx="5608320" cy="4183380"/>
          </a:xfrm>
          <a:prstGeom prst="rect">
            <a:avLst/>
          </a:prstGeom>
        </p:spPr>
        <p:txBody>
          <a:bodyPr vert="horz" lIns="91650" tIns="45825" rIns="91650" bIns="45825"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4820"/>
          </a:xfrm>
          <a:prstGeom prst="rect">
            <a:avLst/>
          </a:prstGeom>
        </p:spPr>
        <p:txBody>
          <a:bodyPr vert="horz" lIns="91650" tIns="45825" rIns="91650" bIns="45825"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1650" tIns="45825" rIns="91650" bIns="45825" rtlCol="0" anchor="b"/>
          <a:lstStyle>
            <a:lvl1pPr algn="r">
              <a:defRPr sz="1200"/>
            </a:lvl1pPr>
          </a:lstStyle>
          <a:p>
            <a:fld id="{3A3D313F-63BD-DA45-B361-F8C94543D256}" type="slidenum">
              <a:rPr lang="en-US" smtClean="0"/>
              <a:pPr/>
              <a:t>‹#›</a:t>
            </a:fld>
            <a:endParaRPr lang="en-US"/>
          </a:p>
        </p:txBody>
      </p:sp>
    </p:spTree>
    <p:extLst>
      <p:ext uri="{BB962C8B-B14F-4D97-AF65-F5344CB8AC3E}">
        <p14:creationId xmlns:p14="http://schemas.microsoft.com/office/powerpoint/2010/main" val="1456289762"/>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A3D313F-63BD-DA45-B361-F8C94543D256}" type="slidenum">
              <a:rPr lang="en-US" smtClean="0"/>
              <a:pPr/>
              <a:t>1</a:t>
            </a:fld>
            <a:endParaRPr lang="en-US"/>
          </a:p>
        </p:txBody>
      </p:sp>
    </p:spTree>
    <p:extLst>
      <p:ext uri="{BB962C8B-B14F-4D97-AF65-F5344CB8AC3E}">
        <p14:creationId xmlns:p14="http://schemas.microsoft.com/office/powerpoint/2010/main" val="24285621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93800" y="700088"/>
            <a:ext cx="4657725" cy="3494087"/>
          </a:xfrm>
        </p:spPr>
      </p:sp>
      <p:sp>
        <p:nvSpPr>
          <p:cNvPr id="3" name="Notes Placeholder 2"/>
          <p:cNvSpPr>
            <a:spLocks noGrp="1"/>
          </p:cNvSpPr>
          <p:nvPr>
            <p:ph type="body" idx="1"/>
          </p:nvPr>
        </p:nvSpPr>
        <p:spPr/>
        <p:txBody>
          <a:bodyPr/>
          <a:lstStyle/>
          <a:p>
            <a:r>
              <a:rPr lang="en-US" dirty="0" smtClean="0"/>
              <a:t>We’ll showcase the advantages of this approach using a</a:t>
            </a:r>
            <a:r>
              <a:rPr lang="en-US" baseline="0" dirty="0" smtClean="0"/>
              <a:t> case study from Mathematica’s evaluation of CPC. </a:t>
            </a:r>
          </a:p>
        </p:txBody>
      </p:sp>
      <p:sp>
        <p:nvSpPr>
          <p:cNvPr id="4" name="Slide Number Placeholder 3"/>
          <p:cNvSpPr>
            <a:spLocks noGrp="1"/>
          </p:cNvSpPr>
          <p:nvPr>
            <p:ph type="sldNum" sz="quarter" idx="10"/>
          </p:nvPr>
        </p:nvSpPr>
        <p:spPr/>
        <p:txBody>
          <a:bodyPr/>
          <a:lstStyle/>
          <a:p>
            <a:fld id="{3A3D313F-63BD-DA45-B361-F8C94543D256}" type="slidenum">
              <a:rPr lang="en-US" smtClean="0"/>
              <a:pPr/>
              <a:t>3</a:t>
            </a:fld>
            <a:endParaRPr lang="en-US"/>
          </a:p>
        </p:txBody>
      </p:sp>
    </p:spTree>
    <p:extLst>
      <p:ext uri="{BB962C8B-B14F-4D97-AF65-F5344CB8AC3E}">
        <p14:creationId xmlns:p14="http://schemas.microsoft.com/office/powerpoint/2010/main" val="72833961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A3D313F-63BD-DA45-B361-F8C94543D256}" type="slidenum">
              <a:rPr lang="en-US" smtClean="0"/>
              <a:pPr/>
              <a:t>4</a:t>
            </a:fld>
            <a:endParaRPr lang="en-US"/>
          </a:p>
        </p:txBody>
      </p:sp>
    </p:spTree>
    <p:extLst>
      <p:ext uri="{BB962C8B-B14F-4D97-AF65-F5344CB8AC3E}">
        <p14:creationId xmlns:p14="http://schemas.microsoft.com/office/powerpoint/2010/main" val="65976878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A3D313F-63BD-DA45-B361-F8C94543D256}" type="slidenum">
              <a:rPr lang="en-US" smtClean="0"/>
              <a:pPr/>
              <a:t>5</a:t>
            </a:fld>
            <a:endParaRPr lang="en-US"/>
          </a:p>
        </p:txBody>
      </p:sp>
    </p:spTree>
    <p:extLst>
      <p:ext uri="{BB962C8B-B14F-4D97-AF65-F5344CB8AC3E}">
        <p14:creationId xmlns:p14="http://schemas.microsoft.com/office/powerpoint/2010/main" val="315791727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A3D313F-63BD-DA45-B361-F8C94543D256}" type="slidenum">
              <a:rPr lang="en-US" smtClean="0"/>
              <a:pPr/>
              <a:t>6</a:t>
            </a:fld>
            <a:endParaRPr lang="en-US"/>
          </a:p>
        </p:txBody>
      </p:sp>
    </p:spTree>
    <p:extLst>
      <p:ext uri="{BB962C8B-B14F-4D97-AF65-F5344CB8AC3E}">
        <p14:creationId xmlns:p14="http://schemas.microsoft.com/office/powerpoint/2010/main" val="303163501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A3D313F-63BD-DA45-B361-F8C94543D256}" type="slidenum">
              <a:rPr lang="en-US" smtClean="0"/>
              <a:pPr/>
              <a:t>12</a:t>
            </a:fld>
            <a:endParaRPr lang="en-US"/>
          </a:p>
        </p:txBody>
      </p:sp>
    </p:spTree>
    <p:extLst>
      <p:ext uri="{BB962C8B-B14F-4D97-AF65-F5344CB8AC3E}">
        <p14:creationId xmlns:p14="http://schemas.microsoft.com/office/powerpoint/2010/main" val="236249872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p>
        </p:txBody>
      </p:sp>
      <p:sp>
        <p:nvSpPr>
          <p:cNvPr id="4" name="Slide Number Placeholder 3"/>
          <p:cNvSpPr>
            <a:spLocks noGrp="1"/>
          </p:cNvSpPr>
          <p:nvPr>
            <p:ph type="sldNum" sz="quarter" idx="10"/>
          </p:nvPr>
        </p:nvSpPr>
        <p:spPr/>
        <p:txBody>
          <a:bodyPr/>
          <a:lstStyle/>
          <a:p>
            <a:fld id="{3A3D313F-63BD-DA45-B361-F8C94543D256}" type="slidenum">
              <a:rPr lang="en-US" smtClean="0"/>
              <a:pPr/>
              <a:t>13</a:t>
            </a:fld>
            <a:endParaRPr lang="en-US"/>
          </a:p>
        </p:txBody>
      </p:sp>
    </p:spTree>
    <p:extLst>
      <p:ext uri="{BB962C8B-B14F-4D97-AF65-F5344CB8AC3E}">
        <p14:creationId xmlns:p14="http://schemas.microsoft.com/office/powerpoint/2010/main" val="236688570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A3D313F-63BD-DA45-B361-F8C94543D256}" type="slidenum">
              <a:rPr lang="en-US" smtClean="0"/>
              <a:pPr/>
              <a:t>14</a:t>
            </a:fld>
            <a:endParaRPr lang="en-US"/>
          </a:p>
        </p:txBody>
      </p:sp>
    </p:spTree>
    <p:extLst>
      <p:ext uri="{BB962C8B-B14F-4D97-AF65-F5344CB8AC3E}">
        <p14:creationId xmlns:p14="http://schemas.microsoft.com/office/powerpoint/2010/main" val="134946651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baseline="0" dirty="0" smtClean="0"/>
          </a:p>
        </p:txBody>
      </p:sp>
      <p:sp>
        <p:nvSpPr>
          <p:cNvPr id="4" name="Slide Number Placeholder 3"/>
          <p:cNvSpPr>
            <a:spLocks noGrp="1"/>
          </p:cNvSpPr>
          <p:nvPr>
            <p:ph type="sldNum" sz="quarter" idx="10"/>
          </p:nvPr>
        </p:nvSpPr>
        <p:spPr/>
        <p:txBody>
          <a:bodyPr/>
          <a:lstStyle/>
          <a:p>
            <a:fld id="{3A3D313F-63BD-DA45-B361-F8C94543D256}" type="slidenum">
              <a:rPr lang="en-US" smtClean="0"/>
              <a:pPr/>
              <a:t>15</a:t>
            </a:fld>
            <a:endParaRPr lang="en-US"/>
          </a:p>
        </p:txBody>
      </p:sp>
    </p:spTree>
    <p:extLst>
      <p:ext uri="{BB962C8B-B14F-4D97-AF65-F5344CB8AC3E}">
        <p14:creationId xmlns:p14="http://schemas.microsoft.com/office/powerpoint/2010/main" val="154516890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baseline="0" dirty="0" smtClean="0"/>
          </a:p>
        </p:txBody>
      </p:sp>
      <p:sp>
        <p:nvSpPr>
          <p:cNvPr id="4" name="Slide Number Placeholder 3"/>
          <p:cNvSpPr>
            <a:spLocks noGrp="1"/>
          </p:cNvSpPr>
          <p:nvPr>
            <p:ph type="sldNum" sz="quarter" idx="10"/>
          </p:nvPr>
        </p:nvSpPr>
        <p:spPr/>
        <p:txBody>
          <a:bodyPr/>
          <a:lstStyle/>
          <a:p>
            <a:fld id="{3A3D313F-63BD-DA45-B361-F8C94543D256}" type="slidenum">
              <a:rPr lang="en-US" smtClean="0"/>
              <a:pPr/>
              <a:t>16</a:t>
            </a:fld>
            <a:endParaRPr lang="en-US"/>
          </a:p>
        </p:txBody>
      </p:sp>
    </p:spTree>
    <p:extLst>
      <p:ext uri="{BB962C8B-B14F-4D97-AF65-F5344CB8AC3E}">
        <p14:creationId xmlns:p14="http://schemas.microsoft.com/office/powerpoint/2010/main" val="66937507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baseline="0" dirty="0" smtClean="0"/>
          </a:p>
        </p:txBody>
      </p:sp>
      <p:sp>
        <p:nvSpPr>
          <p:cNvPr id="4" name="Slide Number Placeholder 3"/>
          <p:cNvSpPr>
            <a:spLocks noGrp="1"/>
          </p:cNvSpPr>
          <p:nvPr>
            <p:ph type="sldNum" sz="quarter" idx="10"/>
          </p:nvPr>
        </p:nvSpPr>
        <p:spPr/>
        <p:txBody>
          <a:bodyPr/>
          <a:lstStyle/>
          <a:p>
            <a:fld id="{3A3D313F-63BD-DA45-B361-F8C94543D256}" type="slidenum">
              <a:rPr lang="en-US" smtClean="0"/>
              <a:pPr/>
              <a:t>17</a:t>
            </a:fld>
            <a:endParaRPr lang="en-US"/>
          </a:p>
        </p:txBody>
      </p:sp>
    </p:spTree>
    <p:extLst>
      <p:ext uri="{BB962C8B-B14F-4D97-AF65-F5344CB8AC3E}">
        <p14:creationId xmlns:p14="http://schemas.microsoft.com/office/powerpoint/2010/main" val="64832600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2895707" y="2130425"/>
            <a:ext cx="5810244" cy="406519"/>
          </a:xfrm>
          <a:ln>
            <a:noFill/>
          </a:ln>
        </p:spPr>
        <p:txBody>
          <a:bodyPr>
            <a:normAutofit/>
          </a:bodyPr>
          <a:lstStyle>
            <a:lvl1pPr algn="l">
              <a:defRPr sz="2600" b="1" baseline="0">
                <a:solidFill>
                  <a:srgbClr val="10335A"/>
                </a:solidFill>
                <a:latin typeface="Arial Black" pitchFamily="34" charset="0"/>
                <a:cs typeface="Arial" pitchFamily="34" charset="0"/>
              </a:defRPr>
            </a:lvl1pPr>
          </a:lstStyle>
          <a:p>
            <a:r>
              <a:rPr lang="en-US" dirty="0" smtClean="0"/>
              <a:t>Presentation Title:</a:t>
            </a:r>
            <a:endParaRPr lang="en-US" dirty="0"/>
          </a:p>
        </p:txBody>
      </p:sp>
      <p:sp>
        <p:nvSpPr>
          <p:cNvPr id="3" name="Subtitle 2"/>
          <p:cNvSpPr>
            <a:spLocks noGrp="1"/>
          </p:cNvSpPr>
          <p:nvPr>
            <p:ph type="subTitle" idx="1" hasCustomPrompt="1"/>
          </p:nvPr>
        </p:nvSpPr>
        <p:spPr>
          <a:xfrm>
            <a:off x="2895707" y="3851910"/>
            <a:ext cx="5334480" cy="594788"/>
          </a:xfrm>
          <a:ln>
            <a:noFill/>
          </a:ln>
        </p:spPr>
        <p:txBody>
          <a:bodyPr lIns="0" tIns="0" rIns="0" bIns="0">
            <a:normAutofit/>
          </a:bodyPr>
          <a:lstStyle>
            <a:lvl1pPr marL="0" indent="0" algn="l">
              <a:buNone/>
              <a:defRPr sz="1500" baseline="0">
                <a:solidFill>
                  <a:srgbClr val="10335A"/>
                </a:solidFill>
                <a:latin typeface="Arial Black"/>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Presentation at the xxx Conference, city, state (location)</a:t>
            </a:r>
          </a:p>
        </p:txBody>
      </p:sp>
      <p:cxnSp>
        <p:nvCxnSpPr>
          <p:cNvPr id="5" name="Straight Connector 4"/>
          <p:cNvCxnSpPr/>
          <p:nvPr userDrawn="1"/>
        </p:nvCxnSpPr>
        <p:spPr>
          <a:xfrm flipV="1">
            <a:off x="2895707" y="3718988"/>
            <a:ext cx="5334480" cy="794"/>
          </a:xfrm>
          <a:prstGeom prst="line">
            <a:avLst/>
          </a:prstGeom>
          <a:ln w="3175" cap="flat" cmpd="sng" algn="ctr">
            <a:solidFill>
              <a:schemeClr val="tx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6" name="Straight Connector 5"/>
          <p:cNvCxnSpPr/>
          <p:nvPr userDrawn="1"/>
        </p:nvCxnSpPr>
        <p:spPr>
          <a:xfrm flipV="1">
            <a:off x="2895707" y="4910663"/>
            <a:ext cx="5334480" cy="794"/>
          </a:xfrm>
          <a:prstGeom prst="line">
            <a:avLst/>
          </a:prstGeom>
          <a:ln w="3175" cap="flat" cmpd="sng" algn="ctr">
            <a:solidFill>
              <a:schemeClr val="tx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p:nvCxnSpPr>
        <p:spPr>
          <a:xfrm flipV="1">
            <a:off x="231339" y="6155267"/>
            <a:ext cx="8675593" cy="794"/>
          </a:xfrm>
          <a:prstGeom prst="line">
            <a:avLst/>
          </a:prstGeom>
          <a:ln w="12700" cap="flat" cmpd="sng" algn="ctr">
            <a:solidFill>
              <a:srgbClr val="D22432"/>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20" name="Text Placeholder 19"/>
          <p:cNvSpPr>
            <a:spLocks noGrp="1"/>
          </p:cNvSpPr>
          <p:nvPr>
            <p:ph type="body" sz="quarter" idx="10" hasCustomPrompt="1"/>
          </p:nvPr>
        </p:nvSpPr>
        <p:spPr>
          <a:xfrm>
            <a:off x="2826956" y="2629291"/>
            <a:ext cx="5806963" cy="926295"/>
          </a:xfrm>
          <a:ln>
            <a:noFill/>
          </a:ln>
        </p:spPr>
        <p:txBody>
          <a:bodyPr>
            <a:noAutofit/>
          </a:bodyPr>
          <a:lstStyle>
            <a:lvl1pPr marL="0" indent="0">
              <a:buNone/>
              <a:defRPr sz="2600" b="0">
                <a:solidFill>
                  <a:srgbClr val="10335A"/>
                </a:solidFill>
                <a:latin typeface="Arial" pitchFamily="34" charset="0"/>
                <a:cs typeface="Arial" pitchFamily="34" charset="0"/>
              </a:defRPr>
            </a:lvl1pPr>
            <a:lvl2pPr>
              <a:defRPr sz="2600">
                <a:latin typeface="Arial" pitchFamily="34" charset="0"/>
                <a:cs typeface="Arial" pitchFamily="34" charset="0"/>
              </a:defRPr>
            </a:lvl2pPr>
            <a:lvl3pPr>
              <a:defRPr sz="2600">
                <a:latin typeface="Arial" pitchFamily="34" charset="0"/>
                <a:cs typeface="Arial" pitchFamily="34" charset="0"/>
              </a:defRPr>
            </a:lvl3pPr>
            <a:lvl4pPr>
              <a:defRPr sz="2600">
                <a:latin typeface="Arial" pitchFamily="34" charset="0"/>
                <a:cs typeface="Arial" pitchFamily="34" charset="0"/>
              </a:defRPr>
            </a:lvl4pPr>
            <a:lvl5pPr>
              <a:defRPr sz="2600">
                <a:latin typeface="Arial" pitchFamily="34" charset="0"/>
                <a:cs typeface="Arial" pitchFamily="34" charset="0"/>
              </a:defRPr>
            </a:lvl5pPr>
          </a:lstStyle>
          <a:p>
            <a:pPr lvl="0"/>
            <a:r>
              <a:rPr lang="en-US" dirty="0" smtClean="0"/>
              <a:t>Subtitle (after colon) in this font</a:t>
            </a:r>
            <a:endParaRPr lang="en-US" dirty="0"/>
          </a:p>
        </p:txBody>
      </p:sp>
      <p:sp>
        <p:nvSpPr>
          <p:cNvPr id="22" name="Text Placeholder 21"/>
          <p:cNvSpPr>
            <a:spLocks noGrp="1"/>
          </p:cNvSpPr>
          <p:nvPr>
            <p:ph type="body" sz="quarter" idx="11" hasCustomPrompt="1"/>
          </p:nvPr>
        </p:nvSpPr>
        <p:spPr>
          <a:xfrm>
            <a:off x="2826957" y="5132388"/>
            <a:ext cx="5806963" cy="914400"/>
          </a:xfrm>
          <a:ln>
            <a:noFill/>
          </a:ln>
        </p:spPr>
        <p:txBody>
          <a:bodyPr>
            <a:normAutofit/>
          </a:bodyPr>
          <a:lstStyle>
            <a:lvl1pPr>
              <a:spcBef>
                <a:spcPct val="20000"/>
              </a:spcBef>
              <a:buNone/>
              <a:defRPr sz="1600">
                <a:solidFill>
                  <a:srgbClr val="10335A"/>
                </a:solidFill>
                <a:latin typeface="Arial" pitchFamily="34" charset="0"/>
                <a:cs typeface="Arial" pitchFamily="34" charset="0"/>
              </a:defRPr>
            </a:lvl1pPr>
          </a:lstStyle>
          <a:p>
            <a:pPr lvl="0">
              <a:spcBef>
                <a:spcPct val="20000"/>
              </a:spcBef>
            </a:pPr>
            <a:r>
              <a:rPr kumimoji="0" lang="en-US" sz="1600" u="none" strike="noStrike" kern="1200" cap="none" spc="0" normalizeH="0" baseline="0" noProof="0" dirty="0" smtClean="0">
                <a:ln>
                  <a:noFill/>
                </a:ln>
                <a:solidFill>
                  <a:schemeClr val="tx1"/>
                </a:solidFill>
                <a:effectLst/>
                <a:uLnTx/>
                <a:uFillTx/>
                <a:latin typeface="Arial"/>
                <a:ea typeface="+mn-ea"/>
                <a:cs typeface="Arial"/>
              </a:rPr>
              <a:t>Author • Author</a:t>
            </a:r>
            <a:r>
              <a:rPr lang="en-US" sz="1600" dirty="0" smtClean="0">
                <a:latin typeface="Arial"/>
                <a:cs typeface="Arial"/>
              </a:rPr>
              <a:t> • Author</a:t>
            </a:r>
            <a:endParaRPr kumimoji="0" lang="en-US" sz="1600" u="none" strike="noStrike" kern="1200" cap="none" spc="0" normalizeH="0" baseline="0" noProof="0" dirty="0" smtClean="0">
              <a:ln>
                <a:noFill/>
              </a:ln>
              <a:solidFill>
                <a:schemeClr val="tx1"/>
              </a:solidFill>
              <a:effectLst/>
              <a:uLnTx/>
              <a:uFillTx/>
              <a:latin typeface="Arial"/>
              <a:ea typeface="+mn-ea"/>
              <a:cs typeface="Arial"/>
            </a:endParaRPr>
          </a:p>
          <a:p>
            <a:pPr lvl="0">
              <a:spcBef>
                <a:spcPct val="20000"/>
              </a:spcBef>
            </a:pPr>
            <a:r>
              <a:rPr lang="en-US" sz="1600" dirty="0" smtClean="0">
                <a:latin typeface="Arial"/>
                <a:cs typeface="Arial"/>
              </a:rPr>
              <a:t>Author • Author • Author</a:t>
            </a:r>
            <a:endParaRPr kumimoji="0" lang="en-US" sz="1600" u="none" strike="noStrike" kern="1200" cap="none" spc="0" normalizeH="0" baseline="0" noProof="0" dirty="0" smtClean="0">
              <a:ln>
                <a:noFill/>
              </a:ln>
              <a:solidFill>
                <a:schemeClr val="tx1"/>
              </a:solidFill>
              <a:effectLst/>
              <a:uLnTx/>
              <a:uFillTx/>
              <a:latin typeface="Arial"/>
              <a:ea typeface="+mn-ea"/>
              <a:cs typeface="Arial"/>
            </a:endParaRPr>
          </a:p>
        </p:txBody>
      </p:sp>
      <p:sp>
        <p:nvSpPr>
          <p:cNvPr id="16" name="Text Placeholder 15"/>
          <p:cNvSpPr>
            <a:spLocks noGrp="1"/>
          </p:cNvSpPr>
          <p:nvPr>
            <p:ph type="body" sz="quarter" idx="12" hasCustomPrompt="1"/>
          </p:nvPr>
        </p:nvSpPr>
        <p:spPr>
          <a:xfrm>
            <a:off x="2826957" y="4610100"/>
            <a:ext cx="5334480" cy="335598"/>
          </a:xfrm>
          <a:ln>
            <a:noFill/>
          </a:ln>
        </p:spPr>
        <p:txBody>
          <a:bodyPr>
            <a:normAutofit/>
          </a:bodyPr>
          <a:lstStyle>
            <a:lvl1pPr>
              <a:buNone/>
              <a:defRPr sz="1500" baseline="0">
                <a:solidFill>
                  <a:srgbClr val="10335A"/>
                </a:solidFill>
                <a:latin typeface="Arial Black" pitchFamily="34" charset="0"/>
              </a:defRPr>
            </a:lvl1pPr>
          </a:lstStyle>
          <a:p>
            <a:pPr lvl="0"/>
            <a:r>
              <a:rPr lang="en-US" dirty="0" smtClean="0"/>
              <a:t>Enter conference date</a:t>
            </a:r>
          </a:p>
        </p:txBody>
      </p:sp>
      <p:pic>
        <p:nvPicPr>
          <p:cNvPr id="14" name="Picture 2" descr="N:\Corporate\Communications\Images\logos\_Mathematica Policy Research Logo\Mathematica-logo-RGB.png"/>
          <p:cNvPicPr>
            <a:picLocks noChangeAspect="1" noChangeArrowheads="1"/>
          </p:cNvPicPr>
          <p:nvPr/>
        </p:nvPicPr>
        <p:blipFill>
          <a:blip r:embed="rId2"/>
          <a:srcRect/>
          <a:stretch>
            <a:fillRect/>
          </a:stretch>
        </p:blipFill>
        <p:spPr bwMode="auto">
          <a:xfrm>
            <a:off x="243840" y="207437"/>
            <a:ext cx="1764430" cy="584242"/>
          </a:xfrm>
          <a:prstGeom prst="rect">
            <a:avLst/>
          </a:prstGeom>
          <a:noFill/>
        </p:spPr>
      </p:pic>
      <p:cxnSp>
        <p:nvCxnSpPr>
          <p:cNvPr id="15" name="Straight Connector 14"/>
          <p:cNvCxnSpPr/>
          <p:nvPr/>
        </p:nvCxnSpPr>
        <p:spPr>
          <a:xfrm flipV="1">
            <a:off x="231339" y="924449"/>
            <a:ext cx="8675593" cy="794"/>
          </a:xfrm>
          <a:prstGeom prst="line">
            <a:avLst/>
          </a:prstGeom>
          <a:ln w="50800" cap="flat" cmpd="sng" algn="ctr">
            <a:solidFill>
              <a:srgbClr val="E70033"/>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userDrawn="1"/>
        </p:nvCxnSpPr>
        <p:spPr>
          <a:xfrm flipV="1">
            <a:off x="2895707" y="3718988"/>
            <a:ext cx="5334480" cy="794"/>
          </a:xfrm>
          <a:prstGeom prst="line">
            <a:avLst/>
          </a:prstGeom>
          <a:ln w="3175" cap="flat" cmpd="sng" algn="ctr">
            <a:solidFill>
              <a:schemeClr val="tx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userDrawn="1"/>
        </p:nvCxnSpPr>
        <p:spPr>
          <a:xfrm flipV="1">
            <a:off x="2895707" y="4910663"/>
            <a:ext cx="5334480" cy="794"/>
          </a:xfrm>
          <a:prstGeom prst="line">
            <a:avLst/>
          </a:prstGeom>
          <a:ln w="3175" cap="flat" cmpd="sng" algn="ctr">
            <a:solidFill>
              <a:schemeClr val="tx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userDrawn="1"/>
        </p:nvCxnSpPr>
        <p:spPr>
          <a:xfrm flipV="1">
            <a:off x="231339" y="6155267"/>
            <a:ext cx="8675593" cy="794"/>
          </a:xfrm>
          <a:prstGeom prst="line">
            <a:avLst/>
          </a:prstGeom>
          <a:ln w="12700" cap="flat" cmpd="sng" algn="ctr">
            <a:solidFill>
              <a:srgbClr val="D22432"/>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pic>
        <p:nvPicPr>
          <p:cNvPr id="24" name="Picture 2" descr="N:\Corporate\Communications\Images\logos\_Mathematica Policy Research Logo\Mathematica-logo-RGB.png"/>
          <p:cNvPicPr>
            <a:picLocks noChangeAspect="1" noChangeArrowheads="1"/>
          </p:cNvPicPr>
          <p:nvPr userDrawn="1"/>
        </p:nvPicPr>
        <p:blipFill>
          <a:blip r:embed="rId2"/>
          <a:srcRect/>
          <a:stretch>
            <a:fillRect/>
          </a:stretch>
        </p:blipFill>
        <p:spPr bwMode="auto">
          <a:xfrm>
            <a:off x="243840" y="207437"/>
            <a:ext cx="1764430" cy="584242"/>
          </a:xfrm>
          <a:prstGeom prst="rect">
            <a:avLst/>
          </a:prstGeom>
          <a:noFill/>
        </p:spPr>
      </p:pic>
      <p:cxnSp>
        <p:nvCxnSpPr>
          <p:cNvPr id="25" name="Straight Connector 24"/>
          <p:cNvCxnSpPr/>
          <p:nvPr userDrawn="1"/>
        </p:nvCxnSpPr>
        <p:spPr>
          <a:xfrm flipV="1">
            <a:off x="231339" y="924449"/>
            <a:ext cx="8675593" cy="794"/>
          </a:xfrm>
          <a:prstGeom prst="line">
            <a:avLst/>
          </a:prstGeom>
          <a:ln w="50800" cap="flat" cmpd="sng" algn="ctr">
            <a:solidFill>
              <a:srgbClr val="E70033"/>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37429919"/>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Insert Text--One-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solidFill>
                  <a:srgbClr val="10335A"/>
                </a:solidFill>
              </a:defRPr>
            </a:lvl1pPr>
          </a:lstStyle>
          <a:p>
            <a:r>
              <a:rPr lang="en-US" smtClean="0"/>
              <a:t>Click to edit Master title style</a:t>
            </a:r>
            <a:endParaRPr lang="en-US" dirty="0"/>
          </a:p>
        </p:txBody>
      </p:sp>
      <p:sp>
        <p:nvSpPr>
          <p:cNvPr id="5" name="TextBox 4"/>
          <p:cNvSpPr txBox="1"/>
          <p:nvPr/>
        </p:nvSpPr>
        <p:spPr>
          <a:xfrm>
            <a:off x="4137660" y="6377940"/>
            <a:ext cx="914400" cy="342900"/>
          </a:xfrm>
          <a:prstGeom prst="rect">
            <a:avLst/>
          </a:prstGeom>
        </p:spPr>
        <p:txBody>
          <a:bodyPr vert="horz" wrap="none" lIns="91440" tIns="45720" rIns="91440" bIns="45720" rtlCol="0" anchor="t">
            <a:normAutofit/>
          </a:bodyPr>
          <a:lstStyle/>
          <a:p>
            <a:pPr algn="ctr">
              <a:spcBef>
                <a:spcPct val="20000"/>
              </a:spcBef>
            </a:pPr>
            <a:fld id="{9A1C2BF7-17A1-4718-8BD8-563E813054B3}" type="slidenum">
              <a:rPr lang="en-US" sz="1200" b="0" smtClean="0">
                <a:solidFill>
                  <a:srgbClr val="10335A"/>
                </a:solidFill>
                <a:latin typeface="+mn-lt"/>
                <a:cs typeface="Arial Black"/>
              </a:rPr>
              <a:pPr algn="ctr">
                <a:spcBef>
                  <a:spcPct val="20000"/>
                </a:spcBef>
              </a:pPr>
              <a:t>‹#›</a:t>
            </a:fld>
            <a:endParaRPr lang="en-US" sz="1200" b="0" dirty="0" smtClean="0">
              <a:solidFill>
                <a:srgbClr val="10335A"/>
              </a:solidFill>
              <a:latin typeface="+mn-lt"/>
              <a:cs typeface="Arial Black"/>
            </a:endParaRPr>
          </a:p>
        </p:txBody>
      </p:sp>
      <p:sp>
        <p:nvSpPr>
          <p:cNvPr id="12" name="Text Placeholder 11"/>
          <p:cNvSpPr>
            <a:spLocks noGrp="1"/>
          </p:cNvSpPr>
          <p:nvPr>
            <p:ph type="body" sz="quarter" idx="11"/>
          </p:nvPr>
        </p:nvSpPr>
        <p:spPr>
          <a:xfrm>
            <a:off x="457200" y="1173480"/>
            <a:ext cx="8229599" cy="4846320"/>
          </a:xfrm>
          <a:ln>
            <a:noFill/>
          </a:ln>
        </p:spPr>
        <p:txBody>
          <a:bodyPr/>
          <a:lstStyle>
            <a:lvl1pPr marL="228600" indent="-228600">
              <a:spcBef>
                <a:spcPts val="1000"/>
              </a:spcBef>
              <a:spcAft>
                <a:spcPts val="600"/>
              </a:spcAft>
              <a:buClr>
                <a:srgbClr val="10335A"/>
              </a:buClr>
              <a:buSzPct val="115000"/>
              <a:defRPr sz="2400" b="1">
                <a:solidFill>
                  <a:srgbClr val="10335A"/>
                </a:solidFill>
                <a:latin typeface="Arial Bold" pitchFamily="34" charset="0"/>
                <a:cs typeface="Arial Bold" pitchFamily="34" charset="0"/>
              </a:defRPr>
            </a:lvl1pPr>
            <a:lvl2pPr marL="457200" indent="-228600">
              <a:spcBef>
                <a:spcPts val="300"/>
              </a:spcBef>
              <a:spcAft>
                <a:spcPts val="300"/>
              </a:spcAft>
              <a:buClr>
                <a:srgbClr val="10335A"/>
              </a:buClr>
              <a:defRPr sz="2000" b="1">
                <a:solidFill>
                  <a:srgbClr val="10335A"/>
                </a:solidFill>
                <a:latin typeface="Arial Bold" pitchFamily="34" charset="0"/>
                <a:cs typeface="Arial Bold" pitchFamily="34" charset="0"/>
              </a:defRPr>
            </a:lvl2pPr>
            <a:lvl3pPr marL="685800" indent="-228600">
              <a:spcBef>
                <a:spcPts val="300"/>
              </a:spcBef>
              <a:buClr>
                <a:srgbClr val="10335A"/>
              </a:buClr>
              <a:defRPr sz="1800">
                <a:solidFill>
                  <a:srgbClr val="10335A"/>
                </a:solidFill>
              </a:defRPr>
            </a:lvl3pPr>
            <a:lvl4pPr marL="1316038" indent="-346075">
              <a:spcBef>
                <a:spcPts val="300"/>
              </a:spcBef>
              <a:defRPr sz="1400"/>
            </a:lvl4pPr>
            <a:lvl5pPr marL="1660525" indent="-344488">
              <a:spcBef>
                <a:spcPts val="300"/>
              </a:spcBef>
              <a:defRPr sz="1400"/>
            </a:lvl5pPr>
          </a:lstStyle>
          <a:p>
            <a:pPr lvl="0"/>
            <a:r>
              <a:rPr lang="en-US" smtClean="0"/>
              <a:t>Click to edit Master text styles</a:t>
            </a:r>
          </a:p>
          <a:p>
            <a:pPr lvl="1"/>
            <a:r>
              <a:rPr lang="en-US" smtClean="0"/>
              <a:t>Second level</a:t>
            </a:r>
          </a:p>
          <a:p>
            <a:pPr lvl="2"/>
            <a:r>
              <a:rPr lang="en-US" smtClean="0"/>
              <a:t>Third level</a:t>
            </a:r>
          </a:p>
        </p:txBody>
      </p:sp>
      <p:pic>
        <p:nvPicPr>
          <p:cNvPr id="6" name="Picture 2" descr="N:\Corporate\Communications\Images\logos\_Mathematica Policy Research Logo\Mathematica-logo-RGB.png"/>
          <p:cNvPicPr>
            <a:picLocks noChangeAspect="1" noChangeArrowheads="1"/>
          </p:cNvPicPr>
          <p:nvPr/>
        </p:nvPicPr>
        <p:blipFill>
          <a:blip r:embed="rId2"/>
          <a:srcRect/>
          <a:stretch>
            <a:fillRect/>
          </a:stretch>
        </p:blipFill>
        <p:spPr bwMode="auto">
          <a:xfrm>
            <a:off x="236451" y="6270041"/>
            <a:ext cx="1380760" cy="457200"/>
          </a:xfrm>
          <a:prstGeom prst="rect">
            <a:avLst/>
          </a:prstGeom>
          <a:noFill/>
        </p:spPr>
      </p:pic>
      <p:sp>
        <p:nvSpPr>
          <p:cNvPr id="7" name="TextBox 6"/>
          <p:cNvSpPr txBox="1"/>
          <p:nvPr userDrawn="1"/>
        </p:nvSpPr>
        <p:spPr>
          <a:xfrm>
            <a:off x="4137660" y="6377940"/>
            <a:ext cx="914400" cy="342900"/>
          </a:xfrm>
          <a:prstGeom prst="rect">
            <a:avLst/>
          </a:prstGeom>
        </p:spPr>
        <p:txBody>
          <a:bodyPr vert="horz" wrap="none" lIns="91440" tIns="45720" rIns="91440" bIns="45720" rtlCol="0" anchor="t">
            <a:normAutofit/>
          </a:bodyPr>
          <a:lstStyle/>
          <a:p>
            <a:pPr algn="ctr">
              <a:spcBef>
                <a:spcPct val="20000"/>
              </a:spcBef>
            </a:pPr>
            <a:fld id="{9A1C2BF7-17A1-4718-8BD8-563E813054B3}" type="slidenum">
              <a:rPr lang="en-US" sz="1200" b="0" smtClean="0">
                <a:solidFill>
                  <a:srgbClr val="10335A"/>
                </a:solidFill>
                <a:latin typeface="+mn-lt"/>
                <a:cs typeface="Arial Black"/>
              </a:rPr>
              <a:pPr algn="ctr">
                <a:spcBef>
                  <a:spcPct val="20000"/>
                </a:spcBef>
              </a:pPr>
              <a:t>‹#›</a:t>
            </a:fld>
            <a:endParaRPr lang="en-US" sz="1200" b="0" dirty="0" smtClean="0">
              <a:solidFill>
                <a:srgbClr val="10335A"/>
              </a:solidFill>
              <a:latin typeface="+mn-lt"/>
              <a:cs typeface="Arial Black"/>
            </a:endParaRPr>
          </a:p>
        </p:txBody>
      </p:sp>
    </p:spTree>
    <p:extLst>
      <p:ext uri="{BB962C8B-B14F-4D97-AF65-F5344CB8AC3E}">
        <p14:creationId xmlns:p14="http://schemas.microsoft.com/office/powerpoint/2010/main" val="1217968352"/>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ection Header">
    <p:spTree>
      <p:nvGrpSpPr>
        <p:cNvPr id="1" name=""/>
        <p:cNvGrpSpPr/>
        <p:nvPr/>
      </p:nvGrpSpPr>
      <p:grpSpPr>
        <a:xfrm>
          <a:off x="0" y="0"/>
          <a:ext cx="0" cy="0"/>
          <a:chOff x="0" y="0"/>
          <a:chExt cx="0" cy="0"/>
        </a:xfrm>
      </p:grpSpPr>
      <p:sp>
        <p:nvSpPr>
          <p:cNvPr id="3" name="Text Placeholder 2"/>
          <p:cNvSpPr>
            <a:spLocks noGrp="1"/>
          </p:cNvSpPr>
          <p:nvPr>
            <p:ph type="body" idx="1" hasCustomPrompt="1"/>
          </p:nvPr>
        </p:nvSpPr>
        <p:spPr>
          <a:xfrm>
            <a:off x="722313" y="2206888"/>
            <a:ext cx="7772400" cy="1500187"/>
          </a:xfrm>
        </p:spPr>
        <p:txBody>
          <a:bodyPr anchor="ctr">
            <a:normAutofit/>
          </a:bodyPr>
          <a:lstStyle>
            <a:lvl1pPr marL="0" indent="0" algn="ctr">
              <a:buNone/>
              <a:defRPr sz="2800" baseline="0">
                <a:solidFill>
                  <a:srgbClr val="10335A"/>
                </a:solidFill>
                <a:latin typeface="Arial Black"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smtClean="0"/>
              <a:t>Section Slide</a:t>
            </a:r>
          </a:p>
        </p:txBody>
      </p:sp>
      <p:sp>
        <p:nvSpPr>
          <p:cNvPr id="5" name="TextBox 4"/>
          <p:cNvSpPr txBox="1"/>
          <p:nvPr/>
        </p:nvSpPr>
        <p:spPr>
          <a:xfrm>
            <a:off x="4137660" y="6377940"/>
            <a:ext cx="914400" cy="342900"/>
          </a:xfrm>
          <a:prstGeom prst="rect">
            <a:avLst/>
          </a:prstGeom>
        </p:spPr>
        <p:txBody>
          <a:bodyPr vert="horz" wrap="none" lIns="91440" tIns="45720" rIns="91440" bIns="45720" rtlCol="0" anchor="t">
            <a:normAutofit/>
          </a:bodyPr>
          <a:lstStyle/>
          <a:p>
            <a:pPr algn="ctr">
              <a:spcBef>
                <a:spcPct val="20000"/>
              </a:spcBef>
            </a:pPr>
            <a:fld id="{9A1C2BF7-17A1-4718-8BD8-563E813054B3}" type="slidenum">
              <a:rPr lang="en-US" sz="1200" b="0" smtClean="0">
                <a:solidFill>
                  <a:srgbClr val="10335A"/>
                </a:solidFill>
                <a:latin typeface="+mn-lt"/>
                <a:cs typeface="Arial Black"/>
              </a:rPr>
              <a:pPr algn="ctr">
                <a:spcBef>
                  <a:spcPct val="20000"/>
                </a:spcBef>
              </a:pPr>
              <a:t>‹#›</a:t>
            </a:fld>
            <a:endParaRPr lang="en-US" sz="1200" b="0" dirty="0" smtClean="0">
              <a:solidFill>
                <a:srgbClr val="10335A"/>
              </a:solidFill>
              <a:latin typeface="+mn-lt"/>
              <a:cs typeface="Arial Black"/>
            </a:endParaRPr>
          </a:p>
        </p:txBody>
      </p:sp>
      <p:pic>
        <p:nvPicPr>
          <p:cNvPr id="7" name="Picture 2" descr="N:\Corporate\Communications\Images\logos\_Mathematica Policy Research Logo\Mathematica-logo-RGB.png"/>
          <p:cNvPicPr>
            <a:picLocks noChangeAspect="1" noChangeArrowheads="1"/>
          </p:cNvPicPr>
          <p:nvPr/>
        </p:nvPicPr>
        <p:blipFill>
          <a:blip r:embed="rId2"/>
          <a:srcRect/>
          <a:stretch>
            <a:fillRect/>
          </a:stretch>
        </p:blipFill>
        <p:spPr bwMode="auto">
          <a:xfrm>
            <a:off x="236452" y="6270042"/>
            <a:ext cx="1378461" cy="456439"/>
          </a:xfrm>
          <a:prstGeom prst="rect">
            <a:avLst/>
          </a:prstGeom>
          <a:noFill/>
        </p:spPr>
      </p:pic>
      <p:sp>
        <p:nvSpPr>
          <p:cNvPr id="6" name="TextBox 5"/>
          <p:cNvSpPr txBox="1"/>
          <p:nvPr userDrawn="1"/>
        </p:nvSpPr>
        <p:spPr>
          <a:xfrm>
            <a:off x="4137660" y="6377940"/>
            <a:ext cx="914400" cy="342900"/>
          </a:xfrm>
          <a:prstGeom prst="rect">
            <a:avLst/>
          </a:prstGeom>
        </p:spPr>
        <p:txBody>
          <a:bodyPr vert="horz" wrap="none" lIns="91440" tIns="45720" rIns="91440" bIns="45720" rtlCol="0" anchor="t">
            <a:normAutofit/>
          </a:bodyPr>
          <a:lstStyle/>
          <a:p>
            <a:pPr algn="ctr">
              <a:spcBef>
                <a:spcPct val="20000"/>
              </a:spcBef>
            </a:pPr>
            <a:fld id="{9A1C2BF7-17A1-4718-8BD8-563E813054B3}" type="slidenum">
              <a:rPr lang="en-US" sz="1200" b="0" smtClean="0">
                <a:solidFill>
                  <a:srgbClr val="10335A"/>
                </a:solidFill>
                <a:latin typeface="+mn-lt"/>
                <a:cs typeface="Arial Black"/>
              </a:rPr>
              <a:pPr algn="ctr">
                <a:spcBef>
                  <a:spcPct val="20000"/>
                </a:spcBef>
              </a:pPr>
              <a:t>‹#›</a:t>
            </a:fld>
            <a:endParaRPr lang="en-US" sz="1200" b="0" dirty="0" smtClean="0">
              <a:solidFill>
                <a:srgbClr val="10335A"/>
              </a:solidFill>
              <a:latin typeface="+mn-lt"/>
              <a:cs typeface="Arial Black"/>
            </a:endParaRPr>
          </a:p>
        </p:txBody>
      </p:sp>
      <p:pic>
        <p:nvPicPr>
          <p:cNvPr id="8" name="Picture 2" descr="N:\Corporate\Communications\Images\logos\_Mathematica Policy Research Logo\Mathematica-logo-RGB.png"/>
          <p:cNvPicPr>
            <a:picLocks noChangeAspect="1" noChangeArrowheads="1"/>
          </p:cNvPicPr>
          <p:nvPr userDrawn="1"/>
        </p:nvPicPr>
        <p:blipFill>
          <a:blip r:embed="rId2"/>
          <a:srcRect/>
          <a:stretch>
            <a:fillRect/>
          </a:stretch>
        </p:blipFill>
        <p:spPr bwMode="auto">
          <a:xfrm>
            <a:off x="236452" y="6270042"/>
            <a:ext cx="1378461" cy="456439"/>
          </a:xfrm>
          <a:prstGeom prst="rect">
            <a:avLst/>
          </a:prstGeom>
          <a:noFill/>
        </p:spPr>
      </p:pic>
    </p:spTree>
    <p:extLst>
      <p:ext uri="{BB962C8B-B14F-4D97-AF65-F5344CB8AC3E}">
        <p14:creationId xmlns:p14="http://schemas.microsoft.com/office/powerpoint/2010/main" val="198802338"/>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able Slid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lgn="ctr">
              <a:defRPr>
                <a:solidFill>
                  <a:srgbClr val="10335A"/>
                </a:solidFill>
              </a:defRPr>
            </a:lvl1pPr>
          </a:lstStyle>
          <a:p>
            <a:r>
              <a:rPr lang="en-US" dirty="0" smtClean="0"/>
              <a:t>Table Title</a:t>
            </a:r>
            <a:endParaRPr lang="en-US" dirty="0"/>
          </a:p>
        </p:txBody>
      </p:sp>
      <p:sp>
        <p:nvSpPr>
          <p:cNvPr id="4" name="TextBox 3"/>
          <p:cNvSpPr txBox="1"/>
          <p:nvPr/>
        </p:nvSpPr>
        <p:spPr>
          <a:xfrm>
            <a:off x="4137660" y="6377940"/>
            <a:ext cx="914400" cy="342900"/>
          </a:xfrm>
          <a:prstGeom prst="rect">
            <a:avLst/>
          </a:prstGeom>
        </p:spPr>
        <p:txBody>
          <a:bodyPr vert="horz" wrap="none" lIns="91440" tIns="45720" rIns="91440" bIns="45720" rtlCol="0" anchor="t">
            <a:normAutofit/>
          </a:bodyPr>
          <a:lstStyle/>
          <a:p>
            <a:pPr algn="ctr">
              <a:spcBef>
                <a:spcPct val="20000"/>
              </a:spcBef>
            </a:pPr>
            <a:fld id="{9A1C2BF7-17A1-4718-8BD8-563E813054B3}" type="slidenum">
              <a:rPr lang="en-US" sz="1200" b="0" smtClean="0">
                <a:solidFill>
                  <a:srgbClr val="10335A"/>
                </a:solidFill>
                <a:latin typeface="+mn-lt"/>
                <a:cs typeface="Arial Black"/>
              </a:rPr>
              <a:pPr algn="ctr">
                <a:spcBef>
                  <a:spcPct val="20000"/>
                </a:spcBef>
              </a:pPr>
              <a:t>‹#›</a:t>
            </a:fld>
            <a:endParaRPr lang="en-US" sz="1200" b="0" dirty="0" smtClean="0">
              <a:solidFill>
                <a:srgbClr val="10335A"/>
              </a:solidFill>
              <a:latin typeface="+mn-lt"/>
              <a:cs typeface="Arial Black"/>
            </a:endParaRPr>
          </a:p>
        </p:txBody>
      </p:sp>
      <p:sp>
        <p:nvSpPr>
          <p:cNvPr id="8" name="Text Placeholder 7"/>
          <p:cNvSpPr>
            <a:spLocks noGrp="1"/>
          </p:cNvSpPr>
          <p:nvPr>
            <p:ph type="body" sz="quarter" idx="10" hasCustomPrompt="1"/>
          </p:nvPr>
        </p:nvSpPr>
        <p:spPr>
          <a:xfrm>
            <a:off x="354983" y="5272161"/>
            <a:ext cx="8443782" cy="914400"/>
          </a:xfrm>
        </p:spPr>
        <p:txBody>
          <a:bodyPr>
            <a:noAutofit/>
          </a:bodyPr>
          <a:lstStyle>
            <a:lvl1pPr marL="709613" indent="-1074738">
              <a:buNone/>
              <a:defRPr sz="1400" baseline="0">
                <a:solidFill>
                  <a:srgbClr val="10335A"/>
                </a:solidFill>
              </a:defRPr>
            </a:lvl1pPr>
            <a:lvl2pPr>
              <a:defRPr sz="1200"/>
            </a:lvl2pPr>
            <a:lvl3pPr>
              <a:defRPr sz="1200"/>
            </a:lvl3pPr>
            <a:lvl4pPr>
              <a:defRPr sz="1200"/>
            </a:lvl4pPr>
            <a:lvl5pPr>
              <a:defRPr sz="1200"/>
            </a:lvl5pPr>
          </a:lstStyle>
          <a:p>
            <a:pPr lvl="0"/>
            <a:r>
              <a:rPr lang="en-US" dirty="0" smtClean="0"/>
              <a:t>Add Source and Notes here.</a:t>
            </a:r>
          </a:p>
        </p:txBody>
      </p:sp>
      <p:sp>
        <p:nvSpPr>
          <p:cNvPr id="10" name="Table Placeholder 9"/>
          <p:cNvSpPr>
            <a:spLocks noGrp="1"/>
          </p:cNvSpPr>
          <p:nvPr>
            <p:ph type="tbl" sz="quarter" idx="11"/>
          </p:nvPr>
        </p:nvSpPr>
        <p:spPr>
          <a:xfrm>
            <a:off x="354983" y="1045029"/>
            <a:ext cx="8443782" cy="4105469"/>
          </a:xfrm>
        </p:spPr>
        <p:txBody>
          <a:bodyPr/>
          <a:lstStyle>
            <a:lvl1pPr>
              <a:buNone/>
              <a:defRPr>
                <a:solidFill>
                  <a:srgbClr val="10335A"/>
                </a:solidFill>
              </a:defRPr>
            </a:lvl1pPr>
          </a:lstStyle>
          <a:p>
            <a:r>
              <a:rPr lang="en-US" smtClean="0"/>
              <a:t>Click icon to add table</a:t>
            </a:r>
            <a:endParaRPr lang="en-US" dirty="0"/>
          </a:p>
        </p:txBody>
      </p:sp>
      <p:pic>
        <p:nvPicPr>
          <p:cNvPr id="9" name="Picture 2" descr="N:\Corporate\Communications\Images\logos\_Mathematica Policy Research Logo\Mathematica-logo-RGB.png"/>
          <p:cNvPicPr>
            <a:picLocks noChangeAspect="1" noChangeArrowheads="1"/>
          </p:cNvPicPr>
          <p:nvPr/>
        </p:nvPicPr>
        <p:blipFill>
          <a:blip r:embed="rId2"/>
          <a:srcRect/>
          <a:stretch>
            <a:fillRect/>
          </a:stretch>
        </p:blipFill>
        <p:spPr bwMode="auto">
          <a:xfrm>
            <a:off x="236452" y="6270042"/>
            <a:ext cx="1378461" cy="456439"/>
          </a:xfrm>
          <a:prstGeom prst="rect">
            <a:avLst/>
          </a:prstGeom>
          <a:noFill/>
        </p:spPr>
      </p:pic>
      <p:sp>
        <p:nvSpPr>
          <p:cNvPr id="7" name="TextBox 6"/>
          <p:cNvSpPr txBox="1"/>
          <p:nvPr userDrawn="1"/>
        </p:nvSpPr>
        <p:spPr>
          <a:xfrm>
            <a:off x="4137660" y="6377940"/>
            <a:ext cx="914400" cy="342900"/>
          </a:xfrm>
          <a:prstGeom prst="rect">
            <a:avLst/>
          </a:prstGeom>
        </p:spPr>
        <p:txBody>
          <a:bodyPr vert="horz" wrap="none" lIns="91440" tIns="45720" rIns="91440" bIns="45720" rtlCol="0" anchor="t">
            <a:normAutofit/>
          </a:bodyPr>
          <a:lstStyle/>
          <a:p>
            <a:pPr algn="ctr">
              <a:spcBef>
                <a:spcPct val="20000"/>
              </a:spcBef>
            </a:pPr>
            <a:fld id="{9A1C2BF7-17A1-4718-8BD8-563E813054B3}" type="slidenum">
              <a:rPr lang="en-US" sz="1200" b="0" smtClean="0">
                <a:solidFill>
                  <a:srgbClr val="10335A"/>
                </a:solidFill>
                <a:latin typeface="+mn-lt"/>
                <a:cs typeface="Arial Black"/>
              </a:rPr>
              <a:pPr algn="ctr">
                <a:spcBef>
                  <a:spcPct val="20000"/>
                </a:spcBef>
              </a:pPr>
              <a:t>‹#›</a:t>
            </a:fld>
            <a:endParaRPr lang="en-US" sz="1200" b="0" dirty="0" smtClean="0">
              <a:solidFill>
                <a:srgbClr val="10335A"/>
              </a:solidFill>
              <a:latin typeface="+mn-lt"/>
              <a:cs typeface="Arial Black"/>
            </a:endParaRPr>
          </a:p>
        </p:txBody>
      </p:sp>
      <p:pic>
        <p:nvPicPr>
          <p:cNvPr id="11" name="Picture 2" descr="N:\Corporate\Communications\Images\logos\_Mathematica Policy Research Logo\Mathematica-logo-RGB.png"/>
          <p:cNvPicPr>
            <a:picLocks noChangeAspect="1" noChangeArrowheads="1"/>
          </p:cNvPicPr>
          <p:nvPr userDrawn="1"/>
        </p:nvPicPr>
        <p:blipFill>
          <a:blip r:embed="rId2"/>
          <a:srcRect/>
          <a:stretch>
            <a:fillRect/>
          </a:stretch>
        </p:blipFill>
        <p:spPr bwMode="auto">
          <a:xfrm>
            <a:off x="236452" y="6270042"/>
            <a:ext cx="1378461" cy="456439"/>
          </a:xfrm>
          <a:prstGeom prst="rect">
            <a:avLst/>
          </a:prstGeom>
          <a:noFill/>
        </p:spPr>
      </p:pic>
    </p:spTree>
    <p:extLst>
      <p:ext uri="{BB962C8B-B14F-4D97-AF65-F5344CB8AC3E}">
        <p14:creationId xmlns:p14="http://schemas.microsoft.com/office/powerpoint/2010/main" val="3375105570"/>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Figure or Chart Slid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lgn="ctr">
              <a:defRPr>
                <a:solidFill>
                  <a:srgbClr val="10335A"/>
                </a:solidFill>
              </a:defRPr>
            </a:lvl1pPr>
          </a:lstStyle>
          <a:p>
            <a:r>
              <a:rPr lang="en-US" dirty="0" smtClean="0"/>
              <a:t>Figure or Chart Title</a:t>
            </a:r>
            <a:endParaRPr lang="en-US" dirty="0"/>
          </a:p>
        </p:txBody>
      </p:sp>
      <p:sp>
        <p:nvSpPr>
          <p:cNvPr id="4" name="TextBox 3"/>
          <p:cNvSpPr txBox="1"/>
          <p:nvPr/>
        </p:nvSpPr>
        <p:spPr>
          <a:xfrm>
            <a:off x="4137660" y="6377940"/>
            <a:ext cx="914400" cy="342900"/>
          </a:xfrm>
          <a:prstGeom prst="rect">
            <a:avLst/>
          </a:prstGeom>
        </p:spPr>
        <p:txBody>
          <a:bodyPr vert="horz" wrap="none" lIns="91440" tIns="45720" rIns="91440" bIns="45720" rtlCol="0" anchor="t">
            <a:normAutofit/>
          </a:bodyPr>
          <a:lstStyle/>
          <a:p>
            <a:pPr algn="ctr">
              <a:spcBef>
                <a:spcPct val="20000"/>
              </a:spcBef>
            </a:pPr>
            <a:fld id="{9A1C2BF7-17A1-4718-8BD8-563E813054B3}" type="slidenum">
              <a:rPr lang="en-US" sz="1200" b="0" smtClean="0">
                <a:solidFill>
                  <a:srgbClr val="10335A"/>
                </a:solidFill>
                <a:latin typeface="+mn-lt"/>
                <a:cs typeface="Arial Black"/>
              </a:rPr>
              <a:pPr algn="ctr">
                <a:spcBef>
                  <a:spcPct val="20000"/>
                </a:spcBef>
              </a:pPr>
              <a:t>‹#›</a:t>
            </a:fld>
            <a:endParaRPr lang="en-US" sz="1200" b="0" dirty="0" smtClean="0">
              <a:solidFill>
                <a:srgbClr val="10335A"/>
              </a:solidFill>
              <a:latin typeface="+mn-lt"/>
              <a:cs typeface="Arial Black"/>
            </a:endParaRPr>
          </a:p>
        </p:txBody>
      </p:sp>
      <p:sp>
        <p:nvSpPr>
          <p:cNvPr id="5" name="Text Placeholder 7"/>
          <p:cNvSpPr>
            <a:spLocks noGrp="1"/>
          </p:cNvSpPr>
          <p:nvPr>
            <p:ph type="body" sz="quarter" idx="10"/>
          </p:nvPr>
        </p:nvSpPr>
        <p:spPr>
          <a:xfrm>
            <a:off x="354983" y="5272161"/>
            <a:ext cx="8443782" cy="914400"/>
          </a:xfrm>
        </p:spPr>
        <p:txBody>
          <a:bodyPr>
            <a:noAutofit/>
          </a:bodyPr>
          <a:lstStyle>
            <a:lvl1pPr marL="709613" indent="-1074738">
              <a:buNone/>
              <a:defRPr sz="1400" baseline="0">
                <a:solidFill>
                  <a:srgbClr val="10335A"/>
                </a:solidFill>
              </a:defRPr>
            </a:lvl1pPr>
            <a:lvl2pPr>
              <a:defRPr sz="1200"/>
            </a:lvl2pPr>
            <a:lvl3pPr>
              <a:defRPr sz="1200"/>
            </a:lvl3pPr>
            <a:lvl4pPr>
              <a:defRPr sz="1200"/>
            </a:lvl4pPr>
            <a:lvl5pPr>
              <a:defRPr sz="1200"/>
            </a:lvl5pPr>
          </a:lstStyle>
          <a:p>
            <a:pPr lvl="0"/>
            <a:r>
              <a:rPr lang="en-US" smtClean="0"/>
              <a:t>Click to edit Master text styles</a:t>
            </a:r>
          </a:p>
        </p:txBody>
      </p:sp>
      <p:sp>
        <p:nvSpPr>
          <p:cNvPr id="7" name="Chart Placeholder 6"/>
          <p:cNvSpPr>
            <a:spLocks noGrp="1"/>
          </p:cNvSpPr>
          <p:nvPr>
            <p:ph type="chart" sz="quarter" idx="11"/>
          </p:nvPr>
        </p:nvSpPr>
        <p:spPr>
          <a:xfrm>
            <a:off x="354983" y="1035698"/>
            <a:ext cx="8443782" cy="4124131"/>
          </a:xfrm>
          <a:prstGeom prst="roundRect">
            <a:avLst>
              <a:gd name="adj" fmla="val 0"/>
            </a:avLst>
          </a:prstGeom>
        </p:spPr>
        <p:txBody>
          <a:bodyPr/>
          <a:lstStyle>
            <a:lvl1pPr>
              <a:buNone/>
              <a:defRPr>
                <a:solidFill>
                  <a:srgbClr val="10335A"/>
                </a:solidFill>
              </a:defRPr>
            </a:lvl1pPr>
          </a:lstStyle>
          <a:p>
            <a:r>
              <a:rPr lang="en-US" smtClean="0"/>
              <a:t>Click icon to add chart</a:t>
            </a:r>
            <a:endParaRPr lang="en-US" dirty="0"/>
          </a:p>
        </p:txBody>
      </p:sp>
      <p:pic>
        <p:nvPicPr>
          <p:cNvPr id="9" name="Picture 2" descr="N:\Corporate\Communications\Images\logos\_Mathematica Policy Research Logo\Mathematica-logo-RGB.png"/>
          <p:cNvPicPr>
            <a:picLocks noChangeAspect="1" noChangeArrowheads="1"/>
          </p:cNvPicPr>
          <p:nvPr/>
        </p:nvPicPr>
        <p:blipFill>
          <a:blip r:embed="rId2"/>
          <a:srcRect/>
          <a:stretch>
            <a:fillRect/>
          </a:stretch>
        </p:blipFill>
        <p:spPr bwMode="auto">
          <a:xfrm>
            <a:off x="236452" y="6270042"/>
            <a:ext cx="1378461" cy="456439"/>
          </a:xfrm>
          <a:prstGeom prst="rect">
            <a:avLst/>
          </a:prstGeom>
          <a:noFill/>
        </p:spPr>
      </p:pic>
      <p:sp>
        <p:nvSpPr>
          <p:cNvPr id="8" name="TextBox 7"/>
          <p:cNvSpPr txBox="1"/>
          <p:nvPr userDrawn="1"/>
        </p:nvSpPr>
        <p:spPr>
          <a:xfrm>
            <a:off x="4137660" y="6377940"/>
            <a:ext cx="914400" cy="342900"/>
          </a:xfrm>
          <a:prstGeom prst="rect">
            <a:avLst/>
          </a:prstGeom>
        </p:spPr>
        <p:txBody>
          <a:bodyPr vert="horz" wrap="none" lIns="91440" tIns="45720" rIns="91440" bIns="45720" rtlCol="0" anchor="t">
            <a:normAutofit/>
          </a:bodyPr>
          <a:lstStyle/>
          <a:p>
            <a:pPr algn="ctr">
              <a:spcBef>
                <a:spcPct val="20000"/>
              </a:spcBef>
            </a:pPr>
            <a:fld id="{9A1C2BF7-17A1-4718-8BD8-563E813054B3}" type="slidenum">
              <a:rPr lang="en-US" sz="1200" b="0" smtClean="0">
                <a:solidFill>
                  <a:srgbClr val="10335A"/>
                </a:solidFill>
                <a:latin typeface="+mn-lt"/>
                <a:cs typeface="Arial Black"/>
              </a:rPr>
              <a:pPr algn="ctr">
                <a:spcBef>
                  <a:spcPct val="20000"/>
                </a:spcBef>
              </a:pPr>
              <a:t>‹#›</a:t>
            </a:fld>
            <a:endParaRPr lang="en-US" sz="1200" b="0" dirty="0" smtClean="0">
              <a:solidFill>
                <a:srgbClr val="10335A"/>
              </a:solidFill>
              <a:latin typeface="+mn-lt"/>
              <a:cs typeface="Arial Black"/>
            </a:endParaRPr>
          </a:p>
        </p:txBody>
      </p:sp>
      <p:pic>
        <p:nvPicPr>
          <p:cNvPr id="10" name="Picture 2" descr="N:\Corporate\Communications\Images\logos\_Mathematica Policy Research Logo\Mathematica-logo-RGB.png"/>
          <p:cNvPicPr>
            <a:picLocks noChangeAspect="1" noChangeArrowheads="1"/>
          </p:cNvPicPr>
          <p:nvPr userDrawn="1"/>
        </p:nvPicPr>
        <p:blipFill>
          <a:blip r:embed="rId2"/>
          <a:srcRect/>
          <a:stretch>
            <a:fillRect/>
          </a:stretch>
        </p:blipFill>
        <p:spPr bwMode="auto">
          <a:xfrm>
            <a:off x="236452" y="6270042"/>
            <a:ext cx="1378461" cy="456439"/>
          </a:xfrm>
          <a:prstGeom prst="rect">
            <a:avLst/>
          </a:prstGeom>
          <a:noFill/>
        </p:spPr>
      </p:pic>
    </p:spTree>
    <p:extLst>
      <p:ext uri="{BB962C8B-B14F-4D97-AF65-F5344CB8AC3E}">
        <p14:creationId xmlns:p14="http://schemas.microsoft.com/office/powerpoint/2010/main" val="2655450507"/>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solidFill>
                  <a:srgbClr val="10335A"/>
                </a:solidFill>
              </a:defRPr>
            </a:lvl1pPr>
          </a:lstStyle>
          <a:p>
            <a:r>
              <a:rPr lang="en-US" smtClean="0"/>
              <a:t>Click to edit Master title style</a:t>
            </a:r>
            <a:endParaRPr lang="en-US" dirty="0"/>
          </a:p>
        </p:txBody>
      </p:sp>
      <p:sp>
        <p:nvSpPr>
          <p:cNvPr id="4" name="TextBox 3"/>
          <p:cNvSpPr txBox="1"/>
          <p:nvPr/>
        </p:nvSpPr>
        <p:spPr>
          <a:xfrm>
            <a:off x="4137660" y="6377940"/>
            <a:ext cx="914400" cy="342900"/>
          </a:xfrm>
          <a:prstGeom prst="rect">
            <a:avLst/>
          </a:prstGeom>
        </p:spPr>
        <p:txBody>
          <a:bodyPr vert="horz" wrap="none" lIns="91440" tIns="45720" rIns="91440" bIns="45720" rtlCol="0" anchor="t">
            <a:normAutofit/>
          </a:bodyPr>
          <a:lstStyle/>
          <a:p>
            <a:pPr algn="ctr">
              <a:spcBef>
                <a:spcPct val="20000"/>
              </a:spcBef>
            </a:pPr>
            <a:fld id="{9A1C2BF7-17A1-4718-8BD8-563E813054B3}" type="slidenum">
              <a:rPr lang="en-US" sz="1200" b="0" smtClean="0">
                <a:solidFill>
                  <a:srgbClr val="10335A"/>
                </a:solidFill>
                <a:latin typeface="+mn-lt"/>
                <a:cs typeface="Arial Black"/>
              </a:rPr>
              <a:pPr algn="ctr">
                <a:spcBef>
                  <a:spcPct val="20000"/>
                </a:spcBef>
              </a:pPr>
              <a:t>‹#›</a:t>
            </a:fld>
            <a:endParaRPr lang="en-US" sz="1200" b="0" dirty="0" smtClean="0">
              <a:solidFill>
                <a:srgbClr val="10335A"/>
              </a:solidFill>
              <a:latin typeface="+mn-lt"/>
              <a:cs typeface="Arial Black"/>
            </a:endParaRPr>
          </a:p>
        </p:txBody>
      </p:sp>
      <p:pic>
        <p:nvPicPr>
          <p:cNvPr id="6" name="Picture 2" descr="N:\Corporate\Communications\Images\logos\_Mathematica Policy Research Logo\Mathematica-logo-RGB.png"/>
          <p:cNvPicPr>
            <a:picLocks noChangeAspect="1" noChangeArrowheads="1"/>
          </p:cNvPicPr>
          <p:nvPr/>
        </p:nvPicPr>
        <p:blipFill>
          <a:blip r:embed="rId2"/>
          <a:srcRect/>
          <a:stretch>
            <a:fillRect/>
          </a:stretch>
        </p:blipFill>
        <p:spPr bwMode="auto">
          <a:xfrm>
            <a:off x="236452" y="6270042"/>
            <a:ext cx="1378461" cy="456439"/>
          </a:xfrm>
          <a:prstGeom prst="rect">
            <a:avLst/>
          </a:prstGeom>
          <a:noFill/>
        </p:spPr>
      </p:pic>
      <p:sp>
        <p:nvSpPr>
          <p:cNvPr id="5" name="TextBox 4"/>
          <p:cNvSpPr txBox="1"/>
          <p:nvPr userDrawn="1"/>
        </p:nvSpPr>
        <p:spPr>
          <a:xfrm>
            <a:off x="4137660" y="6377940"/>
            <a:ext cx="914400" cy="342900"/>
          </a:xfrm>
          <a:prstGeom prst="rect">
            <a:avLst/>
          </a:prstGeom>
        </p:spPr>
        <p:txBody>
          <a:bodyPr vert="horz" wrap="none" lIns="91440" tIns="45720" rIns="91440" bIns="45720" rtlCol="0" anchor="t">
            <a:normAutofit/>
          </a:bodyPr>
          <a:lstStyle/>
          <a:p>
            <a:pPr algn="ctr">
              <a:spcBef>
                <a:spcPct val="20000"/>
              </a:spcBef>
            </a:pPr>
            <a:fld id="{9A1C2BF7-17A1-4718-8BD8-563E813054B3}" type="slidenum">
              <a:rPr lang="en-US" sz="1200" b="0" smtClean="0">
                <a:solidFill>
                  <a:srgbClr val="10335A"/>
                </a:solidFill>
                <a:latin typeface="+mn-lt"/>
                <a:cs typeface="Arial Black"/>
              </a:rPr>
              <a:pPr algn="ctr">
                <a:spcBef>
                  <a:spcPct val="20000"/>
                </a:spcBef>
              </a:pPr>
              <a:t>‹#›</a:t>
            </a:fld>
            <a:endParaRPr lang="en-US" sz="1200" b="0" dirty="0" smtClean="0">
              <a:solidFill>
                <a:srgbClr val="10335A"/>
              </a:solidFill>
              <a:latin typeface="+mn-lt"/>
              <a:cs typeface="Arial Black"/>
            </a:endParaRPr>
          </a:p>
        </p:txBody>
      </p:sp>
      <p:pic>
        <p:nvPicPr>
          <p:cNvPr id="7" name="Picture 2" descr="N:\Corporate\Communications\Images\logos\_Mathematica Policy Research Logo\Mathematica-logo-RGB.png"/>
          <p:cNvPicPr>
            <a:picLocks noChangeAspect="1" noChangeArrowheads="1"/>
          </p:cNvPicPr>
          <p:nvPr userDrawn="1"/>
        </p:nvPicPr>
        <p:blipFill>
          <a:blip r:embed="rId2"/>
          <a:srcRect/>
          <a:stretch>
            <a:fillRect/>
          </a:stretch>
        </p:blipFill>
        <p:spPr bwMode="auto">
          <a:xfrm>
            <a:off x="236452" y="6270042"/>
            <a:ext cx="1378461" cy="456439"/>
          </a:xfrm>
          <a:prstGeom prst="rect">
            <a:avLst/>
          </a:prstGeom>
          <a:noFill/>
        </p:spPr>
      </p:pic>
    </p:spTree>
    <p:extLst>
      <p:ext uri="{BB962C8B-B14F-4D97-AF65-F5344CB8AC3E}">
        <p14:creationId xmlns:p14="http://schemas.microsoft.com/office/powerpoint/2010/main" val="46134648"/>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2"/>
            <a:ext cx="2133600" cy="365125"/>
          </a:xfrm>
          <a:prstGeom prst="rect">
            <a:avLst/>
          </a:prstGeom>
        </p:spPr>
        <p:txBody>
          <a:bodyPr/>
          <a:lstStyle/>
          <a:p>
            <a:endParaRPr lang="en-US"/>
          </a:p>
        </p:txBody>
      </p:sp>
      <p:sp>
        <p:nvSpPr>
          <p:cNvPr id="5" name="Footer Placeholder 4"/>
          <p:cNvSpPr>
            <a:spLocks noGrp="1"/>
          </p:cNvSpPr>
          <p:nvPr>
            <p:ph type="ftr" sz="quarter" idx="11"/>
          </p:nvPr>
        </p:nvSpPr>
        <p:spPr>
          <a:xfrm>
            <a:off x="3124200" y="6356352"/>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2"/>
            <a:ext cx="2133600" cy="365125"/>
          </a:xfrm>
          <a:prstGeom prst="rect">
            <a:avLst/>
          </a:prstGeom>
        </p:spPr>
        <p:txBody>
          <a:bodyPr/>
          <a:lstStyle/>
          <a:p>
            <a:fld id="{4192B5D6-1AF8-4565-AFDC-339237C456FB}" type="slidenum">
              <a:rPr lang="en-US" smtClean="0"/>
              <a:t>‹#›</a:t>
            </a:fld>
            <a:endParaRPr lang="en-US"/>
          </a:p>
        </p:txBody>
      </p:sp>
    </p:spTree>
    <p:extLst>
      <p:ext uri="{BB962C8B-B14F-4D97-AF65-F5344CB8AC3E}">
        <p14:creationId xmlns:p14="http://schemas.microsoft.com/office/powerpoint/2010/main" val="4187435183"/>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32120" y="274638"/>
            <a:ext cx="8674812" cy="648223"/>
          </a:xfrm>
          <a:prstGeom prst="rect">
            <a:avLst/>
          </a:prstGeom>
          <a:ln>
            <a:noFill/>
          </a:ln>
        </p:spPr>
        <p:txBody>
          <a:bodyPr vert="horz" lIns="0" tIns="0" rIns="0" bIns="0" rtlCol="0" anchor="t" anchorCtr="0">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176867"/>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cxnSp>
        <p:nvCxnSpPr>
          <p:cNvPr id="9" name="Straight Connector 8"/>
          <p:cNvCxnSpPr/>
          <p:nvPr/>
        </p:nvCxnSpPr>
        <p:spPr>
          <a:xfrm>
            <a:off x="232120" y="922861"/>
            <a:ext cx="8674812" cy="1588"/>
          </a:xfrm>
          <a:prstGeom prst="line">
            <a:avLst/>
          </a:prstGeom>
          <a:ln w="50800" cap="flat" cmpd="sng" algn="ctr">
            <a:solidFill>
              <a:srgbClr val="E70033"/>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a:off x="232120" y="6149338"/>
            <a:ext cx="8674812" cy="1588"/>
          </a:xfrm>
          <a:prstGeom prst="line">
            <a:avLst/>
          </a:prstGeom>
          <a:ln w="12700" cap="flat" cmpd="sng" algn="ctr">
            <a:solidFill>
              <a:srgbClr val="E70033"/>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228680119"/>
      </p:ext>
    </p:extLst>
  </p:cSld>
  <p:clrMap bg1="lt1" tx1="dk1" bg2="lt2" tx2="dk2" accent1="accent1" accent2="accent2" accent3="accent3" accent4="accent4" accent5="accent5" accent6="accent6" hlink="hlink" folHlink="folHlink"/>
  <p:sldLayoutIdLst>
    <p:sldLayoutId id="2147483685" r:id="rId1"/>
    <p:sldLayoutId id="2147483687" r:id="rId2"/>
    <p:sldLayoutId id="2147483689" r:id="rId3"/>
    <p:sldLayoutId id="2147483690" r:id="rId4"/>
    <p:sldLayoutId id="2147483691" r:id="rId5"/>
    <p:sldLayoutId id="2147483692" r:id="rId6"/>
    <p:sldLayoutId id="2147483694" r:id="rId7"/>
  </p:sldLayoutIdLst>
  <p:timing>
    <p:tnLst>
      <p:par>
        <p:cTn id="1" dur="indefinite" restart="never" nodeType="tmRoot"/>
      </p:par>
    </p:tnLst>
  </p:timing>
  <p:hf hdr="0" ftr="0" dt="0"/>
  <p:txStyles>
    <p:titleStyle>
      <a:lvl1pPr algn="ctr" defTabSz="457200" rtl="0" eaLnBrk="1" latinLnBrk="0" hangingPunct="1">
        <a:spcBef>
          <a:spcPct val="0"/>
        </a:spcBef>
        <a:buNone/>
        <a:defRPr sz="2800" kern="1200">
          <a:solidFill>
            <a:srgbClr val="10335A"/>
          </a:solidFill>
          <a:latin typeface="Arial Black"/>
          <a:ea typeface="+mj-ea"/>
          <a:cs typeface="Arial Black"/>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6.xml"/><Relationship Id="rId1" Type="http://schemas.openxmlformats.org/officeDocument/2006/relationships/slideLayout" Target="../slideLayouts/slideLayout6.xml"/><Relationship Id="rId4" Type="http://schemas.openxmlformats.org/officeDocument/2006/relationships/image" Target="../media/image70.png"/></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6.xml"/><Relationship Id="rId4" Type="http://schemas.openxmlformats.org/officeDocument/2006/relationships/image" Target="../media/image11.png"/></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6.xml"/><Relationship Id="rId4" Type="http://schemas.openxmlformats.org/officeDocument/2006/relationships/image" Target="../media/image7.png"/></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6.xml"/><Relationship Id="rId4" Type="http://schemas.openxmlformats.org/officeDocument/2006/relationships/image" Target="../media/image7.png"/></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6.xml"/><Relationship Id="rId4" Type="http://schemas.openxmlformats.org/officeDocument/2006/relationships/image" Target="../media/image7.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mailto:mfinucane@mathematica-mpr.com" TargetMode="External"/><Relationship Id="rId2" Type="http://schemas.openxmlformats.org/officeDocument/2006/relationships/hyperlink" Target="mailto:lvollmer@mathematica-mpr.com"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895707" y="1762539"/>
            <a:ext cx="5810244" cy="1128230"/>
          </a:xfrm>
        </p:spPr>
        <p:txBody>
          <a:bodyPr>
            <a:normAutofit fontScale="90000"/>
          </a:bodyPr>
          <a:lstStyle/>
          <a:p>
            <a:r>
              <a:rPr lang="en-US" dirty="0" smtClean="0"/>
              <a:t>Borrowing Strength across Outcomes to Strengthen Impact Estimates:</a:t>
            </a:r>
            <a:endParaRPr lang="en-US" dirty="0"/>
          </a:p>
        </p:txBody>
      </p:sp>
      <p:sp>
        <p:nvSpPr>
          <p:cNvPr id="3" name="Subtitle 2"/>
          <p:cNvSpPr>
            <a:spLocks noGrp="1"/>
          </p:cNvSpPr>
          <p:nvPr>
            <p:ph type="subTitle" idx="1"/>
          </p:nvPr>
        </p:nvSpPr>
        <p:spPr/>
        <p:txBody>
          <a:bodyPr>
            <a:normAutofit fontScale="92500" lnSpcReduction="20000"/>
          </a:bodyPr>
          <a:lstStyle/>
          <a:p>
            <a:r>
              <a:rPr lang="en-US" dirty="0" smtClean="0"/>
              <a:t>Presentation at the International Conference on Health Policy Statistics</a:t>
            </a:r>
          </a:p>
          <a:p>
            <a:r>
              <a:rPr lang="en-US" dirty="0" smtClean="0"/>
              <a:t>Charleston, SC</a:t>
            </a:r>
          </a:p>
        </p:txBody>
      </p:sp>
      <p:sp>
        <p:nvSpPr>
          <p:cNvPr id="4" name="Text Placeholder 3"/>
          <p:cNvSpPr>
            <a:spLocks noGrp="1"/>
          </p:cNvSpPr>
          <p:nvPr>
            <p:ph type="body" sz="quarter" idx="10"/>
          </p:nvPr>
        </p:nvSpPr>
        <p:spPr>
          <a:xfrm>
            <a:off x="2826956" y="2870953"/>
            <a:ext cx="5806963" cy="425408"/>
          </a:xfrm>
        </p:spPr>
        <p:txBody>
          <a:bodyPr/>
          <a:lstStyle/>
          <a:p>
            <a:r>
              <a:rPr lang="en-US" sz="2000" dirty="0" smtClean="0"/>
              <a:t>A Hierarchical Bayesian Approach</a:t>
            </a:r>
            <a:endParaRPr lang="en-US" sz="2000" dirty="0"/>
          </a:p>
        </p:txBody>
      </p:sp>
      <p:sp>
        <p:nvSpPr>
          <p:cNvPr id="5" name="Text Placeholder 4"/>
          <p:cNvSpPr>
            <a:spLocks noGrp="1"/>
          </p:cNvSpPr>
          <p:nvPr>
            <p:ph type="body" sz="quarter" idx="11"/>
          </p:nvPr>
        </p:nvSpPr>
        <p:spPr/>
        <p:txBody>
          <a:bodyPr/>
          <a:lstStyle/>
          <a:p>
            <a:pPr lvl="0"/>
            <a:r>
              <a:rPr lang="en-US" dirty="0" smtClean="0"/>
              <a:t>Lauren Vollmer • Mariel Finucane • Randy Brown</a:t>
            </a:r>
          </a:p>
        </p:txBody>
      </p:sp>
      <p:sp>
        <p:nvSpPr>
          <p:cNvPr id="6" name="Text Placeholder 5"/>
          <p:cNvSpPr>
            <a:spLocks noGrp="1"/>
          </p:cNvSpPr>
          <p:nvPr>
            <p:ph type="body" sz="quarter" idx="12"/>
          </p:nvPr>
        </p:nvSpPr>
        <p:spPr/>
        <p:txBody>
          <a:bodyPr/>
          <a:lstStyle/>
          <a:p>
            <a:r>
              <a:rPr lang="en-US" dirty="0" smtClean="0"/>
              <a:t>January 12, 2018</a:t>
            </a:r>
            <a:endParaRPr lang="en-US" dirty="0"/>
          </a:p>
        </p:txBody>
      </p:sp>
      <p:sp>
        <p:nvSpPr>
          <p:cNvPr id="7" name="TextBox 6"/>
          <p:cNvSpPr txBox="1"/>
          <p:nvPr/>
        </p:nvSpPr>
        <p:spPr>
          <a:xfrm>
            <a:off x="120580" y="6302822"/>
            <a:ext cx="8822453" cy="461665"/>
          </a:xfrm>
          <a:prstGeom prst="rect">
            <a:avLst/>
          </a:prstGeom>
          <a:noFill/>
        </p:spPr>
        <p:txBody>
          <a:bodyPr wrap="square" rtlCol="0">
            <a:spAutoFit/>
          </a:bodyPr>
          <a:lstStyle/>
          <a:p>
            <a:r>
              <a:rPr lang="en-US" sz="1200" dirty="0">
                <a:solidFill>
                  <a:srgbClr val="10335A"/>
                </a:solidFill>
                <a:latin typeface="Arial" pitchFamily="34" charset="0"/>
                <a:cs typeface="Arial" pitchFamily="34" charset="0"/>
              </a:rPr>
              <a:t>The contents of this presentation are solely the responsibility of the authors and do not necessarily represent the official views of the U.S. Department of Health and Human Services or any of its agencies.</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Game Plan</a:t>
            </a:r>
            <a:endParaRPr lang="en-US" dirty="0"/>
          </a:p>
        </p:txBody>
      </p:sp>
      <p:sp>
        <p:nvSpPr>
          <p:cNvPr id="3" name="Text Placeholder 2"/>
          <p:cNvSpPr>
            <a:spLocks noGrp="1"/>
          </p:cNvSpPr>
          <p:nvPr>
            <p:ph type="body" sz="quarter" idx="11"/>
          </p:nvPr>
        </p:nvSpPr>
        <p:spPr/>
        <p:txBody>
          <a:bodyPr/>
          <a:lstStyle/>
          <a:p>
            <a:r>
              <a:rPr lang="en-US" u="sng" dirty="0" smtClean="0"/>
              <a:t>Problem</a:t>
            </a:r>
            <a:r>
              <a:rPr lang="en-US" dirty="0" smtClean="0"/>
              <a:t>: </a:t>
            </a:r>
            <a:r>
              <a:rPr lang="en-US" b="0" dirty="0">
                <a:latin typeface="+mn-lt"/>
              </a:rPr>
              <a:t>I</a:t>
            </a:r>
            <a:r>
              <a:rPr lang="en-US" b="0" dirty="0" smtClean="0">
                <a:latin typeface="+mn-lt"/>
              </a:rPr>
              <a:t>mpact estimates are often based on samples that are too small to produce reliable estimates</a:t>
            </a:r>
          </a:p>
          <a:p>
            <a:r>
              <a:rPr lang="en-US" b="0" u="sng" dirty="0" smtClean="0"/>
              <a:t>Solution</a:t>
            </a:r>
            <a:r>
              <a:rPr lang="en-US" b="0" dirty="0" smtClean="0"/>
              <a:t>:</a:t>
            </a:r>
            <a:r>
              <a:rPr lang="en-US" b="0" dirty="0" smtClean="0">
                <a:latin typeface="+mn-lt"/>
              </a:rPr>
              <a:t> Hierarchical Bayesian models </a:t>
            </a:r>
            <a:r>
              <a:rPr lang="en-US" b="0" i="1" dirty="0" smtClean="0">
                <a:latin typeface="+mn-lt"/>
              </a:rPr>
              <a:t>borrow strength</a:t>
            </a:r>
            <a:r>
              <a:rPr lang="en-US" b="0" dirty="0" smtClean="0">
                <a:latin typeface="+mn-lt"/>
              </a:rPr>
              <a:t> across related impact estimates</a:t>
            </a:r>
          </a:p>
          <a:p>
            <a:r>
              <a:rPr lang="en-US" b="0" u="sng" dirty="0" smtClean="0"/>
              <a:t>Today</a:t>
            </a:r>
            <a:r>
              <a:rPr lang="en-US" b="0" dirty="0" smtClean="0"/>
              <a:t>:</a:t>
            </a:r>
          </a:p>
          <a:p>
            <a:pPr lvl="1"/>
            <a:r>
              <a:rPr lang="en-US" b="0" dirty="0" smtClean="0">
                <a:latin typeface="+mn-lt"/>
              </a:rPr>
              <a:t>The Comprehensive Primary Care Initiative</a:t>
            </a:r>
          </a:p>
          <a:p>
            <a:pPr lvl="1"/>
            <a:r>
              <a:rPr lang="en-US" b="0" dirty="0" smtClean="0">
                <a:latin typeface="+mn-lt"/>
              </a:rPr>
              <a:t>Borrowing strength across: </a:t>
            </a:r>
            <a:endParaRPr lang="en-US" b="0" dirty="0">
              <a:latin typeface="+mn-lt"/>
            </a:endParaRPr>
          </a:p>
          <a:p>
            <a:pPr lvl="2"/>
            <a:r>
              <a:rPr lang="en-US" dirty="0" smtClean="0"/>
              <a:t>R</a:t>
            </a:r>
            <a:r>
              <a:rPr lang="en-US" b="0" dirty="0" smtClean="0">
                <a:latin typeface="+mn-lt"/>
              </a:rPr>
              <a:t>egions</a:t>
            </a:r>
          </a:p>
          <a:p>
            <a:pPr lvl="2"/>
            <a:r>
              <a:rPr lang="en-US" dirty="0" smtClean="0"/>
              <a:t>O</a:t>
            </a:r>
            <a:r>
              <a:rPr lang="en-US" b="0" dirty="0" smtClean="0">
                <a:latin typeface="+mn-lt"/>
              </a:rPr>
              <a:t>utcomes</a:t>
            </a:r>
            <a:endParaRPr lang="en-US" b="0" dirty="0">
              <a:latin typeface="+mn-lt"/>
            </a:endParaRPr>
          </a:p>
        </p:txBody>
      </p:sp>
    </p:spTree>
    <p:extLst>
      <p:ext uri="{BB962C8B-B14F-4D97-AF65-F5344CB8AC3E}">
        <p14:creationId xmlns:p14="http://schemas.microsoft.com/office/powerpoint/2010/main" val="27734728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2120" y="76164"/>
            <a:ext cx="8674812" cy="727801"/>
          </a:xfrm>
        </p:spPr>
        <p:txBody>
          <a:bodyPr>
            <a:normAutofit fontScale="90000"/>
          </a:bodyPr>
          <a:lstStyle/>
          <a:p>
            <a:r>
              <a:rPr lang="en-US" dirty="0" smtClean="0"/>
              <a:t>Case Study: </a:t>
            </a:r>
            <a:br>
              <a:rPr lang="en-US" dirty="0" smtClean="0"/>
            </a:br>
            <a:r>
              <a:rPr lang="en-US" dirty="0" smtClean="0"/>
              <a:t>Comprehensive </a:t>
            </a:r>
            <a:r>
              <a:rPr lang="en-US" dirty="0"/>
              <a:t>Primary Care (CPC) </a:t>
            </a:r>
            <a:r>
              <a:rPr lang="en-US" dirty="0" smtClean="0"/>
              <a:t>Initiative</a:t>
            </a:r>
            <a:endParaRPr lang="en-US" dirty="0"/>
          </a:p>
        </p:txBody>
      </p:sp>
      <p:sp>
        <p:nvSpPr>
          <p:cNvPr id="3" name="Content Placeholder 2"/>
          <p:cNvSpPr>
            <a:spLocks noGrp="1"/>
          </p:cNvSpPr>
          <p:nvPr>
            <p:ph idx="1"/>
          </p:nvPr>
        </p:nvSpPr>
        <p:spPr>
          <a:xfrm>
            <a:off x="350676" y="1106365"/>
            <a:ext cx="8420100" cy="4874558"/>
          </a:xfrm>
        </p:spPr>
        <p:txBody>
          <a:bodyPr>
            <a:noAutofit/>
          </a:bodyPr>
          <a:lstStyle/>
          <a:p>
            <a:pPr marL="0" indent="0">
              <a:buNone/>
            </a:pPr>
            <a:r>
              <a:rPr lang="en-US" sz="1400" b="1" dirty="0">
                <a:solidFill>
                  <a:schemeClr val="tx2"/>
                </a:solidFill>
                <a:latin typeface="Arial Bold" pitchFamily="34" charset="0"/>
                <a:cs typeface="Arial Bold" pitchFamily="34" charset="0"/>
              </a:rPr>
              <a:t>CPC seeks to </a:t>
            </a:r>
            <a:r>
              <a:rPr lang="en-US" sz="1400" b="1" dirty="0">
                <a:solidFill>
                  <a:schemeClr val="accent1"/>
                </a:solidFill>
                <a:latin typeface="Arial Bold" pitchFamily="34" charset="0"/>
                <a:cs typeface="Arial Bold" pitchFamily="34" charset="0"/>
              </a:rPr>
              <a:t>improve delivery of primary care</a:t>
            </a:r>
            <a:r>
              <a:rPr lang="en-US" sz="1400" b="1" dirty="0">
                <a:solidFill>
                  <a:schemeClr val="tx2"/>
                </a:solidFill>
                <a:latin typeface="Arial Bold" pitchFamily="34" charset="0"/>
                <a:cs typeface="Arial Bold" pitchFamily="34" charset="0"/>
              </a:rPr>
              <a:t> by enhancing:</a:t>
            </a:r>
          </a:p>
          <a:p>
            <a:pPr marL="728663" lvl="1" indent="-385763">
              <a:buFont typeface="+mj-lt"/>
              <a:buAutoNum type="arabicPeriod"/>
            </a:pPr>
            <a:r>
              <a:rPr lang="en-US" sz="1400" b="1" dirty="0">
                <a:solidFill>
                  <a:schemeClr val="tx2"/>
                </a:solidFill>
                <a:latin typeface="Arial Bold" pitchFamily="34" charset="0"/>
                <a:cs typeface="Arial Bold" pitchFamily="34" charset="0"/>
              </a:rPr>
              <a:t>Access and continuity of care </a:t>
            </a:r>
          </a:p>
          <a:p>
            <a:pPr marL="728663" lvl="1" indent="-385763">
              <a:buFont typeface="+mj-lt"/>
              <a:buAutoNum type="arabicPeriod"/>
            </a:pPr>
            <a:r>
              <a:rPr lang="en-US" sz="1400" b="1" dirty="0">
                <a:solidFill>
                  <a:schemeClr val="tx2"/>
                </a:solidFill>
                <a:latin typeface="Arial Bold" pitchFamily="34" charset="0"/>
                <a:cs typeface="Arial Bold" pitchFamily="34" charset="0"/>
              </a:rPr>
              <a:t>Planned chronic and preventive care</a:t>
            </a:r>
          </a:p>
          <a:p>
            <a:pPr marL="728663" lvl="1" indent="-385763">
              <a:buFont typeface="+mj-lt"/>
              <a:buAutoNum type="arabicPeriod"/>
            </a:pPr>
            <a:r>
              <a:rPr lang="en-US" sz="1400" b="1" dirty="0">
                <a:solidFill>
                  <a:schemeClr val="tx2"/>
                </a:solidFill>
                <a:latin typeface="Arial Bold" pitchFamily="34" charset="0"/>
                <a:cs typeface="Arial Bold" pitchFamily="34" charset="0"/>
              </a:rPr>
              <a:t>Risk-stratified care management</a:t>
            </a:r>
          </a:p>
          <a:p>
            <a:pPr marL="728663" lvl="1" indent="-385763">
              <a:buFont typeface="+mj-lt"/>
              <a:buAutoNum type="arabicPeriod"/>
            </a:pPr>
            <a:r>
              <a:rPr lang="en-US" sz="1400" b="1" dirty="0">
                <a:solidFill>
                  <a:schemeClr val="tx2"/>
                </a:solidFill>
                <a:latin typeface="Arial Bold" pitchFamily="34" charset="0"/>
                <a:cs typeface="Arial Bold" pitchFamily="34" charset="0"/>
              </a:rPr>
              <a:t>Patient and caregiver engagement</a:t>
            </a:r>
          </a:p>
          <a:p>
            <a:pPr marL="728663" lvl="1" indent="-385763">
              <a:buFont typeface="+mj-lt"/>
              <a:buAutoNum type="arabicPeriod"/>
            </a:pPr>
            <a:r>
              <a:rPr lang="en-US" sz="1400" b="1" dirty="0">
                <a:solidFill>
                  <a:schemeClr val="tx2"/>
                </a:solidFill>
                <a:latin typeface="Arial Bold" pitchFamily="34" charset="0"/>
                <a:cs typeface="Arial Bold" pitchFamily="34" charset="0"/>
              </a:rPr>
              <a:t>Coordination of care across the medical neighborhood</a:t>
            </a:r>
          </a:p>
          <a:p>
            <a:pPr marL="0" indent="0">
              <a:buNone/>
            </a:pPr>
            <a:endParaRPr lang="en-US" sz="1400" b="1" dirty="0">
              <a:solidFill>
                <a:schemeClr val="tx2"/>
              </a:solidFill>
              <a:latin typeface="Arial Bold" pitchFamily="34" charset="0"/>
              <a:cs typeface="Arial Bold" pitchFamily="34" charset="0"/>
            </a:endParaRPr>
          </a:p>
          <a:p>
            <a:pPr marL="0" indent="0">
              <a:buNone/>
            </a:pPr>
            <a:r>
              <a:rPr lang="en-US" sz="1400" b="1" dirty="0">
                <a:solidFill>
                  <a:schemeClr val="tx2"/>
                </a:solidFill>
                <a:latin typeface="Arial Bold" pitchFamily="34" charset="0"/>
                <a:cs typeface="Arial Bold" pitchFamily="34" charset="0"/>
              </a:rPr>
              <a:t>CPC provides: </a:t>
            </a:r>
          </a:p>
          <a:p>
            <a:pPr lvl="1"/>
            <a:r>
              <a:rPr lang="en-US" sz="1400" b="1" dirty="0">
                <a:solidFill>
                  <a:schemeClr val="tx2"/>
                </a:solidFill>
                <a:latin typeface="Arial Bold" pitchFamily="34" charset="0"/>
                <a:cs typeface="Arial Bold" pitchFamily="34" charset="0"/>
              </a:rPr>
              <a:t>Money to support the changes </a:t>
            </a:r>
            <a:r>
              <a:rPr lang="en-US" sz="1400" b="1" dirty="0" smtClean="0">
                <a:solidFill>
                  <a:schemeClr val="tx2"/>
                </a:solidFill>
                <a:latin typeface="Arial Bold" pitchFamily="34" charset="0"/>
                <a:cs typeface="Arial Bold" pitchFamily="34" charset="0"/>
              </a:rPr>
              <a:t>(~$20/</a:t>
            </a:r>
            <a:r>
              <a:rPr lang="en-US" sz="1400" b="1" dirty="0">
                <a:solidFill>
                  <a:schemeClr val="tx2"/>
                </a:solidFill>
                <a:latin typeface="Arial Bold" pitchFamily="34" charset="0"/>
                <a:cs typeface="Arial Bold" pitchFamily="34" charset="0"/>
              </a:rPr>
              <a:t>patient</a:t>
            </a:r>
            <a:r>
              <a:rPr lang="en-US" sz="1400" b="1" dirty="0" smtClean="0">
                <a:solidFill>
                  <a:schemeClr val="tx2"/>
                </a:solidFill>
                <a:latin typeface="Arial Bold" pitchFamily="34" charset="0"/>
                <a:cs typeface="Arial Bold" pitchFamily="34" charset="0"/>
              </a:rPr>
              <a:t>/month</a:t>
            </a:r>
            <a:r>
              <a:rPr lang="en-US" sz="1400" b="1" dirty="0">
                <a:solidFill>
                  <a:schemeClr val="tx2"/>
                </a:solidFill>
                <a:latin typeface="Arial Bold" pitchFamily="34" charset="0"/>
                <a:cs typeface="Arial Bold" pitchFamily="34" charset="0"/>
              </a:rPr>
              <a:t>)</a:t>
            </a:r>
          </a:p>
          <a:p>
            <a:pPr lvl="1"/>
            <a:r>
              <a:rPr lang="en-US" sz="1400" b="1" dirty="0">
                <a:solidFill>
                  <a:schemeClr val="tx2"/>
                </a:solidFill>
                <a:latin typeface="Arial Bold" pitchFamily="34" charset="0"/>
                <a:cs typeface="Arial Bold" pitchFamily="34" charset="0"/>
              </a:rPr>
              <a:t>Data feedback on practices’ and regions’ performance relative to peers</a:t>
            </a:r>
          </a:p>
          <a:p>
            <a:pPr lvl="1"/>
            <a:r>
              <a:rPr lang="en-US" sz="1400" b="1" dirty="0">
                <a:solidFill>
                  <a:schemeClr val="tx2"/>
                </a:solidFill>
                <a:latin typeface="Arial Bold" pitchFamily="34" charset="0"/>
                <a:cs typeface="Arial Bold" pitchFamily="34" charset="0"/>
              </a:rPr>
              <a:t>A learning environment so that practices can learn from experts and each other</a:t>
            </a:r>
          </a:p>
          <a:p>
            <a:endParaRPr lang="en-US" sz="1400" b="1" dirty="0">
              <a:solidFill>
                <a:schemeClr val="tx2"/>
              </a:solidFill>
              <a:latin typeface="Arial Bold" pitchFamily="34" charset="0"/>
              <a:cs typeface="Arial Bold" pitchFamily="34" charset="0"/>
            </a:endParaRPr>
          </a:p>
          <a:p>
            <a:pPr marL="0" indent="0">
              <a:buNone/>
            </a:pPr>
            <a:r>
              <a:rPr lang="en-US" sz="1400" b="1" dirty="0">
                <a:solidFill>
                  <a:schemeClr val="tx2"/>
                </a:solidFill>
                <a:latin typeface="Arial Bold" pitchFamily="34" charset="0"/>
                <a:cs typeface="Arial Bold" pitchFamily="34" charset="0"/>
              </a:rPr>
              <a:t>CMS/MPR is evaluating the effects of CPC on </a:t>
            </a:r>
            <a:r>
              <a:rPr lang="en-US" sz="1400" b="1" dirty="0">
                <a:solidFill>
                  <a:schemeClr val="accent1"/>
                </a:solidFill>
                <a:latin typeface="Arial Bold" pitchFamily="34" charset="0"/>
                <a:cs typeface="Arial Bold" pitchFamily="34" charset="0"/>
              </a:rPr>
              <a:t>Medicare expenditures, </a:t>
            </a:r>
            <a:r>
              <a:rPr lang="en-US" sz="1400" b="1" dirty="0" smtClean="0">
                <a:solidFill>
                  <a:schemeClr val="accent1"/>
                </a:solidFill>
                <a:latin typeface="Arial Bold" pitchFamily="34" charset="0"/>
                <a:cs typeface="Arial Bold" pitchFamily="34" charset="0"/>
              </a:rPr>
              <a:t>quality of care, and patient outcomes</a:t>
            </a:r>
            <a:r>
              <a:rPr lang="en-US" sz="1400" b="1" dirty="0" smtClean="0">
                <a:solidFill>
                  <a:schemeClr val="tx2"/>
                </a:solidFill>
                <a:latin typeface="Arial Bold" pitchFamily="34" charset="0"/>
                <a:cs typeface="Arial Bold" pitchFamily="34" charset="0"/>
              </a:rPr>
              <a:t>:</a:t>
            </a:r>
            <a:endParaRPr lang="en-US" sz="1400" b="1" dirty="0">
              <a:solidFill>
                <a:schemeClr val="tx2"/>
              </a:solidFill>
              <a:latin typeface="Arial Bold" pitchFamily="34" charset="0"/>
              <a:cs typeface="Arial Bold" pitchFamily="34" charset="0"/>
            </a:endParaRPr>
          </a:p>
          <a:p>
            <a:pPr lvl="1"/>
            <a:r>
              <a:rPr lang="en-US" sz="1400" b="1" dirty="0">
                <a:solidFill>
                  <a:schemeClr val="tx2"/>
                </a:solidFill>
                <a:latin typeface="Arial Bold" pitchFamily="34" charset="0"/>
                <a:cs typeface="Arial Bold" pitchFamily="34" charset="0"/>
              </a:rPr>
              <a:t>From ~500 CPC practices</a:t>
            </a:r>
          </a:p>
          <a:p>
            <a:pPr lvl="1"/>
            <a:r>
              <a:rPr lang="en-US" sz="1400" b="1" dirty="0">
                <a:solidFill>
                  <a:schemeClr val="tx2"/>
                </a:solidFill>
                <a:latin typeface="Arial Bold" pitchFamily="34" charset="0"/>
                <a:cs typeface="Arial Bold" pitchFamily="34" charset="0"/>
              </a:rPr>
              <a:t>In </a:t>
            </a:r>
            <a:r>
              <a:rPr lang="en-US" sz="1400" b="1" dirty="0">
                <a:solidFill>
                  <a:schemeClr val="accent1"/>
                </a:solidFill>
                <a:latin typeface="Arial Bold" pitchFamily="34" charset="0"/>
                <a:cs typeface="Arial Bold" pitchFamily="34" charset="0"/>
              </a:rPr>
              <a:t>7 regions </a:t>
            </a:r>
            <a:r>
              <a:rPr lang="en-US" sz="1400" b="1" dirty="0">
                <a:solidFill>
                  <a:schemeClr val="tx2"/>
                </a:solidFill>
                <a:latin typeface="Arial Bold" pitchFamily="34" charset="0"/>
                <a:cs typeface="Arial Bold" pitchFamily="34" charset="0"/>
              </a:rPr>
              <a:t>(states/metro areas) of the U.S. </a:t>
            </a:r>
          </a:p>
          <a:p>
            <a:pPr lvl="1"/>
            <a:r>
              <a:rPr lang="en-US" sz="1400" b="1" dirty="0">
                <a:solidFill>
                  <a:schemeClr val="tx2"/>
                </a:solidFill>
                <a:latin typeface="Arial Bold" pitchFamily="34" charset="0"/>
                <a:cs typeface="Arial Bold" pitchFamily="34" charset="0"/>
              </a:rPr>
              <a:t>Serving 2.5 million </a:t>
            </a:r>
            <a:r>
              <a:rPr lang="en-US" sz="1400" b="1" dirty="0" smtClean="0">
                <a:solidFill>
                  <a:schemeClr val="tx2"/>
                </a:solidFill>
                <a:latin typeface="Arial Bold" pitchFamily="34" charset="0"/>
                <a:cs typeface="Arial Bold" pitchFamily="34" charset="0"/>
              </a:rPr>
              <a:t>patients </a:t>
            </a:r>
            <a:r>
              <a:rPr lang="en-US" sz="1400" b="1" dirty="0">
                <a:solidFill>
                  <a:schemeClr val="tx2"/>
                </a:solidFill>
                <a:latin typeface="Arial Bold" pitchFamily="34" charset="0"/>
                <a:cs typeface="Arial Bold" pitchFamily="34" charset="0"/>
              </a:rPr>
              <a:t>(~500,000 Medicare)</a:t>
            </a:r>
          </a:p>
          <a:p>
            <a:pPr lvl="1"/>
            <a:r>
              <a:rPr lang="en-US" sz="1400" b="1" dirty="0">
                <a:solidFill>
                  <a:schemeClr val="tx2"/>
                </a:solidFill>
                <a:latin typeface="Arial Bold" pitchFamily="34" charset="0"/>
                <a:cs typeface="Arial Bold" pitchFamily="34" charset="0"/>
              </a:rPr>
              <a:t>Compared to patients in propensity-score matched comparison practices, using traditional difference-in-differences</a:t>
            </a:r>
          </a:p>
          <a:p>
            <a:endParaRPr lang="en-US" sz="1400" dirty="0"/>
          </a:p>
        </p:txBody>
      </p:sp>
      <p:pic>
        <p:nvPicPr>
          <p:cNvPr id="5" name="Content Placeholder 4" descr="Map-CPC.png"/>
          <p:cNvPicPr>
            <a:picLocks noChangeAspect="1"/>
          </p:cNvPicPr>
          <p:nvPr/>
        </p:nvPicPr>
        <p:blipFill>
          <a:blip r:embed="rId3"/>
          <a:srcRect b="6944"/>
          <a:stretch>
            <a:fillRect/>
          </a:stretch>
        </p:blipFill>
        <p:spPr>
          <a:xfrm>
            <a:off x="6112789" y="1183885"/>
            <a:ext cx="2794143" cy="1775542"/>
          </a:xfrm>
          <a:prstGeom prst="rect">
            <a:avLst/>
          </a:prstGeom>
        </p:spPr>
      </p:pic>
    </p:spTree>
    <p:extLst>
      <p:ext uri="{BB962C8B-B14F-4D97-AF65-F5344CB8AC3E}">
        <p14:creationId xmlns:p14="http://schemas.microsoft.com/office/powerpoint/2010/main" val="85462311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8603" y="1101374"/>
            <a:ext cx="4572241" cy="5029466"/>
          </a:xfrm>
          <a:prstGeom prst="rect">
            <a:avLst/>
          </a:prstGeom>
        </p:spPr>
      </p:pic>
      <p:sp>
        <p:nvSpPr>
          <p:cNvPr id="5" name="Title 1"/>
          <p:cNvSpPr>
            <a:spLocks noGrp="1"/>
          </p:cNvSpPr>
          <p:nvPr>
            <p:ph type="title"/>
          </p:nvPr>
        </p:nvSpPr>
        <p:spPr>
          <a:xfrm>
            <a:off x="-198179" y="91752"/>
            <a:ext cx="8674812" cy="648223"/>
          </a:xfrm>
        </p:spPr>
        <p:txBody>
          <a:bodyPr>
            <a:normAutofit fontScale="90000"/>
          </a:bodyPr>
          <a:lstStyle/>
          <a:p>
            <a:r>
              <a:rPr lang="en-US" dirty="0" smtClean="0">
                <a:solidFill>
                  <a:schemeClr val="bg1"/>
                </a:solidFill>
              </a:rPr>
              <a:t>Borrowing Strength Across Outcomes</a:t>
            </a:r>
            <a:r>
              <a:rPr lang="en-US" dirty="0">
                <a:solidFill>
                  <a:schemeClr val="bg1"/>
                </a:solidFill>
              </a:rPr>
              <a:t/>
            </a:r>
            <a:br>
              <a:rPr lang="en-US" dirty="0">
                <a:solidFill>
                  <a:schemeClr val="bg1"/>
                </a:solidFill>
              </a:rPr>
            </a:br>
            <a:r>
              <a:rPr lang="en-US" dirty="0" smtClean="0"/>
              <a:t>Frequentist                 </a:t>
            </a:r>
            <a:r>
              <a:rPr lang="en-US" dirty="0" smtClean="0">
                <a:solidFill>
                  <a:schemeClr val="bg1"/>
                </a:solidFill>
              </a:rPr>
              <a:t>Bayesian</a:t>
            </a:r>
            <a:endParaRPr lang="en-US" dirty="0">
              <a:solidFill>
                <a:schemeClr val="bg1"/>
              </a:solidFill>
            </a:endParaRPr>
          </a:p>
        </p:txBody>
      </p:sp>
      <p:sp>
        <p:nvSpPr>
          <p:cNvPr id="6" name="Rectangle 5"/>
          <p:cNvSpPr/>
          <p:nvPr/>
        </p:nvSpPr>
        <p:spPr>
          <a:xfrm>
            <a:off x="4088207" y="2593075"/>
            <a:ext cx="962637" cy="101553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561483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8603" y="1101374"/>
            <a:ext cx="4572241" cy="5029466"/>
          </a:xfrm>
          <a:prstGeom prst="rect">
            <a:avLst/>
          </a:prstGeom>
        </p:spPr>
      </p:pic>
      <p:sp>
        <p:nvSpPr>
          <p:cNvPr id="5" name="Rounded Rectangle 4"/>
          <p:cNvSpPr/>
          <p:nvPr/>
        </p:nvSpPr>
        <p:spPr>
          <a:xfrm>
            <a:off x="1904104" y="3614570"/>
            <a:ext cx="365760" cy="570155"/>
          </a:xfrm>
          <a:prstGeom prst="roundRect">
            <a:avLst/>
          </a:prstGeom>
          <a:noFill/>
          <a:ln w="63500">
            <a:solidFill>
              <a:schemeClr val="accent5"/>
            </a:solidFill>
          </a:ln>
        </p:spPr>
        <p:style>
          <a:lnRef idx="3">
            <a:schemeClr val="lt1"/>
          </a:lnRef>
          <a:fillRef idx="1">
            <a:schemeClr val="accent5"/>
          </a:fillRef>
          <a:effectRef idx="1">
            <a:schemeClr val="accent5"/>
          </a:effectRef>
          <a:fontRef idx="minor">
            <a:schemeClr val="lt1"/>
          </a:fontRef>
        </p:style>
        <p:txBody>
          <a:bodyPr rtlCol="0" anchor="ctr"/>
          <a:lstStyle/>
          <a:p>
            <a:pPr algn="ctr"/>
            <a:endParaRPr lang="en-US"/>
          </a:p>
        </p:txBody>
      </p:sp>
      <p:sp>
        <p:nvSpPr>
          <p:cNvPr id="8" name="Title 1"/>
          <p:cNvSpPr>
            <a:spLocks noGrp="1"/>
          </p:cNvSpPr>
          <p:nvPr>
            <p:ph type="title"/>
          </p:nvPr>
        </p:nvSpPr>
        <p:spPr>
          <a:xfrm>
            <a:off x="-198179" y="91752"/>
            <a:ext cx="8674812" cy="648223"/>
          </a:xfrm>
        </p:spPr>
        <p:txBody>
          <a:bodyPr>
            <a:normAutofit fontScale="90000"/>
          </a:bodyPr>
          <a:lstStyle/>
          <a:p>
            <a:r>
              <a:rPr lang="en-US" dirty="0" smtClean="0">
                <a:solidFill>
                  <a:schemeClr val="bg1"/>
                </a:solidFill>
              </a:rPr>
              <a:t>Borrowing Strength Across Outcomes</a:t>
            </a:r>
            <a:r>
              <a:rPr lang="en-US" dirty="0">
                <a:solidFill>
                  <a:schemeClr val="bg1"/>
                </a:solidFill>
              </a:rPr>
              <a:t/>
            </a:r>
            <a:br>
              <a:rPr lang="en-US" dirty="0">
                <a:solidFill>
                  <a:schemeClr val="bg1"/>
                </a:solidFill>
              </a:rPr>
            </a:br>
            <a:r>
              <a:rPr lang="en-US" dirty="0" smtClean="0"/>
              <a:t>Frequentist                 </a:t>
            </a:r>
            <a:r>
              <a:rPr lang="en-US" dirty="0" smtClean="0">
                <a:solidFill>
                  <a:schemeClr val="bg1"/>
                </a:solidFill>
              </a:rPr>
              <a:t>Bayesian</a:t>
            </a:r>
            <a:endParaRPr lang="en-US" dirty="0">
              <a:solidFill>
                <a:schemeClr val="bg1"/>
              </a:solidFill>
            </a:endParaRPr>
          </a:p>
        </p:txBody>
      </p:sp>
      <p:sp>
        <p:nvSpPr>
          <p:cNvPr id="9" name="Rectangle 8"/>
          <p:cNvSpPr/>
          <p:nvPr/>
        </p:nvSpPr>
        <p:spPr>
          <a:xfrm>
            <a:off x="4088207" y="2593075"/>
            <a:ext cx="962637" cy="101553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8506685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8603" y="1101374"/>
            <a:ext cx="4572241" cy="5029466"/>
          </a:xfrm>
          <a:prstGeom prst="rect">
            <a:avLst/>
          </a:prstGeom>
        </p:spPr>
      </p:pic>
      <p:sp>
        <p:nvSpPr>
          <p:cNvPr id="5" name="Rounded Rectangle 4"/>
          <p:cNvSpPr/>
          <p:nvPr/>
        </p:nvSpPr>
        <p:spPr>
          <a:xfrm>
            <a:off x="2485017" y="2043953"/>
            <a:ext cx="720762" cy="3593054"/>
          </a:xfrm>
          <a:prstGeom prst="roundRect">
            <a:avLst/>
          </a:prstGeom>
          <a:noFill/>
          <a:ln w="63500">
            <a:solidFill>
              <a:schemeClr val="accent5"/>
            </a:solidFill>
          </a:ln>
        </p:spPr>
        <p:style>
          <a:lnRef idx="3">
            <a:schemeClr val="lt1"/>
          </a:lnRef>
          <a:fillRef idx="1">
            <a:schemeClr val="accent5"/>
          </a:fillRef>
          <a:effectRef idx="1">
            <a:schemeClr val="accent5"/>
          </a:effectRef>
          <a:fontRef idx="minor">
            <a:schemeClr val="lt1"/>
          </a:fontRef>
        </p:style>
        <p:txBody>
          <a:bodyPr rtlCol="0" anchor="ctr"/>
          <a:lstStyle/>
          <a:p>
            <a:pPr algn="ctr"/>
            <a:endParaRPr lang="en-US"/>
          </a:p>
        </p:txBody>
      </p:sp>
      <p:sp>
        <p:nvSpPr>
          <p:cNvPr id="6" name="Title 1"/>
          <p:cNvSpPr>
            <a:spLocks noGrp="1"/>
          </p:cNvSpPr>
          <p:nvPr>
            <p:ph type="title"/>
          </p:nvPr>
        </p:nvSpPr>
        <p:spPr>
          <a:xfrm>
            <a:off x="-198179" y="91752"/>
            <a:ext cx="8674812" cy="648223"/>
          </a:xfrm>
        </p:spPr>
        <p:txBody>
          <a:bodyPr>
            <a:normAutofit fontScale="90000"/>
          </a:bodyPr>
          <a:lstStyle/>
          <a:p>
            <a:r>
              <a:rPr lang="en-US" dirty="0" smtClean="0">
                <a:solidFill>
                  <a:schemeClr val="bg1"/>
                </a:solidFill>
              </a:rPr>
              <a:t>Borrowing Strength Across Outcomes</a:t>
            </a:r>
            <a:r>
              <a:rPr lang="en-US" dirty="0">
                <a:solidFill>
                  <a:schemeClr val="bg1"/>
                </a:solidFill>
              </a:rPr>
              <a:t/>
            </a:r>
            <a:br>
              <a:rPr lang="en-US" dirty="0">
                <a:solidFill>
                  <a:schemeClr val="bg1"/>
                </a:solidFill>
              </a:rPr>
            </a:br>
            <a:r>
              <a:rPr lang="en-US" dirty="0" smtClean="0"/>
              <a:t>Frequentist                 </a:t>
            </a:r>
            <a:r>
              <a:rPr lang="en-US" dirty="0" smtClean="0">
                <a:solidFill>
                  <a:schemeClr val="bg1"/>
                </a:solidFill>
              </a:rPr>
              <a:t>Bayesian</a:t>
            </a:r>
            <a:endParaRPr lang="en-US" dirty="0">
              <a:solidFill>
                <a:schemeClr val="bg1"/>
              </a:solidFill>
            </a:endParaRPr>
          </a:p>
        </p:txBody>
      </p:sp>
      <p:sp>
        <p:nvSpPr>
          <p:cNvPr id="7" name="Rectangle 6"/>
          <p:cNvSpPr/>
          <p:nvPr/>
        </p:nvSpPr>
        <p:spPr>
          <a:xfrm>
            <a:off x="4088207" y="2593075"/>
            <a:ext cx="962637" cy="101553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3653853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95682" y="1010679"/>
            <a:ext cx="6347686" cy="5078149"/>
          </a:xfrm>
          <a:prstGeom prst="rect">
            <a:avLst/>
          </a:prstGeom>
        </p:spPr>
      </p:pic>
      <p:sp>
        <p:nvSpPr>
          <p:cNvPr id="2" name="Title 1"/>
          <p:cNvSpPr>
            <a:spLocks noGrp="1"/>
          </p:cNvSpPr>
          <p:nvPr>
            <p:ph type="title"/>
          </p:nvPr>
        </p:nvSpPr>
        <p:spPr/>
        <p:txBody>
          <a:bodyPr>
            <a:normAutofit/>
          </a:bodyPr>
          <a:lstStyle/>
          <a:p>
            <a:r>
              <a:rPr lang="en-US" dirty="0" smtClean="0"/>
              <a:t>Borrowing Strength Across Regions</a:t>
            </a:r>
            <a:endParaRPr lang="en-US" dirty="0"/>
          </a:p>
        </p:txBody>
      </p:sp>
    </p:spTree>
    <p:extLst>
      <p:ext uri="{BB962C8B-B14F-4D97-AF65-F5344CB8AC3E}">
        <p14:creationId xmlns:p14="http://schemas.microsoft.com/office/powerpoint/2010/main" val="248661074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95682" y="1010679"/>
            <a:ext cx="6347686" cy="5078148"/>
          </a:xfrm>
          <a:prstGeom prst="rect">
            <a:avLst/>
          </a:prstGeom>
        </p:spPr>
      </p:pic>
      <p:sp>
        <p:nvSpPr>
          <p:cNvPr id="2" name="Title 1"/>
          <p:cNvSpPr>
            <a:spLocks noGrp="1"/>
          </p:cNvSpPr>
          <p:nvPr>
            <p:ph type="title"/>
          </p:nvPr>
        </p:nvSpPr>
        <p:spPr/>
        <p:txBody>
          <a:bodyPr>
            <a:normAutofit/>
          </a:bodyPr>
          <a:lstStyle/>
          <a:p>
            <a:r>
              <a:rPr lang="en-US" dirty="0" smtClean="0"/>
              <a:t>Borrowing Strength Across Regions</a:t>
            </a:r>
            <a:endParaRPr lang="en-US" dirty="0"/>
          </a:p>
        </p:txBody>
      </p:sp>
    </p:spTree>
    <p:extLst>
      <p:ext uri="{BB962C8B-B14F-4D97-AF65-F5344CB8AC3E}">
        <p14:creationId xmlns:p14="http://schemas.microsoft.com/office/powerpoint/2010/main" val="147363811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95682" y="1010679"/>
            <a:ext cx="6347686" cy="5078149"/>
          </a:xfrm>
          <a:prstGeom prst="rect">
            <a:avLst/>
          </a:prstGeom>
        </p:spPr>
      </p:pic>
      <p:sp>
        <p:nvSpPr>
          <p:cNvPr id="2" name="Title 1"/>
          <p:cNvSpPr>
            <a:spLocks noGrp="1"/>
          </p:cNvSpPr>
          <p:nvPr>
            <p:ph type="title"/>
          </p:nvPr>
        </p:nvSpPr>
        <p:spPr/>
        <p:txBody>
          <a:bodyPr>
            <a:normAutofit/>
          </a:bodyPr>
          <a:lstStyle/>
          <a:p>
            <a:r>
              <a:rPr lang="en-US" dirty="0" smtClean="0"/>
              <a:t>Borrowing Strength Across Regions</a:t>
            </a:r>
            <a:endParaRPr lang="en-US" dirty="0"/>
          </a:p>
        </p:txBody>
      </p:sp>
    </p:spTree>
    <p:extLst>
      <p:ext uri="{BB962C8B-B14F-4D97-AF65-F5344CB8AC3E}">
        <p14:creationId xmlns:p14="http://schemas.microsoft.com/office/powerpoint/2010/main" val="47967678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Borrowing Strength Across Outcomes</a:t>
            </a:r>
            <a:endParaRPr lang="en-US" dirty="0"/>
          </a:p>
        </p:txBody>
      </p:sp>
      <p:graphicFrame>
        <p:nvGraphicFramePr>
          <p:cNvPr id="5" name="Table 4"/>
          <p:cNvGraphicFramePr>
            <a:graphicFrameLocks noGrp="1"/>
          </p:cNvGraphicFramePr>
          <p:nvPr>
            <p:extLst/>
          </p:nvPr>
        </p:nvGraphicFramePr>
        <p:xfrm>
          <a:off x="412572" y="1405721"/>
          <a:ext cx="8313908" cy="4407057"/>
        </p:xfrm>
        <a:graphic>
          <a:graphicData uri="http://schemas.openxmlformats.org/drawingml/2006/table">
            <a:tbl>
              <a:tblPr firstRow="1" firstCol="1" bandRow="1">
                <a:tableStyleId>{69012ECD-51FC-41F1-AA8D-1B2483CD663E}</a:tableStyleId>
              </a:tblPr>
              <a:tblGrid>
                <a:gridCol w="6034731"/>
                <a:gridCol w="2279177"/>
              </a:tblGrid>
              <a:tr h="489673">
                <a:tc>
                  <a:txBody>
                    <a:bodyPr/>
                    <a:lstStyle/>
                    <a:p>
                      <a:pPr marL="0" marR="0" indent="0" algn="ctr">
                        <a:spcBef>
                          <a:spcPts val="0"/>
                        </a:spcBef>
                        <a:spcAft>
                          <a:spcPts val="0"/>
                        </a:spcAft>
                      </a:pPr>
                      <a:r>
                        <a:rPr lang="en-US" sz="2400" dirty="0">
                          <a:effectLst/>
                        </a:rPr>
                        <a:t>Outcome</a:t>
                      </a:r>
                      <a:endParaRPr lang="en-US" sz="24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indent="0" algn="ctr">
                        <a:spcBef>
                          <a:spcPts val="0"/>
                        </a:spcBef>
                        <a:spcAft>
                          <a:spcPts val="0"/>
                        </a:spcAft>
                      </a:pPr>
                      <a:r>
                        <a:rPr lang="en-US" sz="2400" dirty="0">
                          <a:effectLst/>
                        </a:rPr>
                        <a:t>Domain</a:t>
                      </a:r>
                      <a:endParaRPr lang="en-US" sz="24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r>
              <a:tr h="489673">
                <a:tc>
                  <a:txBody>
                    <a:bodyPr/>
                    <a:lstStyle/>
                    <a:p>
                      <a:pPr marL="342900" marR="0" indent="-342900">
                        <a:spcBef>
                          <a:spcPts val="0"/>
                        </a:spcBef>
                        <a:spcAft>
                          <a:spcPts val="0"/>
                        </a:spcAft>
                        <a:buFont typeface="Arial" panose="020B0604020202020204" pitchFamily="34" charset="0"/>
                        <a:buChar char="•"/>
                      </a:pPr>
                      <a:r>
                        <a:rPr lang="en-US" sz="2400" b="0" dirty="0">
                          <a:effectLst/>
                        </a:rPr>
                        <a:t>Medicare </a:t>
                      </a:r>
                      <a:r>
                        <a:rPr lang="en-US" sz="2400" b="0" dirty="0" smtClean="0">
                          <a:effectLst/>
                        </a:rPr>
                        <a:t>expenditures</a:t>
                      </a:r>
                      <a:endParaRPr lang="en-US" sz="2400" b="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R w="12700" cap="flat" cmpd="sng" algn="ctr">
                      <a:solidFill>
                        <a:schemeClr val="accent1"/>
                      </a:solidFill>
                      <a:prstDash val="solid"/>
                      <a:round/>
                      <a:headEnd type="none" w="med" len="med"/>
                      <a:tailEnd type="none" w="med" len="med"/>
                    </a:lnR>
                    <a:lnB w="12700" cap="flat" cmpd="sng" algn="ctr">
                      <a:solidFill>
                        <a:schemeClr val="bg1"/>
                      </a:solidFill>
                      <a:prstDash val="solid"/>
                      <a:round/>
                      <a:headEnd type="none" w="med" len="med"/>
                      <a:tailEnd type="none" w="med" len="med"/>
                    </a:lnB>
                  </a:tcPr>
                </a:tc>
                <a:tc rowSpan="3">
                  <a:txBody>
                    <a:bodyPr/>
                    <a:lstStyle/>
                    <a:p>
                      <a:pPr marL="0" marR="0" indent="0" algn="ctr">
                        <a:spcBef>
                          <a:spcPts val="0"/>
                        </a:spcBef>
                        <a:spcAft>
                          <a:spcPts val="0"/>
                        </a:spcAft>
                      </a:pPr>
                      <a:r>
                        <a:rPr lang="en-US" sz="2400" b="1" dirty="0">
                          <a:effectLst/>
                        </a:rPr>
                        <a:t>Medicare expenditures</a:t>
                      </a:r>
                      <a:endParaRPr lang="en-US" sz="24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accent1"/>
                      </a:solidFill>
                      <a:prstDash val="solid"/>
                      <a:round/>
                      <a:headEnd type="none" w="med" len="med"/>
                      <a:tailEnd type="none" w="med" len="med"/>
                    </a:lnL>
                  </a:tcPr>
                </a:tc>
              </a:tr>
              <a:tr h="489673">
                <a:tc>
                  <a:txBody>
                    <a:bodyPr/>
                    <a:lstStyle/>
                    <a:p>
                      <a:pPr marL="342900" marR="0" indent="-342900">
                        <a:spcBef>
                          <a:spcPts val="0"/>
                        </a:spcBef>
                        <a:spcAft>
                          <a:spcPts val="0"/>
                        </a:spcAft>
                        <a:buFont typeface="Arial" panose="020B0604020202020204" pitchFamily="34" charset="0"/>
                        <a:buChar char="•"/>
                      </a:pPr>
                      <a:r>
                        <a:rPr lang="en-US" sz="2400" b="0" dirty="0" smtClean="0">
                          <a:effectLst/>
                        </a:rPr>
                        <a:t>Hospitalizations</a:t>
                      </a:r>
                      <a:endParaRPr lang="en-US" sz="2400" b="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R w="12700" cap="flat" cmpd="sng" algn="ctr">
                      <a:solidFill>
                        <a:schemeClr val="accent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vMerge="1">
                  <a:txBody>
                    <a:bodyPr/>
                    <a:lstStyle/>
                    <a:p>
                      <a:endParaRPr lang="en-US"/>
                    </a:p>
                  </a:txBody>
                  <a:tcPr/>
                </a:tc>
              </a:tr>
              <a:tr h="489673">
                <a:tc>
                  <a:txBody>
                    <a:bodyPr/>
                    <a:lstStyle/>
                    <a:p>
                      <a:pPr marL="342900" marR="0" indent="-342900">
                        <a:spcBef>
                          <a:spcPts val="0"/>
                        </a:spcBef>
                        <a:spcAft>
                          <a:spcPts val="0"/>
                        </a:spcAft>
                        <a:buFont typeface="Arial" panose="020B0604020202020204" pitchFamily="34" charset="0"/>
                        <a:buChar char="•"/>
                      </a:pPr>
                      <a:r>
                        <a:rPr lang="en-US" sz="2400" b="0" dirty="0">
                          <a:effectLst/>
                        </a:rPr>
                        <a:t>Outpatient ED </a:t>
                      </a:r>
                      <a:r>
                        <a:rPr lang="en-US" sz="2400" b="0" dirty="0" smtClean="0">
                          <a:effectLst/>
                        </a:rPr>
                        <a:t>visits</a:t>
                      </a:r>
                      <a:endParaRPr lang="en-US" sz="2400" b="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R w="12700" cap="flat" cmpd="sng" algn="ctr">
                      <a:solidFill>
                        <a:schemeClr val="accent1"/>
                      </a:solidFill>
                      <a:prstDash val="solid"/>
                      <a:round/>
                      <a:headEnd type="none" w="med" len="med"/>
                      <a:tailEnd type="none" w="med" len="med"/>
                    </a:lnR>
                    <a:lnT w="12700" cap="flat" cmpd="sng" algn="ctr">
                      <a:solidFill>
                        <a:schemeClr val="bg1"/>
                      </a:solidFill>
                      <a:prstDash val="solid"/>
                      <a:round/>
                      <a:headEnd type="none" w="med" len="med"/>
                      <a:tailEnd type="none" w="med" len="med"/>
                    </a:lnT>
                  </a:tcPr>
                </a:tc>
                <a:tc vMerge="1">
                  <a:txBody>
                    <a:bodyPr/>
                    <a:lstStyle/>
                    <a:p>
                      <a:endParaRPr lang="en-US"/>
                    </a:p>
                  </a:txBody>
                  <a:tcPr/>
                </a:tc>
              </a:tr>
              <a:tr h="489673">
                <a:tc>
                  <a:txBody>
                    <a:bodyPr/>
                    <a:lstStyle/>
                    <a:p>
                      <a:pPr marL="342900" marR="0" indent="-342900">
                        <a:spcBef>
                          <a:spcPts val="0"/>
                        </a:spcBef>
                        <a:spcAft>
                          <a:spcPts val="0"/>
                        </a:spcAft>
                        <a:buFont typeface="Arial" panose="020B0604020202020204" pitchFamily="34" charset="0"/>
                        <a:buChar char="•"/>
                      </a:pPr>
                      <a:r>
                        <a:rPr lang="en-US" sz="2400" b="0" dirty="0">
                          <a:effectLst/>
                        </a:rPr>
                        <a:t>Compliance with four diabetes measures</a:t>
                      </a:r>
                      <a:endParaRPr lang="en-US" sz="2400" b="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R w="12700" cap="flat" cmpd="sng" algn="ctr">
                      <a:solidFill>
                        <a:schemeClr val="accent1"/>
                      </a:solidFill>
                      <a:prstDash val="solid"/>
                      <a:round/>
                      <a:headEnd type="none" w="med" len="med"/>
                      <a:tailEnd type="none" w="med" len="med"/>
                    </a:lnR>
                    <a:lnB w="12700" cap="flat" cmpd="sng" algn="ctr">
                      <a:solidFill>
                        <a:schemeClr val="bg1"/>
                      </a:solidFill>
                      <a:prstDash val="solid"/>
                      <a:round/>
                      <a:headEnd type="none" w="med" len="med"/>
                      <a:tailEnd type="none" w="med" len="med"/>
                    </a:lnB>
                  </a:tcPr>
                </a:tc>
                <a:tc rowSpan="3">
                  <a:txBody>
                    <a:bodyPr/>
                    <a:lstStyle/>
                    <a:p>
                      <a:pPr marL="0" marR="0" indent="0" algn="ctr">
                        <a:spcBef>
                          <a:spcPts val="0"/>
                        </a:spcBef>
                        <a:spcAft>
                          <a:spcPts val="0"/>
                        </a:spcAft>
                      </a:pPr>
                      <a:r>
                        <a:rPr lang="en-US" sz="2400" b="1" dirty="0">
                          <a:effectLst/>
                        </a:rPr>
                        <a:t>Quality of care process</a:t>
                      </a:r>
                      <a:endParaRPr lang="en-US" sz="24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accent1"/>
                      </a:solidFill>
                      <a:prstDash val="solid"/>
                      <a:round/>
                      <a:headEnd type="none" w="med" len="med"/>
                      <a:tailEnd type="none" w="med" len="med"/>
                    </a:lnL>
                  </a:tcPr>
                </a:tc>
              </a:tr>
              <a:tr h="489673">
                <a:tc>
                  <a:txBody>
                    <a:bodyPr/>
                    <a:lstStyle/>
                    <a:p>
                      <a:pPr marL="342900" marR="0" indent="-342900">
                        <a:spcBef>
                          <a:spcPts val="0"/>
                        </a:spcBef>
                        <a:spcAft>
                          <a:spcPts val="0"/>
                        </a:spcAft>
                        <a:buFont typeface="Arial" panose="020B0604020202020204" pitchFamily="34" charset="0"/>
                        <a:buChar char="•"/>
                      </a:pPr>
                      <a:r>
                        <a:rPr lang="en-US" sz="2400" b="0" dirty="0">
                          <a:effectLst/>
                        </a:rPr>
                        <a:t>Percentage of visits attributed to PCP</a:t>
                      </a:r>
                      <a:endParaRPr lang="en-US" sz="2400" b="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R w="12700" cap="flat" cmpd="sng" algn="ctr">
                      <a:solidFill>
                        <a:schemeClr val="accent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vMerge="1">
                  <a:txBody>
                    <a:bodyPr/>
                    <a:lstStyle/>
                    <a:p>
                      <a:endParaRPr lang="en-US"/>
                    </a:p>
                  </a:txBody>
                  <a:tcPr/>
                </a:tc>
              </a:tr>
              <a:tr h="489673">
                <a:tc>
                  <a:txBody>
                    <a:bodyPr/>
                    <a:lstStyle/>
                    <a:p>
                      <a:pPr marL="342900" marR="0" indent="-342900">
                        <a:spcBef>
                          <a:spcPts val="0"/>
                        </a:spcBef>
                        <a:spcAft>
                          <a:spcPts val="0"/>
                        </a:spcAft>
                        <a:buFont typeface="Arial" panose="020B0604020202020204" pitchFamily="34" charset="0"/>
                        <a:buChar char="•"/>
                      </a:pPr>
                      <a:r>
                        <a:rPr lang="en-US" sz="2400" b="0" dirty="0" smtClean="0">
                          <a:effectLst/>
                        </a:rPr>
                        <a:t>14-day follow-up to hospitalization</a:t>
                      </a:r>
                      <a:endParaRPr lang="en-US" sz="2400" b="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R w="12700" cap="flat" cmpd="sng" algn="ctr">
                      <a:solidFill>
                        <a:schemeClr val="accent1"/>
                      </a:solidFill>
                      <a:prstDash val="solid"/>
                      <a:round/>
                      <a:headEnd type="none" w="med" len="med"/>
                      <a:tailEnd type="none" w="med" len="med"/>
                    </a:lnR>
                    <a:lnT w="12700" cap="flat" cmpd="sng" algn="ctr">
                      <a:solidFill>
                        <a:schemeClr val="bg1"/>
                      </a:solidFill>
                      <a:prstDash val="solid"/>
                      <a:round/>
                      <a:headEnd type="none" w="med" len="med"/>
                      <a:tailEnd type="none" w="med" len="med"/>
                    </a:lnT>
                  </a:tcPr>
                </a:tc>
                <a:tc vMerge="1">
                  <a:txBody>
                    <a:bodyPr/>
                    <a:lstStyle/>
                    <a:p>
                      <a:endParaRPr lang="en-US"/>
                    </a:p>
                  </a:txBody>
                  <a:tcPr/>
                </a:tc>
              </a:tr>
              <a:tr h="489673">
                <a:tc>
                  <a:txBody>
                    <a:bodyPr/>
                    <a:lstStyle/>
                    <a:p>
                      <a:pPr marL="342900" marR="0" indent="-342900">
                        <a:spcBef>
                          <a:spcPts val="0"/>
                        </a:spcBef>
                        <a:spcAft>
                          <a:spcPts val="0"/>
                        </a:spcAft>
                        <a:buFont typeface="Arial" panose="020B0604020202020204" pitchFamily="34" charset="0"/>
                        <a:buChar char="•"/>
                      </a:pPr>
                      <a:r>
                        <a:rPr lang="en-US" sz="2400" b="0" dirty="0" err="1" smtClean="0">
                          <a:effectLst/>
                        </a:rPr>
                        <a:t>ACSC</a:t>
                      </a:r>
                      <a:r>
                        <a:rPr lang="en-US" sz="2400" b="0" dirty="0" smtClean="0">
                          <a:effectLst/>
                        </a:rPr>
                        <a:t> admissions</a:t>
                      </a:r>
                      <a:endParaRPr lang="en-US" sz="2400" b="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R w="12700" cap="flat" cmpd="sng" algn="ctr">
                      <a:solidFill>
                        <a:schemeClr val="accent1"/>
                      </a:solidFill>
                      <a:prstDash val="solid"/>
                      <a:round/>
                      <a:headEnd type="none" w="med" len="med"/>
                      <a:tailEnd type="none" w="med" len="med"/>
                    </a:lnR>
                    <a:lnB w="12700" cap="flat" cmpd="sng" algn="ctr">
                      <a:solidFill>
                        <a:schemeClr val="bg1"/>
                      </a:solidFill>
                      <a:prstDash val="solid"/>
                      <a:round/>
                      <a:headEnd type="none" w="med" len="med"/>
                      <a:tailEnd type="none" w="med" len="med"/>
                    </a:lnB>
                  </a:tcPr>
                </a:tc>
                <a:tc rowSpan="2">
                  <a:txBody>
                    <a:bodyPr/>
                    <a:lstStyle/>
                    <a:p>
                      <a:pPr marL="0" marR="0" indent="0" algn="ctr">
                        <a:spcBef>
                          <a:spcPts val="0"/>
                        </a:spcBef>
                        <a:spcAft>
                          <a:spcPts val="0"/>
                        </a:spcAft>
                      </a:pPr>
                      <a:r>
                        <a:rPr lang="en-US" sz="2400" b="1" dirty="0">
                          <a:effectLst/>
                        </a:rPr>
                        <a:t>Quality of care outcome</a:t>
                      </a:r>
                      <a:endParaRPr lang="en-US" sz="24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accent1"/>
                      </a:solidFill>
                      <a:prstDash val="solid"/>
                      <a:round/>
                      <a:headEnd type="none" w="med" len="med"/>
                      <a:tailEnd type="none" w="med" len="med"/>
                    </a:lnL>
                  </a:tcPr>
                </a:tc>
              </a:tr>
              <a:tr h="489673">
                <a:tc>
                  <a:txBody>
                    <a:bodyPr/>
                    <a:lstStyle/>
                    <a:p>
                      <a:pPr marL="342900" marR="0" indent="-342900">
                        <a:spcBef>
                          <a:spcPts val="0"/>
                        </a:spcBef>
                        <a:spcAft>
                          <a:spcPts val="0"/>
                        </a:spcAft>
                        <a:buFont typeface="Arial" panose="020B0604020202020204" pitchFamily="34" charset="0"/>
                        <a:buChar char="•"/>
                      </a:pPr>
                      <a:r>
                        <a:rPr lang="en-US" sz="2400" b="0" dirty="0" smtClean="0">
                          <a:effectLst/>
                        </a:rPr>
                        <a:t>30-day</a:t>
                      </a:r>
                      <a:r>
                        <a:rPr lang="en-US" sz="2400" b="0" baseline="0" dirty="0" smtClean="0">
                          <a:effectLst/>
                        </a:rPr>
                        <a:t> h</a:t>
                      </a:r>
                      <a:r>
                        <a:rPr lang="en-US" sz="2400" b="0" dirty="0" smtClean="0">
                          <a:effectLst/>
                        </a:rPr>
                        <a:t>ospital readmission</a:t>
                      </a:r>
                      <a:endParaRPr lang="en-US" sz="2400" b="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R w="12700" cap="flat" cmpd="sng" algn="ctr">
                      <a:solidFill>
                        <a:schemeClr val="accent1"/>
                      </a:solidFill>
                      <a:prstDash val="solid"/>
                      <a:round/>
                      <a:headEnd type="none" w="med" len="med"/>
                      <a:tailEnd type="none" w="med" len="med"/>
                    </a:lnR>
                    <a:lnT w="12700" cap="flat" cmpd="sng" algn="ctr">
                      <a:solidFill>
                        <a:schemeClr val="bg1"/>
                      </a:solidFill>
                      <a:prstDash val="solid"/>
                      <a:round/>
                      <a:headEnd type="none" w="med" len="med"/>
                      <a:tailEnd type="none" w="med" len="med"/>
                    </a:lnT>
                  </a:tcPr>
                </a:tc>
                <a:tc vMerge="1">
                  <a:txBody>
                    <a:bodyPr/>
                    <a:lstStyle/>
                    <a:p>
                      <a:endParaRPr lang="en-US"/>
                    </a:p>
                  </a:txBody>
                  <a:tcPr/>
                </a:tc>
              </a:tr>
            </a:tbl>
          </a:graphicData>
        </a:graphic>
      </p:graphicFrame>
    </p:spTree>
    <p:extLst>
      <p:ext uri="{BB962C8B-B14F-4D97-AF65-F5344CB8AC3E}">
        <p14:creationId xmlns:p14="http://schemas.microsoft.com/office/powerpoint/2010/main" val="10120214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Borrowing </a:t>
            </a:r>
            <a:r>
              <a:rPr lang="en-US" dirty="0"/>
              <a:t>Strength Across Outcomes</a:t>
            </a:r>
          </a:p>
        </p:txBody>
      </p:sp>
      <p:graphicFrame>
        <p:nvGraphicFramePr>
          <p:cNvPr id="4" name="Table 3"/>
          <p:cNvGraphicFramePr>
            <a:graphicFrameLocks noGrp="1"/>
          </p:cNvGraphicFramePr>
          <p:nvPr>
            <p:extLst>
              <p:ext uri="{D42A27DB-BD31-4B8C-83A1-F6EECF244321}">
                <p14:modId xmlns:p14="http://schemas.microsoft.com/office/powerpoint/2010/main" val="484196306"/>
              </p:ext>
            </p:extLst>
          </p:nvPr>
        </p:nvGraphicFramePr>
        <p:xfrm>
          <a:off x="412572" y="1405721"/>
          <a:ext cx="8313908" cy="4407057"/>
        </p:xfrm>
        <a:graphic>
          <a:graphicData uri="http://schemas.openxmlformats.org/drawingml/2006/table">
            <a:tbl>
              <a:tblPr firstRow="1" firstCol="1" bandRow="1">
                <a:tableStyleId>{69012ECD-51FC-41F1-AA8D-1B2483CD663E}</a:tableStyleId>
              </a:tblPr>
              <a:tblGrid>
                <a:gridCol w="6034731"/>
                <a:gridCol w="2279177"/>
              </a:tblGrid>
              <a:tr h="489673">
                <a:tc>
                  <a:txBody>
                    <a:bodyPr/>
                    <a:lstStyle/>
                    <a:p>
                      <a:pPr marL="0" marR="0" indent="0" algn="ctr">
                        <a:spcBef>
                          <a:spcPts val="0"/>
                        </a:spcBef>
                        <a:spcAft>
                          <a:spcPts val="0"/>
                        </a:spcAft>
                      </a:pPr>
                      <a:r>
                        <a:rPr lang="en-US" sz="2400" dirty="0">
                          <a:effectLst/>
                        </a:rPr>
                        <a:t>Outcome</a:t>
                      </a:r>
                      <a:endParaRPr lang="en-US" sz="24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indent="0" algn="ctr">
                        <a:spcBef>
                          <a:spcPts val="0"/>
                        </a:spcBef>
                        <a:spcAft>
                          <a:spcPts val="0"/>
                        </a:spcAft>
                      </a:pPr>
                      <a:r>
                        <a:rPr lang="en-US" sz="2400" dirty="0">
                          <a:effectLst/>
                        </a:rPr>
                        <a:t>Domain</a:t>
                      </a:r>
                      <a:endParaRPr lang="en-US" sz="24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r>
              <a:tr h="489673">
                <a:tc>
                  <a:txBody>
                    <a:bodyPr/>
                    <a:lstStyle/>
                    <a:p>
                      <a:pPr marL="342900" marR="0" indent="-342900">
                        <a:spcBef>
                          <a:spcPts val="0"/>
                        </a:spcBef>
                        <a:spcAft>
                          <a:spcPts val="0"/>
                        </a:spcAft>
                        <a:buFont typeface="Arial" panose="020B0604020202020204" pitchFamily="34" charset="0"/>
                        <a:buChar char="•"/>
                      </a:pPr>
                      <a:r>
                        <a:rPr lang="en-US" sz="2400" b="0" dirty="0">
                          <a:effectLst/>
                        </a:rPr>
                        <a:t>Medicare </a:t>
                      </a:r>
                      <a:r>
                        <a:rPr lang="en-US" sz="2400" b="0" dirty="0" smtClean="0">
                          <a:effectLst/>
                        </a:rPr>
                        <a:t>expenditures</a:t>
                      </a:r>
                      <a:endParaRPr lang="en-US" sz="2400" b="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R w="12700" cap="flat" cmpd="sng" algn="ctr">
                      <a:solidFill>
                        <a:schemeClr val="accent1"/>
                      </a:solidFill>
                      <a:prstDash val="solid"/>
                      <a:round/>
                      <a:headEnd type="none" w="med" len="med"/>
                      <a:tailEnd type="none" w="med" len="med"/>
                    </a:lnR>
                    <a:lnB w="12700" cap="flat" cmpd="sng" algn="ctr">
                      <a:solidFill>
                        <a:schemeClr val="bg1"/>
                      </a:solidFill>
                      <a:prstDash val="solid"/>
                      <a:round/>
                      <a:headEnd type="none" w="med" len="med"/>
                      <a:tailEnd type="none" w="med" len="med"/>
                    </a:lnB>
                  </a:tcPr>
                </a:tc>
                <a:tc rowSpan="3">
                  <a:txBody>
                    <a:bodyPr/>
                    <a:lstStyle/>
                    <a:p>
                      <a:pPr marL="0" marR="0" indent="0" algn="ctr">
                        <a:spcBef>
                          <a:spcPts val="0"/>
                        </a:spcBef>
                        <a:spcAft>
                          <a:spcPts val="0"/>
                        </a:spcAft>
                      </a:pPr>
                      <a:r>
                        <a:rPr lang="en-US" sz="2400" b="1" dirty="0">
                          <a:solidFill>
                            <a:schemeClr val="accent1"/>
                          </a:solidFill>
                          <a:effectLst/>
                        </a:rPr>
                        <a:t>Medicare expenditures</a:t>
                      </a:r>
                      <a:endParaRPr lang="en-US" sz="2400" b="1" dirty="0">
                        <a:solidFill>
                          <a:schemeClr val="accent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accent1"/>
                      </a:solidFill>
                      <a:prstDash val="solid"/>
                      <a:round/>
                      <a:headEnd type="none" w="med" len="med"/>
                      <a:tailEnd type="none" w="med" len="med"/>
                    </a:lnL>
                  </a:tcPr>
                </a:tc>
              </a:tr>
              <a:tr h="489673">
                <a:tc>
                  <a:txBody>
                    <a:bodyPr/>
                    <a:lstStyle/>
                    <a:p>
                      <a:pPr marL="342900" marR="0" indent="-342900">
                        <a:spcBef>
                          <a:spcPts val="0"/>
                        </a:spcBef>
                        <a:spcAft>
                          <a:spcPts val="0"/>
                        </a:spcAft>
                        <a:buFont typeface="Arial" panose="020B0604020202020204" pitchFamily="34" charset="0"/>
                        <a:buChar char="•"/>
                      </a:pPr>
                      <a:r>
                        <a:rPr lang="en-US" sz="2400" b="0" dirty="0" smtClean="0">
                          <a:effectLst/>
                        </a:rPr>
                        <a:t>Hospitalizations</a:t>
                      </a:r>
                      <a:endParaRPr lang="en-US" sz="2400" b="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R w="12700" cap="flat" cmpd="sng" algn="ctr">
                      <a:solidFill>
                        <a:schemeClr val="accent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vMerge="1">
                  <a:txBody>
                    <a:bodyPr/>
                    <a:lstStyle/>
                    <a:p>
                      <a:endParaRPr lang="en-US"/>
                    </a:p>
                  </a:txBody>
                  <a:tcPr/>
                </a:tc>
              </a:tr>
              <a:tr h="489673">
                <a:tc>
                  <a:txBody>
                    <a:bodyPr/>
                    <a:lstStyle/>
                    <a:p>
                      <a:pPr marL="342900" marR="0" indent="-342900">
                        <a:spcBef>
                          <a:spcPts val="0"/>
                        </a:spcBef>
                        <a:spcAft>
                          <a:spcPts val="0"/>
                        </a:spcAft>
                        <a:buFont typeface="Arial" panose="020B0604020202020204" pitchFamily="34" charset="0"/>
                        <a:buChar char="•"/>
                      </a:pPr>
                      <a:r>
                        <a:rPr lang="en-US" sz="2400" b="0" dirty="0">
                          <a:effectLst/>
                        </a:rPr>
                        <a:t>Outpatient ED </a:t>
                      </a:r>
                      <a:r>
                        <a:rPr lang="en-US" sz="2400" b="0" dirty="0" smtClean="0">
                          <a:effectLst/>
                        </a:rPr>
                        <a:t>visits</a:t>
                      </a:r>
                      <a:endParaRPr lang="en-US" sz="2400" b="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R w="12700" cap="flat" cmpd="sng" algn="ctr">
                      <a:solidFill>
                        <a:schemeClr val="accent1"/>
                      </a:solidFill>
                      <a:prstDash val="solid"/>
                      <a:round/>
                      <a:headEnd type="none" w="med" len="med"/>
                      <a:tailEnd type="none" w="med" len="med"/>
                    </a:lnR>
                    <a:lnT w="12700" cap="flat" cmpd="sng" algn="ctr">
                      <a:solidFill>
                        <a:schemeClr val="bg1"/>
                      </a:solidFill>
                      <a:prstDash val="solid"/>
                      <a:round/>
                      <a:headEnd type="none" w="med" len="med"/>
                      <a:tailEnd type="none" w="med" len="med"/>
                    </a:lnT>
                  </a:tcPr>
                </a:tc>
                <a:tc vMerge="1">
                  <a:txBody>
                    <a:bodyPr/>
                    <a:lstStyle/>
                    <a:p>
                      <a:endParaRPr lang="en-US"/>
                    </a:p>
                  </a:txBody>
                  <a:tcPr/>
                </a:tc>
              </a:tr>
              <a:tr h="489673">
                <a:tc>
                  <a:txBody>
                    <a:bodyPr/>
                    <a:lstStyle/>
                    <a:p>
                      <a:pPr marL="342900" marR="0" indent="-342900">
                        <a:spcBef>
                          <a:spcPts val="0"/>
                        </a:spcBef>
                        <a:spcAft>
                          <a:spcPts val="0"/>
                        </a:spcAft>
                        <a:buFont typeface="Arial" panose="020B0604020202020204" pitchFamily="34" charset="0"/>
                        <a:buChar char="•"/>
                      </a:pPr>
                      <a:r>
                        <a:rPr lang="en-US" sz="2400" b="0" dirty="0">
                          <a:effectLst/>
                        </a:rPr>
                        <a:t>Compliance with four diabetes measures</a:t>
                      </a:r>
                      <a:endParaRPr lang="en-US" sz="2400" b="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R w="12700" cap="flat" cmpd="sng" algn="ctr">
                      <a:solidFill>
                        <a:schemeClr val="accent1"/>
                      </a:solidFill>
                      <a:prstDash val="solid"/>
                      <a:round/>
                      <a:headEnd type="none" w="med" len="med"/>
                      <a:tailEnd type="none" w="med" len="med"/>
                    </a:lnR>
                    <a:lnB w="12700" cap="flat" cmpd="sng" algn="ctr">
                      <a:solidFill>
                        <a:schemeClr val="bg1"/>
                      </a:solidFill>
                      <a:prstDash val="solid"/>
                      <a:round/>
                      <a:headEnd type="none" w="med" len="med"/>
                      <a:tailEnd type="none" w="med" len="med"/>
                    </a:lnB>
                  </a:tcPr>
                </a:tc>
                <a:tc rowSpan="3">
                  <a:txBody>
                    <a:bodyPr/>
                    <a:lstStyle/>
                    <a:p>
                      <a:pPr marL="0" marR="0" indent="0" algn="ctr">
                        <a:spcBef>
                          <a:spcPts val="0"/>
                        </a:spcBef>
                        <a:spcAft>
                          <a:spcPts val="0"/>
                        </a:spcAft>
                      </a:pPr>
                      <a:r>
                        <a:rPr lang="en-US" sz="2400" b="1" dirty="0">
                          <a:effectLst/>
                        </a:rPr>
                        <a:t>Quality of care process</a:t>
                      </a:r>
                      <a:endParaRPr lang="en-US" sz="24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accent1"/>
                      </a:solidFill>
                      <a:prstDash val="solid"/>
                      <a:round/>
                      <a:headEnd type="none" w="med" len="med"/>
                      <a:tailEnd type="none" w="med" len="med"/>
                    </a:lnL>
                  </a:tcPr>
                </a:tc>
              </a:tr>
              <a:tr h="489673">
                <a:tc>
                  <a:txBody>
                    <a:bodyPr/>
                    <a:lstStyle/>
                    <a:p>
                      <a:pPr marL="342900" marR="0" indent="-342900">
                        <a:spcBef>
                          <a:spcPts val="0"/>
                        </a:spcBef>
                        <a:spcAft>
                          <a:spcPts val="0"/>
                        </a:spcAft>
                        <a:buFont typeface="Arial" panose="020B0604020202020204" pitchFamily="34" charset="0"/>
                        <a:buChar char="•"/>
                      </a:pPr>
                      <a:r>
                        <a:rPr lang="en-US" sz="2400" b="0" dirty="0">
                          <a:effectLst/>
                        </a:rPr>
                        <a:t>Percentage of visits attributed to PCP</a:t>
                      </a:r>
                      <a:endParaRPr lang="en-US" sz="2400" b="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R w="12700" cap="flat" cmpd="sng" algn="ctr">
                      <a:solidFill>
                        <a:schemeClr val="accent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vMerge="1">
                  <a:txBody>
                    <a:bodyPr/>
                    <a:lstStyle/>
                    <a:p>
                      <a:endParaRPr lang="en-US"/>
                    </a:p>
                  </a:txBody>
                  <a:tcPr/>
                </a:tc>
              </a:tr>
              <a:tr h="489673">
                <a:tc>
                  <a:txBody>
                    <a:bodyPr/>
                    <a:lstStyle/>
                    <a:p>
                      <a:pPr marL="342900" marR="0" indent="-342900">
                        <a:spcBef>
                          <a:spcPts val="0"/>
                        </a:spcBef>
                        <a:spcAft>
                          <a:spcPts val="0"/>
                        </a:spcAft>
                        <a:buFont typeface="Arial" panose="020B0604020202020204" pitchFamily="34" charset="0"/>
                        <a:buChar char="•"/>
                      </a:pPr>
                      <a:r>
                        <a:rPr lang="en-US" sz="2400" b="0" dirty="0" smtClean="0">
                          <a:effectLst/>
                        </a:rPr>
                        <a:t>14-day follow-up to hospitalization</a:t>
                      </a:r>
                      <a:endParaRPr lang="en-US" sz="2400" b="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R w="12700" cap="flat" cmpd="sng" algn="ctr">
                      <a:solidFill>
                        <a:schemeClr val="accent1"/>
                      </a:solidFill>
                      <a:prstDash val="solid"/>
                      <a:round/>
                      <a:headEnd type="none" w="med" len="med"/>
                      <a:tailEnd type="none" w="med" len="med"/>
                    </a:lnR>
                    <a:lnT w="12700" cap="flat" cmpd="sng" algn="ctr">
                      <a:solidFill>
                        <a:schemeClr val="bg1"/>
                      </a:solidFill>
                      <a:prstDash val="solid"/>
                      <a:round/>
                      <a:headEnd type="none" w="med" len="med"/>
                      <a:tailEnd type="none" w="med" len="med"/>
                    </a:lnT>
                  </a:tcPr>
                </a:tc>
                <a:tc vMerge="1">
                  <a:txBody>
                    <a:bodyPr/>
                    <a:lstStyle/>
                    <a:p>
                      <a:endParaRPr lang="en-US"/>
                    </a:p>
                  </a:txBody>
                  <a:tcPr/>
                </a:tc>
              </a:tr>
              <a:tr h="489673">
                <a:tc>
                  <a:txBody>
                    <a:bodyPr/>
                    <a:lstStyle/>
                    <a:p>
                      <a:pPr marL="342900" marR="0" indent="-342900">
                        <a:spcBef>
                          <a:spcPts val="0"/>
                        </a:spcBef>
                        <a:spcAft>
                          <a:spcPts val="0"/>
                        </a:spcAft>
                        <a:buFont typeface="Arial" panose="020B0604020202020204" pitchFamily="34" charset="0"/>
                        <a:buChar char="•"/>
                      </a:pPr>
                      <a:r>
                        <a:rPr lang="en-US" sz="2400" b="0" dirty="0" err="1" smtClean="0">
                          <a:effectLst/>
                        </a:rPr>
                        <a:t>ACSC</a:t>
                      </a:r>
                      <a:r>
                        <a:rPr lang="en-US" sz="2400" b="0" dirty="0" smtClean="0">
                          <a:effectLst/>
                        </a:rPr>
                        <a:t> admissions</a:t>
                      </a:r>
                      <a:endParaRPr lang="en-US" sz="2400" b="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R w="12700" cap="flat" cmpd="sng" algn="ctr">
                      <a:solidFill>
                        <a:schemeClr val="accent1"/>
                      </a:solidFill>
                      <a:prstDash val="solid"/>
                      <a:round/>
                      <a:headEnd type="none" w="med" len="med"/>
                      <a:tailEnd type="none" w="med" len="med"/>
                    </a:lnR>
                    <a:lnB w="12700" cap="flat" cmpd="sng" algn="ctr">
                      <a:solidFill>
                        <a:schemeClr val="bg1"/>
                      </a:solidFill>
                      <a:prstDash val="solid"/>
                      <a:round/>
                      <a:headEnd type="none" w="med" len="med"/>
                      <a:tailEnd type="none" w="med" len="med"/>
                    </a:lnB>
                  </a:tcPr>
                </a:tc>
                <a:tc rowSpan="2">
                  <a:txBody>
                    <a:bodyPr/>
                    <a:lstStyle/>
                    <a:p>
                      <a:pPr marL="0" marR="0" indent="0" algn="ctr">
                        <a:spcBef>
                          <a:spcPts val="0"/>
                        </a:spcBef>
                        <a:spcAft>
                          <a:spcPts val="0"/>
                        </a:spcAft>
                      </a:pPr>
                      <a:r>
                        <a:rPr lang="en-US" sz="2400" b="1" dirty="0">
                          <a:effectLst/>
                        </a:rPr>
                        <a:t>Quality of care outcome</a:t>
                      </a:r>
                      <a:endParaRPr lang="en-US" sz="24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accent1"/>
                      </a:solidFill>
                      <a:prstDash val="solid"/>
                      <a:round/>
                      <a:headEnd type="none" w="med" len="med"/>
                      <a:tailEnd type="none" w="med" len="med"/>
                    </a:lnL>
                  </a:tcPr>
                </a:tc>
              </a:tr>
              <a:tr h="489673">
                <a:tc>
                  <a:txBody>
                    <a:bodyPr/>
                    <a:lstStyle/>
                    <a:p>
                      <a:pPr marL="342900" marR="0" indent="-342900">
                        <a:spcBef>
                          <a:spcPts val="0"/>
                        </a:spcBef>
                        <a:spcAft>
                          <a:spcPts val="0"/>
                        </a:spcAft>
                        <a:buFont typeface="Arial" panose="020B0604020202020204" pitchFamily="34" charset="0"/>
                        <a:buChar char="•"/>
                      </a:pPr>
                      <a:r>
                        <a:rPr lang="en-US" sz="2400" b="0" dirty="0" smtClean="0">
                          <a:effectLst/>
                        </a:rPr>
                        <a:t>30-day</a:t>
                      </a:r>
                      <a:r>
                        <a:rPr lang="en-US" sz="2400" b="0" baseline="0" dirty="0" smtClean="0">
                          <a:effectLst/>
                        </a:rPr>
                        <a:t> h</a:t>
                      </a:r>
                      <a:r>
                        <a:rPr lang="en-US" sz="2400" b="0" dirty="0" smtClean="0">
                          <a:effectLst/>
                        </a:rPr>
                        <a:t>ospital readmission</a:t>
                      </a:r>
                      <a:endParaRPr lang="en-US" sz="2400" b="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R w="12700" cap="flat" cmpd="sng" algn="ctr">
                      <a:solidFill>
                        <a:schemeClr val="accent1"/>
                      </a:solidFill>
                      <a:prstDash val="solid"/>
                      <a:round/>
                      <a:headEnd type="none" w="med" len="med"/>
                      <a:tailEnd type="none" w="med" len="med"/>
                    </a:lnR>
                    <a:lnT w="12700" cap="flat" cmpd="sng" algn="ctr">
                      <a:solidFill>
                        <a:schemeClr val="bg1"/>
                      </a:solidFill>
                      <a:prstDash val="solid"/>
                      <a:round/>
                      <a:headEnd type="none" w="med" len="med"/>
                      <a:tailEnd type="none" w="med" len="med"/>
                    </a:lnT>
                  </a:tcPr>
                </a:tc>
                <a:tc vMerge="1">
                  <a:txBody>
                    <a:bodyPr/>
                    <a:lstStyle/>
                    <a:p>
                      <a:endParaRPr lang="en-US"/>
                    </a:p>
                  </a:txBody>
                  <a:tcPr/>
                </a:tc>
              </a:tr>
            </a:tbl>
          </a:graphicData>
        </a:graphic>
      </p:graphicFrame>
    </p:spTree>
    <p:extLst>
      <p:ext uri="{BB962C8B-B14F-4D97-AF65-F5344CB8AC3E}">
        <p14:creationId xmlns:p14="http://schemas.microsoft.com/office/powerpoint/2010/main" val="42218236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2120" y="190985"/>
            <a:ext cx="8674812" cy="750294"/>
          </a:xfrm>
        </p:spPr>
        <p:txBody>
          <a:bodyPr>
            <a:normAutofit/>
          </a:bodyPr>
          <a:lstStyle/>
          <a:p>
            <a:r>
              <a:rPr lang="en-US" dirty="0" smtClean="0"/>
              <a:t>Bayesian Hierarchical Model</a:t>
            </a:r>
            <a:endParaRPr lang="en-US" dirty="0"/>
          </a:p>
        </p:txBody>
      </p:sp>
      <mc:AlternateContent xmlns:mc="http://schemas.openxmlformats.org/markup-compatibility/2006" xmlns:a14="http://schemas.microsoft.com/office/drawing/2010/main">
        <mc:Choice Requires="a14">
          <p:sp>
            <p:nvSpPr>
              <p:cNvPr id="4" name="Rectangle 3"/>
              <p:cNvSpPr/>
              <p:nvPr/>
            </p:nvSpPr>
            <p:spPr>
              <a:xfrm>
                <a:off x="302458" y="2139902"/>
                <a:ext cx="8674812" cy="661207"/>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sz="3000" i="1">
                              <a:solidFill>
                                <a:schemeClr val="tx2"/>
                              </a:solidFill>
                              <a:latin typeface="Cambria Math" panose="02040503050406030204" pitchFamily="18" charset="0"/>
                              <a:cs typeface="Arial Bold" panose="020B0704020202020204" pitchFamily="34" charset="0"/>
                            </a:rPr>
                          </m:ctrlPr>
                        </m:sSubPr>
                        <m:e>
                          <m:r>
                            <a:rPr lang="en-US" sz="3000">
                              <a:solidFill>
                                <a:schemeClr val="tx2"/>
                              </a:solidFill>
                              <a:latin typeface="Cambria Math" panose="02040503050406030204" pitchFamily="18" charset="0"/>
                              <a:cs typeface="Arial Bold" panose="020B0704020202020204" pitchFamily="34" charset="0"/>
                            </a:rPr>
                            <m:t>𝑦</m:t>
                          </m:r>
                        </m:e>
                        <m:sub>
                          <m:r>
                            <a:rPr lang="en-US" sz="3000">
                              <a:solidFill>
                                <a:schemeClr val="tx2"/>
                              </a:solidFill>
                              <a:latin typeface="Cambria Math" panose="02040503050406030204" pitchFamily="18" charset="0"/>
                              <a:cs typeface="Arial Bold" panose="020B0704020202020204" pitchFamily="34" charset="0"/>
                            </a:rPr>
                            <m:t>𝑖𝑗𝑡</m:t>
                          </m:r>
                        </m:sub>
                      </m:sSub>
                      <m:r>
                        <a:rPr lang="en-US" sz="3000">
                          <a:solidFill>
                            <a:schemeClr val="tx2"/>
                          </a:solidFill>
                          <a:latin typeface="Cambria Math" panose="02040503050406030204" pitchFamily="18" charset="0"/>
                          <a:cs typeface="Arial Bold" panose="020B0704020202020204" pitchFamily="34" charset="0"/>
                        </a:rPr>
                        <m:t>=</m:t>
                      </m:r>
                      <m:r>
                        <a:rPr lang="en-US" sz="3000">
                          <a:solidFill>
                            <a:schemeClr val="tx2"/>
                          </a:solidFill>
                          <a:latin typeface="Cambria Math" panose="02040503050406030204" pitchFamily="18" charset="0"/>
                          <a:cs typeface="Arial Bold" panose="020B0704020202020204" pitchFamily="34" charset="0"/>
                        </a:rPr>
                        <m:t>𝛼</m:t>
                      </m:r>
                      <m:r>
                        <a:rPr lang="en-US" sz="3000">
                          <a:solidFill>
                            <a:schemeClr val="tx2"/>
                          </a:solidFill>
                          <a:latin typeface="Cambria Math" panose="02040503050406030204" pitchFamily="18" charset="0"/>
                          <a:cs typeface="Arial Bold" panose="020B0704020202020204" pitchFamily="34" charset="0"/>
                        </a:rPr>
                        <m:t>+</m:t>
                      </m:r>
                      <m:sSub>
                        <m:sSubPr>
                          <m:ctrlPr>
                            <a:rPr lang="en-US" sz="3000" i="1">
                              <a:solidFill>
                                <a:schemeClr val="tx2"/>
                              </a:solidFill>
                              <a:latin typeface="Cambria Math" panose="02040503050406030204" pitchFamily="18" charset="0"/>
                              <a:cs typeface="Arial Bold" panose="020B0704020202020204" pitchFamily="34" charset="0"/>
                            </a:rPr>
                          </m:ctrlPr>
                        </m:sSubPr>
                        <m:e>
                          <m:r>
                            <a:rPr lang="en-US" sz="3000">
                              <a:solidFill>
                                <a:schemeClr val="tx2"/>
                              </a:solidFill>
                              <a:latin typeface="Cambria Math" panose="02040503050406030204" pitchFamily="18" charset="0"/>
                              <a:cs typeface="Arial Bold" panose="020B0704020202020204" pitchFamily="34" charset="0"/>
                            </a:rPr>
                            <m:t>𝑎</m:t>
                          </m:r>
                        </m:e>
                        <m:sub>
                          <m:r>
                            <a:rPr lang="en-US" sz="3000">
                              <a:solidFill>
                                <a:schemeClr val="tx2"/>
                              </a:solidFill>
                              <a:latin typeface="Cambria Math" panose="02040503050406030204" pitchFamily="18" charset="0"/>
                              <a:cs typeface="Arial Bold" panose="020B0704020202020204" pitchFamily="34" charset="0"/>
                            </a:rPr>
                            <m:t>𝑖</m:t>
                          </m:r>
                        </m:sub>
                      </m:sSub>
                      <m:r>
                        <a:rPr lang="en-US" sz="3000">
                          <a:solidFill>
                            <a:schemeClr val="tx2"/>
                          </a:solidFill>
                          <a:latin typeface="Cambria Math" panose="02040503050406030204" pitchFamily="18" charset="0"/>
                          <a:cs typeface="Arial Bold" panose="020B0704020202020204" pitchFamily="34" charset="0"/>
                        </a:rPr>
                        <m:t>+</m:t>
                      </m:r>
                      <m:sSub>
                        <m:sSubPr>
                          <m:ctrlPr>
                            <a:rPr lang="en-US" sz="3000" i="1">
                              <a:solidFill>
                                <a:schemeClr val="tx2"/>
                              </a:solidFill>
                              <a:latin typeface="Cambria Math" panose="02040503050406030204" pitchFamily="18" charset="0"/>
                              <a:cs typeface="Arial Bold" panose="020B0704020202020204" pitchFamily="34" charset="0"/>
                            </a:rPr>
                          </m:ctrlPr>
                        </m:sSubPr>
                        <m:e>
                          <m:r>
                            <a:rPr lang="en-US" sz="3000">
                              <a:solidFill>
                                <a:schemeClr val="tx2"/>
                              </a:solidFill>
                              <a:latin typeface="Cambria Math" panose="02040503050406030204" pitchFamily="18" charset="0"/>
                              <a:cs typeface="Arial Bold" panose="020B0704020202020204" pitchFamily="34" charset="0"/>
                            </a:rPr>
                            <m:t>𝑏</m:t>
                          </m:r>
                        </m:e>
                        <m:sub>
                          <m:r>
                            <a:rPr lang="en-US" sz="3000">
                              <a:solidFill>
                                <a:schemeClr val="tx2"/>
                              </a:solidFill>
                              <a:latin typeface="Cambria Math" panose="02040503050406030204" pitchFamily="18" charset="0"/>
                              <a:cs typeface="Arial Bold" panose="020B0704020202020204" pitchFamily="34" charset="0"/>
                            </a:rPr>
                            <m:t>𝑗</m:t>
                          </m:r>
                        </m:sub>
                      </m:sSub>
                      <m:r>
                        <a:rPr lang="en-US" sz="3000">
                          <a:solidFill>
                            <a:schemeClr val="tx2"/>
                          </a:solidFill>
                          <a:latin typeface="Cambria Math" panose="02040503050406030204" pitchFamily="18" charset="0"/>
                          <a:cs typeface="Arial Bold" panose="020B0704020202020204" pitchFamily="34" charset="0"/>
                        </a:rPr>
                        <m:t>+</m:t>
                      </m:r>
                      <m:sSub>
                        <m:sSubPr>
                          <m:ctrlPr>
                            <a:rPr lang="en-US" sz="3000" i="1">
                              <a:solidFill>
                                <a:schemeClr val="tx2"/>
                              </a:solidFill>
                              <a:latin typeface="Cambria Math" panose="02040503050406030204" pitchFamily="18" charset="0"/>
                              <a:cs typeface="Arial Bold" panose="020B0704020202020204" pitchFamily="34" charset="0"/>
                            </a:rPr>
                          </m:ctrlPr>
                        </m:sSubPr>
                        <m:e>
                          <m:r>
                            <a:rPr lang="en-US" sz="3000">
                              <a:solidFill>
                                <a:schemeClr val="tx2"/>
                              </a:solidFill>
                              <a:latin typeface="Cambria Math" panose="02040503050406030204" pitchFamily="18" charset="0"/>
                              <a:cs typeface="Arial Bold" panose="020B0704020202020204" pitchFamily="34" charset="0"/>
                            </a:rPr>
                            <m:t>𝑐</m:t>
                          </m:r>
                        </m:e>
                        <m:sub>
                          <m:r>
                            <a:rPr lang="en-US" sz="3000">
                              <a:solidFill>
                                <a:schemeClr val="tx2"/>
                              </a:solidFill>
                              <a:latin typeface="Cambria Math" panose="02040503050406030204" pitchFamily="18" charset="0"/>
                              <a:cs typeface="Arial Bold" panose="020B0704020202020204" pitchFamily="34" charset="0"/>
                            </a:rPr>
                            <m:t>𝑡</m:t>
                          </m:r>
                        </m:sub>
                      </m:sSub>
                      <m:r>
                        <a:rPr lang="en-US" sz="3000">
                          <a:solidFill>
                            <a:schemeClr val="tx2"/>
                          </a:solidFill>
                          <a:latin typeface="Cambria Math" panose="02040503050406030204" pitchFamily="18" charset="0"/>
                          <a:cs typeface="Arial Bold" panose="020B0704020202020204" pitchFamily="34" charset="0"/>
                        </a:rPr>
                        <m:t>+</m:t>
                      </m:r>
                      <m:sSub>
                        <m:sSubPr>
                          <m:ctrlPr>
                            <a:rPr lang="en-US" sz="3000" i="1">
                              <a:solidFill>
                                <a:schemeClr val="tx2"/>
                              </a:solidFill>
                              <a:latin typeface="Cambria Math" panose="02040503050406030204" pitchFamily="18" charset="0"/>
                              <a:cs typeface="Arial Bold" panose="020B0704020202020204" pitchFamily="34" charset="0"/>
                            </a:rPr>
                          </m:ctrlPr>
                        </m:sSubPr>
                        <m:e>
                          <m:r>
                            <a:rPr lang="en-US" sz="3000">
                              <a:solidFill>
                                <a:schemeClr val="tx2"/>
                              </a:solidFill>
                              <a:latin typeface="Cambria Math" panose="02040503050406030204" pitchFamily="18" charset="0"/>
                              <a:cs typeface="Arial Bold" panose="020B0704020202020204" pitchFamily="34" charset="0"/>
                            </a:rPr>
                            <m:t>𝛽</m:t>
                          </m:r>
                        </m:e>
                        <m:sub>
                          <m:r>
                            <a:rPr lang="en-US" sz="3000">
                              <a:solidFill>
                                <a:schemeClr val="tx2"/>
                              </a:solidFill>
                              <a:latin typeface="Cambria Math" panose="02040503050406030204" pitchFamily="18" charset="0"/>
                              <a:cs typeface="Arial Bold" panose="020B0704020202020204" pitchFamily="34" charset="0"/>
                            </a:rPr>
                            <m:t>𝑖</m:t>
                          </m:r>
                          <m:r>
                            <a:rPr lang="en-US" sz="3000">
                              <a:solidFill>
                                <a:schemeClr val="tx2"/>
                              </a:solidFill>
                              <a:latin typeface="Cambria Math" panose="02040503050406030204" pitchFamily="18" charset="0"/>
                              <a:cs typeface="Arial Bold" panose="020B0704020202020204" pitchFamily="34" charset="0"/>
                            </a:rPr>
                            <m:t>×</m:t>
                          </m:r>
                          <m:r>
                            <a:rPr lang="en-US" sz="3000">
                              <a:solidFill>
                                <a:schemeClr val="tx2"/>
                              </a:solidFill>
                              <a:latin typeface="Cambria Math" panose="02040503050406030204" pitchFamily="18" charset="0"/>
                              <a:cs typeface="Arial Bold" panose="020B0704020202020204" pitchFamily="34" charset="0"/>
                            </a:rPr>
                            <m:t>𝑗</m:t>
                          </m:r>
                        </m:sub>
                      </m:sSub>
                      <m:r>
                        <a:rPr lang="en-US" sz="3000">
                          <a:solidFill>
                            <a:schemeClr val="tx2"/>
                          </a:solidFill>
                          <a:latin typeface="Cambria Math" panose="02040503050406030204" pitchFamily="18" charset="0"/>
                          <a:cs typeface="Arial Bold" panose="020B0704020202020204" pitchFamily="34" charset="0"/>
                        </a:rPr>
                        <m:t>+</m:t>
                      </m:r>
                      <m:sSub>
                        <m:sSubPr>
                          <m:ctrlPr>
                            <a:rPr lang="en-US" sz="3000" i="1">
                              <a:solidFill>
                                <a:schemeClr val="tx2"/>
                              </a:solidFill>
                              <a:latin typeface="Cambria Math" panose="02040503050406030204" pitchFamily="18" charset="0"/>
                              <a:cs typeface="Arial Bold" panose="020B0704020202020204" pitchFamily="34" charset="0"/>
                            </a:rPr>
                          </m:ctrlPr>
                        </m:sSubPr>
                        <m:e>
                          <m:r>
                            <a:rPr lang="en-US" sz="3000">
                              <a:solidFill>
                                <a:schemeClr val="tx2"/>
                              </a:solidFill>
                              <a:latin typeface="Cambria Math" panose="02040503050406030204" pitchFamily="18" charset="0"/>
                              <a:cs typeface="Arial Bold" panose="020B0704020202020204" pitchFamily="34" charset="0"/>
                            </a:rPr>
                            <m:t>𝛾</m:t>
                          </m:r>
                        </m:e>
                        <m:sub>
                          <m:r>
                            <a:rPr lang="en-US" sz="3000">
                              <a:solidFill>
                                <a:schemeClr val="tx2"/>
                              </a:solidFill>
                              <a:latin typeface="Cambria Math" panose="02040503050406030204" pitchFamily="18" charset="0"/>
                              <a:cs typeface="Arial Bold" panose="020B0704020202020204" pitchFamily="34" charset="0"/>
                            </a:rPr>
                            <m:t>𝑖</m:t>
                          </m:r>
                          <m:r>
                            <a:rPr lang="en-US" sz="3000">
                              <a:solidFill>
                                <a:schemeClr val="tx2"/>
                              </a:solidFill>
                              <a:latin typeface="Cambria Math" panose="02040503050406030204" pitchFamily="18" charset="0"/>
                              <a:cs typeface="Arial Bold" panose="020B0704020202020204" pitchFamily="34" charset="0"/>
                            </a:rPr>
                            <m:t>×</m:t>
                          </m:r>
                          <m:r>
                            <a:rPr lang="en-US" sz="3000">
                              <a:solidFill>
                                <a:schemeClr val="tx2"/>
                              </a:solidFill>
                              <a:latin typeface="Cambria Math" panose="02040503050406030204" pitchFamily="18" charset="0"/>
                              <a:cs typeface="Arial Bold" panose="020B0704020202020204" pitchFamily="34" charset="0"/>
                            </a:rPr>
                            <m:t>𝑡</m:t>
                          </m:r>
                        </m:sub>
                      </m:sSub>
                      <m:r>
                        <a:rPr lang="en-US" sz="3000">
                          <a:solidFill>
                            <a:schemeClr val="tx2"/>
                          </a:solidFill>
                          <a:latin typeface="Cambria Math" panose="02040503050406030204" pitchFamily="18" charset="0"/>
                          <a:cs typeface="Arial Bold" panose="020B0704020202020204" pitchFamily="34" charset="0"/>
                        </a:rPr>
                        <m:t>+</m:t>
                      </m:r>
                      <m:sSub>
                        <m:sSubPr>
                          <m:ctrlPr>
                            <a:rPr lang="en-US" sz="3000" i="1">
                              <a:solidFill>
                                <a:schemeClr val="tx2"/>
                              </a:solidFill>
                              <a:latin typeface="Cambria Math" panose="02040503050406030204" pitchFamily="18" charset="0"/>
                              <a:cs typeface="Arial Bold" panose="020B0704020202020204" pitchFamily="34" charset="0"/>
                            </a:rPr>
                          </m:ctrlPr>
                        </m:sSubPr>
                        <m:e>
                          <m:r>
                            <a:rPr lang="en-US" sz="3000">
                              <a:solidFill>
                                <a:schemeClr val="tx2"/>
                              </a:solidFill>
                              <a:latin typeface="Cambria Math" panose="02040503050406030204" pitchFamily="18" charset="0"/>
                              <a:cs typeface="Arial Bold" panose="020B0704020202020204" pitchFamily="34" charset="0"/>
                            </a:rPr>
                            <m:t>𝛿</m:t>
                          </m:r>
                        </m:e>
                        <m:sub>
                          <m:r>
                            <a:rPr lang="en-US" sz="3000">
                              <a:solidFill>
                                <a:schemeClr val="tx2"/>
                              </a:solidFill>
                              <a:latin typeface="Cambria Math" panose="02040503050406030204" pitchFamily="18" charset="0"/>
                              <a:cs typeface="Arial Bold" panose="020B0704020202020204" pitchFamily="34" charset="0"/>
                            </a:rPr>
                            <m:t>𝑗</m:t>
                          </m:r>
                          <m:r>
                            <a:rPr lang="en-US" sz="3000">
                              <a:solidFill>
                                <a:schemeClr val="tx2"/>
                              </a:solidFill>
                              <a:latin typeface="Cambria Math" panose="02040503050406030204" pitchFamily="18" charset="0"/>
                              <a:cs typeface="Arial Bold" panose="020B0704020202020204" pitchFamily="34" charset="0"/>
                            </a:rPr>
                            <m:t>×</m:t>
                          </m:r>
                          <m:r>
                            <a:rPr lang="en-US" sz="3000">
                              <a:solidFill>
                                <a:schemeClr val="tx2"/>
                              </a:solidFill>
                              <a:latin typeface="Cambria Math" panose="02040503050406030204" pitchFamily="18" charset="0"/>
                              <a:cs typeface="Arial Bold" panose="020B0704020202020204" pitchFamily="34" charset="0"/>
                            </a:rPr>
                            <m:t>𝑡</m:t>
                          </m:r>
                        </m:sub>
                      </m:sSub>
                      <m:r>
                        <a:rPr lang="en-US" sz="3000">
                          <a:solidFill>
                            <a:schemeClr val="tx2"/>
                          </a:solidFill>
                          <a:latin typeface="Cambria Math" panose="02040503050406030204" pitchFamily="18" charset="0"/>
                          <a:cs typeface="Arial Bold" panose="020B0704020202020204" pitchFamily="34" charset="0"/>
                        </a:rPr>
                        <m:t>+ </m:t>
                      </m:r>
                      <m:sSub>
                        <m:sSubPr>
                          <m:ctrlPr>
                            <a:rPr lang="en-US" sz="3000" i="1">
                              <a:solidFill>
                                <a:schemeClr val="tx2"/>
                              </a:solidFill>
                              <a:latin typeface="Cambria Math" panose="02040503050406030204" pitchFamily="18" charset="0"/>
                              <a:cs typeface="Arial Bold" panose="020B0704020202020204" pitchFamily="34" charset="0"/>
                            </a:rPr>
                          </m:ctrlPr>
                        </m:sSubPr>
                        <m:e>
                          <m:r>
                            <a:rPr lang="en-US" sz="3000">
                              <a:solidFill>
                                <a:schemeClr val="tx2"/>
                              </a:solidFill>
                              <a:latin typeface="Cambria Math" panose="02040503050406030204" pitchFamily="18" charset="0"/>
                              <a:cs typeface="Arial Bold" panose="020B0704020202020204" pitchFamily="34" charset="0"/>
                            </a:rPr>
                            <m:t>𝜀</m:t>
                          </m:r>
                        </m:e>
                        <m:sub>
                          <m:r>
                            <a:rPr lang="en-US" sz="3000">
                              <a:solidFill>
                                <a:schemeClr val="tx2"/>
                              </a:solidFill>
                              <a:latin typeface="Cambria Math" panose="02040503050406030204" pitchFamily="18" charset="0"/>
                              <a:cs typeface="Arial Bold" panose="020B0704020202020204" pitchFamily="34" charset="0"/>
                            </a:rPr>
                            <m:t>𝑖𝑗𝑡</m:t>
                          </m:r>
                        </m:sub>
                      </m:sSub>
                      <m:r>
                        <a:rPr lang="en-US" sz="3000">
                          <a:solidFill>
                            <a:schemeClr val="tx2"/>
                          </a:solidFill>
                          <a:latin typeface="Cambria Math" panose="02040503050406030204" pitchFamily="18" charset="0"/>
                          <a:cs typeface="Arial Bold" panose="020B0704020202020204" pitchFamily="34" charset="0"/>
                        </a:rPr>
                        <m:t> </m:t>
                      </m:r>
                    </m:oMath>
                  </m:oMathPara>
                </a14:m>
                <a:endParaRPr lang="en-US" sz="3000" dirty="0">
                  <a:solidFill>
                    <a:schemeClr val="tx2"/>
                  </a:solidFill>
                  <a:latin typeface="Arial Bold" panose="020B0704020202020204" pitchFamily="34" charset="0"/>
                  <a:cs typeface="Arial Bold" panose="020B0704020202020204" pitchFamily="34" charset="0"/>
                </a:endParaRPr>
              </a:p>
            </p:txBody>
          </p:sp>
        </mc:Choice>
        <mc:Fallback xmlns="">
          <p:sp>
            <p:nvSpPr>
              <p:cNvPr id="4" name="Rectangle 3"/>
              <p:cNvSpPr>
                <a:spLocks noRot="1" noChangeAspect="1" noMove="1" noResize="1" noEditPoints="1" noAdjustHandles="1" noChangeArrowheads="1" noChangeShapeType="1" noTextEdit="1"/>
              </p:cNvSpPr>
              <p:nvPr/>
            </p:nvSpPr>
            <p:spPr>
              <a:xfrm>
                <a:off x="302458" y="2139902"/>
                <a:ext cx="8674812" cy="661207"/>
              </a:xfrm>
              <a:prstGeom prst="rect">
                <a:avLst/>
              </a:prstGeom>
              <a:blipFill rotWithShape="0">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 name="Text Placeholder 2"/>
              <p:cNvSpPr txBox="1">
                <a:spLocks/>
              </p:cNvSpPr>
              <p:nvPr/>
            </p:nvSpPr>
            <p:spPr>
              <a:xfrm>
                <a:off x="607962" y="3191672"/>
                <a:ext cx="8063803" cy="2485647"/>
              </a:xfrm>
              <a:prstGeom prst="rect">
                <a:avLst/>
              </a:prstGeom>
            </p:spPr>
            <p:txBody>
              <a:bodyPr>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buClr>
                    <a:srgbClr val="004148"/>
                  </a:buClr>
                </a:pPr>
                <a14:m>
                  <m:oMath xmlns:m="http://schemas.openxmlformats.org/officeDocument/2006/math">
                    <m:r>
                      <a:rPr lang="en-US" sz="2000" b="0" i="1" dirty="0" smtClean="0">
                        <a:solidFill>
                          <a:schemeClr val="tx2"/>
                        </a:solidFill>
                        <a:latin typeface="Cambria Math" panose="02040503050406030204" pitchFamily="18" charset="0"/>
                        <a:cs typeface="Arial Bold" panose="020B0704020202020204" pitchFamily="34" charset="0"/>
                      </a:rPr>
                      <m:t>𝑖</m:t>
                    </m:r>
                  </m:oMath>
                </a14:m>
                <a:r>
                  <a:rPr lang="en-US" sz="2000" dirty="0" smtClean="0">
                    <a:solidFill>
                      <a:schemeClr val="tx2"/>
                    </a:solidFill>
                    <a:latin typeface="Arial Bold" panose="020B0704020202020204" pitchFamily="34" charset="0"/>
                    <a:cs typeface="Arial Bold" panose="020B0704020202020204" pitchFamily="34" charset="0"/>
                  </a:rPr>
                  <a:t> indexes outcomes</a:t>
                </a:r>
              </a:p>
              <a:p>
                <a:pPr>
                  <a:buClr>
                    <a:srgbClr val="004148"/>
                  </a:buClr>
                </a:pPr>
                <a14:m>
                  <m:oMath xmlns:m="http://schemas.openxmlformats.org/officeDocument/2006/math">
                    <m:r>
                      <a:rPr lang="en-US" sz="2000" b="0" i="1" smtClean="0">
                        <a:solidFill>
                          <a:schemeClr val="tx2"/>
                        </a:solidFill>
                        <a:latin typeface="Cambria Math" panose="02040503050406030204" pitchFamily="18" charset="0"/>
                        <a:cs typeface="Arial Bold" panose="020B0704020202020204" pitchFamily="34" charset="0"/>
                      </a:rPr>
                      <m:t>𝑗</m:t>
                    </m:r>
                  </m:oMath>
                </a14:m>
                <a:r>
                  <a:rPr lang="en-US" sz="2000" dirty="0" smtClean="0">
                    <a:solidFill>
                      <a:schemeClr val="tx2"/>
                    </a:solidFill>
                    <a:latin typeface="Arial Bold" panose="020B0704020202020204" pitchFamily="34" charset="0"/>
                    <a:cs typeface="Arial Bold" panose="020B0704020202020204" pitchFamily="34" charset="0"/>
                  </a:rPr>
                  <a:t> indexes geographic regions</a:t>
                </a:r>
              </a:p>
              <a:p>
                <a:pPr>
                  <a:buClr>
                    <a:srgbClr val="004148"/>
                  </a:buClr>
                </a:pPr>
                <a14:m>
                  <m:oMath xmlns:m="http://schemas.openxmlformats.org/officeDocument/2006/math">
                    <m:r>
                      <a:rPr lang="en-US" sz="2000" b="0" i="1" smtClean="0">
                        <a:solidFill>
                          <a:schemeClr val="tx2"/>
                        </a:solidFill>
                        <a:latin typeface="Cambria Math" panose="02040503050406030204" pitchFamily="18" charset="0"/>
                        <a:cs typeface="Arial Bold" panose="020B0704020202020204" pitchFamily="34" charset="0"/>
                      </a:rPr>
                      <m:t>𝑡</m:t>
                    </m:r>
                  </m:oMath>
                </a14:m>
                <a:r>
                  <a:rPr lang="en-US" sz="2000" dirty="0" smtClean="0">
                    <a:solidFill>
                      <a:schemeClr val="tx2"/>
                    </a:solidFill>
                    <a:latin typeface="Arial Bold" panose="020B0704020202020204" pitchFamily="34" charset="0"/>
                    <a:cs typeface="Arial Bold" panose="020B0704020202020204" pitchFamily="34" charset="0"/>
                  </a:rPr>
                  <a:t> indexes years</a:t>
                </a:r>
              </a:p>
            </p:txBody>
          </p:sp>
        </mc:Choice>
        <mc:Fallback xmlns="">
          <p:sp>
            <p:nvSpPr>
              <p:cNvPr id="5" name="Text Placeholder 2"/>
              <p:cNvSpPr txBox="1">
                <a:spLocks noRot="1" noChangeAspect="1" noMove="1" noResize="1" noEditPoints="1" noAdjustHandles="1" noChangeArrowheads="1" noChangeShapeType="1" noTextEdit="1"/>
              </p:cNvSpPr>
              <p:nvPr/>
            </p:nvSpPr>
            <p:spPr>
              <a:xfrm>
                <a:off x="607962" y="3191672"/>
                <a:ext cx="8063803" cy="2485647"/>
              </a:xfrm>
              <a:prstGeom prst="rect">
                <a:avLst/>
              </a:prstGeom>
              <a:blipFill rotWithShape="0">
                <a:blip r:embed="rId4"/>
                <a:stretch>
                  <a:fillRect l="-680" t="-1229"/>
                </a:stretch>
              </a:blipFill>
            </p:spPr>
            <p:txBody>
              <a:bodyPr/>
              <a:lstStyle/>
              <a:p>
                <a:r>
                  <a:rPr lang="en-US">
                    <a:noFill/>
                  </a:rPr>
                  <a:t> </a:t>
                </a:r>
              </a:p>
            </p:txBody>
          </p:sp>
        </mc:Fallback>
      </mc:AlternateContent>
    </p:spTree>
    <p:extLst>
      <p:ext uri="{BB962C8B-B14F-4D97-AF65-F5344CB8AC3E}">
        <p14:creationId xmlns:p14="http://schemas.microsoft.com/office/powerpoint/2010/main" val="370603283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4" name="Rectangle 3"/>
              <p:cNvSpPr/>
              <p:nvPr/>
            </p:nvSpPr>
            <p:spPr>
              <a:xfrm>
                <a:off x="302458" y="2139902"/>
                <a:ext cx="8674812" cy="591124"/>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sz="3000" i="1">
                              <a:solidFill>
                                <a:schemeClr val="tx2"/>
                              </a:solidFill>
                              <a:latin typeface="Cambria Math" panose="02040503050406030204" pitchFamily="18" charset="0"/>
                              <a:cs typeface="Arial Bold" panose="020B0704020202020204" pitchFamily="34" charset="0"/>
                            </a:rPr>
                          </m:ctrlPr>
                        </m:sSubPr>
                        <m:e>
                          <m:r>
                            <a:rPr lang="en-US" sz="3000">
                              <a:solidFill>
                                <a:schemeClr val="tx2"/>
                              </a:solidFill>
                              <a:latin typeface="Cambria Math" panose="02040503050406030204" pitchFamily="18" charset="0"/>
                              <a:cs typeface="Arial Bold" panose="020B0704020202020204" pitchFamily="34" charset="0"/>
                            </a:rPr>
                            <m:t>𝑦</m:t>
                          </m:r>
                        </m:e>
                        <m:sub>
                          <m:r>
                            <a:rPr lang="en-US" sz="3000">
                              <a:solidFill>
                                <a:schemeClr val="tx2"/>
                              </a:solidFill>
                              <a:latin typeface="Cambria Math" panose="02040503050406030204" pitchFamily="18" charset="0"/>
                              <a:cs typeface="Arial Bold" panose="020B0704020202020204" pitchFamily="34" charset="0"/>
                            </a:rPr>
                            <m:t>𝑖𝑗𝑡</m:t>
                          </m:r>
                        </m:sub>
                      </m:sSub>
                      <m:r>
                        <a:rPr lang="en-US" sz="3000">
                          <a:solidFill>
                            <a:schemeClr val="tx2"/>
                          </a:solidFill>
                          <a:latin typeface="Cambria Math" panose="02040503050406030204" pitchFamily="18" charset="0"/>
                          <a:cs typeface="Arial Bold" panose="020B0704020202020204" pitchFamily="34" charset="0"/>
                        </a:rPr>
                        <m:t>=</m:t>
                      </m:r>
                      <m:r>
                        <a:rPr lang="en-US" sz="3000">
                          <a:solidFill>
                            <a:schemeClr val="tx2"/>
                          </a:solidFill>
                          <a:latin typeface="Cambria Math" panose="02040503050406030204" pitchFamily="18" charset="0"/>
                          <a:cs typeface="Arial Bold" panose="020B0704020202020204" pitchFamily="34" charset="0"/>
                        </a:rPr>
                        <m:t>𝛼</m:t>
                      </m:r>
                      <m:r>
                        <a:rPr lang="en-US" sz="3000">
                          <a:solidFill>
                            <a:schemeClr val="tx2"/>
                          </a:solidFill>
                          <a:latin typeface="Cambria Math" panose="02040503050406030204" pitchFamily="18" charset="0"/>
                          <a:cs typeface="Arial Bold" panose="020B0704020202020204" pitchFamily="34" charset="0"/>
                        </a:rPr>
                        <m:t>+</m:t>
                      </m:r>
                      <m:sSub>
                        <m:sSubPr>
                          <m:ctrlPr>
                            <a:rPr lang="en-US" sz="3000" i="1" smtClean="0">
                              <a:solidFill>
                                <a:schemeClr val="accent1"/>
                              </a:solidFill>
                              <a:latin typeface="Cambria Math" panose="02040503050406030204" pitchFamily="18" charset="0"/>
                              <a:cs typeface="Arial Bold" panose="020B0704020202020204" pitchFamily="34" charset="0"/>
                            </a:rPr>
                          </m:ctrlPr>
                        </m:sSubPr>
                        <m:e>
                          <m:r>
                            <a:rPr lang="en-US" sz="3000">
                              <a:solidFill>
                                <a:schemeClr val="accent1"/>
                              </a:solidFill>
                              <a:latin typeface="Cambria Math" panose="02040503050406030204" pitchFamily="18" charset="0"/>
                              <a:cs typeface="Arial Bold" panose="020B0704020202020204" pitchFamily="34" charset="0"/>
                            </a:rPr>
                            <m:t>𝑎</m:t>
                          </m:r>
                        </m:e>
                        <m:sub>
                          <m:r>
                            <a:rPr lang="en-US" sz="3000">
                              <a:solidFill>
                                <a:schemeClr val="accent1"/>
                              </a:solidFill>
                              <a:latin typeface="Cambria Math" panose="02040503050406030204" pitchFamily="18" charset="0"/>
                              <a:cs typeface="Arial Bold" panose="020B0704020202020204" pitchFamily="34" charset="0"/>
                            </a:rPr>
                            <m:t>𝑖</m:t>
                          </m:r>
                        </m:sub>
                      </m:sSub>
                      <m:r>
                        <a:rPr lang="en-US" sz="3000">
                          <a:solidFill>
                            <a:schemeClr val="tx2"/>
                          </a:solidFill>
                          <a:latin typeface="Cambria Math" panose="02040503050406030204" pitchFamily="18" charset="0"/>
                          <a:cs typeface="Arial Bold" panose="020B0704020202020204" pitchFamily="34" charset="0"/>
                        </a:rPr>
                        <m:t>+</m:t>
                      </m:r>
                      <m:sSub>
                        <m:sSubPr>
                          <m:ctrlPr>
                            <a:rPr lang="en-US" sz="3000" i="1">
                              <a:solidFill>
                                <a:schemeClr val="tx2"/>
                              </a:solidFill>
                              <a:latin typeface="Cambria Math" panose="02040503050406030204" pitchFamily="18" charset="0"/>
                              <a:cs typeface="Arial Bold" panose="020B0704020202020204" pitchFamily="34" charset="0"/>
                            </a:rPr>
                          </m:ctrlPr>
                        </m:sSubPr>
                        <m:e>
                          <m:r>
                            <a:rPr lang="en-US" sz="3000">
                              <a:solidFill>
                                <a:schemeClr val="tx2"/>
                              </a:solidFill>
                              <a:latin typeface="Cambria Math" panose="02040503050406030204" pitchFamily="18" charset="0"/>
                              <a:cs typeface="Arial Bold" panose="020B0704020202020204" pitchFamily="34" charset="0"/>
                            </a:rPr>
                            <m:t>𝑏</m:t>
                          </m:r>
                        </m:e>
                        <m:sub>
                          <m:r>
                            <a:rPr lang="en-US" sz="3000">
                              <a:solidFill>
                                <a:schemeClr val="tx2"/>
                              </a:solidFill>
                              <a:latin typeface="Cambria Math" panose="02040503050406030204" pitchFamily="18" charset="0"/>
                              <a:cs typeface="Arial Bold" panose="020B0704020202020204" pitchFamily="34" charset="0"/>
                            </a:rPr>
                            <m:t>𝑗</m:t>
                          </m:r>
                        </m:sub>
                      </m:sSub>
                      <m:r>
                        <a:rPr lang="en-US" sz="3000">
                          <a:solidFill>
                            <a:schemeClr val="tx2"/>
                          </a:solidFill>
                          <a:latin typeface="Cambria Math" panose="02040503050406030204" pitchFamily="18" charset="0"/>
                          <a:cs typeface="Arial Bold" panose="020B0704020202020204" pitchFamily="34" charset="0"/>
                        </a:rPr>
                        <m:t>+</m:t>
                      </m:r>
                      <m:sSub>
                        <m:sSubPr>
                          <m:ctrlPr>
                            <a:rPr lang="en-US" sz="3000" i="1">
                              <a:solidFill>
                                <a:schemeClr val="tx2"/>
                              </a:solidFill>
                              <a:latin typeface="Cambria Math" panose="02040503050406030204" pitchFamily="18" charset="0"/>
                              <a:cs typeface="Arial Bold" panose="020B0704020202020204" pitchFamily="34" charset="0"/>
                            </a:rPr>
                          </m:ctrlPr>
                        </m:sSubPr>
                        <m:e>
                          <m:r>
                            <a:rPr lang="en-US" sz="3000">
                              <a:solidFill>
                                <a:schemeClr val="tx2"/>
                              </a:solidFill>
                              <a:latin typeface="Cambria Math" panose="02040503050406030204" pitchFamily="18" charset="0"/>
                              <a:cs typeface="Arial Bold" panose="020B0704020202020204" pitchFamily="34" charset="0"/>
                            </a:rPr>
                            <m:t>𝑐</m:t>
                          </m:r>
                        </m:e>
                        <m:sub>
                          <m:r>
                            <a:rPr lang="en-US" sz="3000">
                              <a:solidFill>
                                <a:schemeClr val="tx2"/>
                              </a:solidFill>
                              <a:latin typeface="Cambria Math" panose="02040503050406030204" pitchFamily="18" charset="0"/>
                              <a:cs typeface="Arial Bold" panose="020B0704020202020204" pitchFamily="34" charset="0"/>
                            </a:rPr>
                            <m:t>𝑡</m:t>
                          </m:r>
                        </m:sub>
                      </m:sSub>
                      <m:r>
                        <a:rPr lang="en-US" sz="3000">
                          <a:solidFill>
                            <a:schemeClr val="tx2"/>
                          </a:solidFill>
                          <a:latin typeface="Cambria Math" panose="02040503050406030204" pitchFamily="18" charset="0"/>
                          <a:cs typeface="Arial Bold" panose="020B0704020202020204" pitchFamily="34" charset="0"/>
                        </a:rPr>
                        <m:t>+</m:t>
                      </m:r>
                      <m:sSub>
                        <m:sSubPr>
                          <m:ctrlPr>
                            <a:rPr lang="en-US" sz="3000" i="1" smtClean="0">
                              <a:solidFill>
                                <a:schemeClr val="accent1"/>
                              </a:solidFill>
                              <a:latin typeface="Cambria Math" panose="02040503050406030204" pitchFamily="18" charset="0"/>
                              <a:cs typeface="Arial Bold" panose="020B0704020202020204" pitchFamily="34" charset="0"/>
                            </a:rPr>
                          </m:ctrlPr>
                        </m:sSubPr>
                        <m:e>
                          <m:r>
                            <a:rPr lang="en-US" sz="3000">
                              <a:solidFill>
                                <a:schemeClr val="accent1"/>
                              </a:solidFill>
                              <a:latin typeface="Cambria Math" panose="02040503050406030204" pitchFamily="18" charset="0"/>
                              <a:cs typeface="Arial Bold" panose="020B0704020202020204" pitchFamily="34" charset="0"/>
                            </a:rPr>
                            <m:t>𝛽</m:t>
                          </m:r>
                        </m:e>
                        <m:sub>
                          <m:r>
                            <a:rPr lang="en-US" sz="3000">
                              <a:solidFill>
                                <a:schemeClr val="accent1"/>
                              </a:solidFill>
                              <a:latin typeface="Cambria Math" panose="02040503050406030204" pitchFamily="18" charset="0"/>
                              <a:cs typeface="Arial Bold" panose="020B0704020202020204" pitchFamily="34" charset="0"/>
                            </a:rPr>
                            <m:t>𝑖</m:t>
                          </m:r>
                          <m:r>
                            <a:rPr lang="en-US" sz="3000">
                              <a:solidFill>
                                <a:schemeClr val="accent1"/>
                              </a:solidFill>
                              <a:latin typeface="Cambria Math" panose="02040503050406030204" pitchFamily="18" charset="0"/>
                              <a:cs typeface="Arial Bold" panose="020B0704020202020204" pitchFamily="34" charset="0"/>
                            </a:rPr>
                            <m:t>×</m:t>
                          </m:r>
                          <m:r>
                            <a:rPr lang="en-US" sz="3000">
                              <a:solidFill>
                                <a:schemeClr val="accent1"/>
                              </a:solidFill>
                              <a:latin typeface="Cambria Math" panose="02040503050406030204" pitchFamily="18" charset="0"/>
                              <a:cs typeface="Arial Bold" panose="020B0704020202020204" pitchFamily="34" charset="0"/>
                            </a:rPr>
                            <m:t>𝑗</m:t>
                          </m:r>
                        </m:sub>
                      </m:sSub>
                      <m:r>
                        <a:rPr lang="en-US" sz="3000">
                          <a:solidFill>
                            <a:schemeClr val="tx2"/>
                          </a:solidFill>
                          <a:latin typeface="Cambria Math" panose="02040503050406030204" pitchFamily="18" charset="0"/>
                          <a:cs typeface="Arial Bold" panose="020B0704020202020204" pitchFamily="34" charset="0"/>
                        </a:rPr>
                        <m:t>+</m:t>
                      </m:r>
                      <m:sSub>
                        <m:sSubPr>
                          <m:ctrlPr>
                            <a:rPr lang="en-US" sz="3000" i="1" smtClean="0">
                              <a:solidFill>
                                <a:schemeClr val="accent1"/>
                              </a:solidFill>
                              <a:latin typeface="Cambria Math" panose="02040503050406030204" pitchFamily="18" charset="0"/>
                              <a:cs typeface="Arial Bold" panose="020B0704020202020204" pitchFamily="34" charset="0"/>
                            </a:rPr>
                          </m:ctrlPr>
                        </m:sSubPr>
                        <m:e>
                          <m:r>
                            <a:rPr lang="en-US" sz="3000">
                              <a:solidFill>
                                <a:schemeClr val="accent1"/>
                              </a:solidFill>
                              <a:latin typeface="Cambria Math" panose="02040503050406030204" pitchFamily="18" charset="0"/>
                              <a:cs typeface="Arial Bold" panose="020B0704020202020204" pitchFamily="34" charset="0"/>
                            </a:rPr>
                            <m:t>𝛾</m:t>
                          </m:r>
                        </m:e>
                        <m:sub>
                          <m:r>
                            <a:rPr lang="en-US" sz="3000">
                              <a:solidFill>
                                <a:schemeClr val="accent1"/>
                              </a:solidFill>
                              <a:latin typeface="Cambria Math" panose="02040503050406030204" pitchFamily="18" charset="0"/>
                              <a:cs typeface="Arial Bold" panose="020B0704020202020204" pitchFamily="34" charset="0"/>
                            </a:rPr>
                            <m:t>𝑖</m:t>
                          </m:r>
                          <m:r>
                            <a:rPr lang="en-US" sz="3000">
                              <a:solidFill>
                                <a:schemeClr val="accent1"/>
                              </a:solidFill>
                              <a:latin typeface="Cambria Math" panose="02040503050406030204" pitchFamily="18" charset="0"/>
                              <a:cs typeface="Arial Bold" panose="020B0704020202020204" pitchFamily="34" charset="0"/>
                            </a:rPr>
                            <m:t>×</m:t>
                          </m:r>
                          <m:r>
                            <a:rPr lang="en-US" sz="3000">
                              <a:solidFill>
                                <a:schemeClr val="accent1"/>
                              </a:solidFill>
                              <a:latin typeface="Cambria Math" panose="02040503050406030204" pitchFamily="18" charset="0"/>
                              <a:cs typeface="Arial Bold" panose="020B0704020202020204" pitchFamily="34" charset="0"/>
                            </a:rPr>
                            <m:t>𝑡</m:t>
                          </m:r>
                        </m:sub>
                      </m:sSub>
                      <m:r>
                        <a:rPr lang="en-US" sz="3000">
                          <a:solidFill>
                            <a:schemeClr val="tx2"/>
                          </a:solidFill>
                          <a:latin typeface="Cambria Math" panose="02040503050406030204" pitchFamily="18" charset="0"/>
                          <a:cs typeface="Arial Bold" panose="020B0704020202020204" pitchFamily="34" charset="0"/>
                        </a:rPr>
                        <m:t>+</m:t>
                      </m:r>
                      <m:sSub>
                        <m:sSubPr>
                          <m:ctrlPr>
                            <a:rPr lang="en-US" sz="3000" i="1">
                              <a:solidFill>
                                <a:schemeClr val="tx2"/>
                              </a:solidFill>
                              <a:latin typeface="Cambria Math" panose="02040503050406030204" pitchFamily="18" charset="0"/>
                              <a:cs typeface="Arial Bold" panose="020B0704020202020204" pitchFamily="34" charset="0"/>
                            </a:rPr>
                          </m:ctrlPr>
                        </m:sSubPr>
                        <m:e>
                          <m:r>
                            <a:rPr lang="en-US" sz="3000">
                              <a:solidFill>
                                <a:schemeClr val="tx2"/>
                              </a:solidFill>
                              <a:latin typeface="Cambria Math" panose="02040503050406030204" pitchFamily="18" charset="0"/>
                              <a:cs typeface="Arial Bold" panose="020B0704020202020204" pitchFamily="34" charset="0"/>
                            </a:rPr>
                            <m:t>𝛿</m:t>
                          </m:r>
                        </m:e>
                        <m:sub>
                          <m:r>
                            <a:rPr lang="en-US" sz="3000">
                              <a:solidFill>
                                <a:schemeClr val="tx2"/>
                              </a:solidFill>
                              <a:latin typeface="Cambria Math" panose="02040503050406030204" pitchFamily="18" charset="0"/>
                              <a:cs typeface="Arial Bold" panose="020B0704020202020204" pitchFamily="34" charset="0"/>
                            </a:rPr>
                            <m:t>𝑗</m:t>
                          </m:r>
                          <m:r>
                            <a:rPr lang="en-US" sz="3000">
                              <a:solidFill>
                                <a:schemeClr val="tx2"/>
                              </a:solidFill>
                              <a:latin typeface="Cambria Math" panose="02040503050406030204" pitchFamily="18" charset="0"/>
                              <a:cs typeface="Arial Bold" panose="020B0704020202020204" pitchFamily="34" charset="0"/>
                            </a:rPr>
                            <m:t>×</m:t>
                          </m:r>
                          <m:r>
                            <a:rPr lang="en-US" sz="3000">
                              <a:solidFill>
                                <a:schemeClr val="tx2"/>
                              </a:solidFill>
                              <a:latin typeface="Cambria Math" panose="02040503050406030204" pitchFamily="18" charset="0"/>
                              <a:cs typeface="Arial Bold" panose="020B0704020202020204" pitchFamily="34" charset="0"/>
                            </a:rPr>
                            <m:t>𝑡</m:t>
                          </m:r>
                        </m:sub>
                      </m:sSub>
                      <m:r>
                        <a:rPr lang="en-US" sz="3000">
                          <a:solidFill>
                            <a:schemeClr val="tx2"/>
                          </a:solidFill>
                          <a:latin typeface="Cambria Math" panose="02040503050406030204" pitchFamily="18" charset="0"/>
                          <a:cs typeface="Arial Bold" panose="020B0704020202020204" pitchFamily="34" charset="0"/>
                        </a:rPr>
                        <m:t>+ </m:t>
                      </m:r>
                      <m:sSub>
                        <m:sSubPr>
                          <m:ctrlPr>
                            <a:rPr lang="en-US" sz="3000" i="1" smtClean="0">
                              <a:solidFill>
                                <a:schemeClr val="accent1"/>
                              </a:solidFill>
                              <a:latin typeface="Cambria Math" panose="02040503050406030204" pitchFamily="18" charset="0"/>
                              <a:cs typeface="Arial Bold" panose="020B0704020202020204" pitchFamily="34" charset="0"/>
                            </a:rPr>
                          </m:ctrlPr>
                        </m:sSubPr>
                        <m:e>
                          <m:r>
                            <a:rPr lang="en-US" sz="3000">
                              <a:solidFill>
                                <a:schemeClr val="accent1"/>
                              </a:solidFill>
                              <a:latin typeface="Cambria Math" panose="02040503050406030204" pitchFamily="18" charset="0"/>
                              <a:cs typeface="Arial Bold" panose="020B0704020202020204" pitchFamily="34" charset="0"/>
                            </a:rPr>
                            <m:t>𝜀</m:t>
                          </m:r>
                        </m:e>
                        <m:sub>
                          <m:r>
                            <a:rPr lang="en-US" sz="3000">
                              <a:solidFill>
                                <a:schemeClr val="accent1"/>
                              </a:solidFill>
                              <a:latin typeface="Cambria Math" panose="02040503050406030204" pitchFamily="18" charset="0"/>
                              <a:cs typeface="Arial Bold" panose="020B0704020202020204" pitchFamily="34" charset="0"/>
                            </a:rPr>
                            <m:t>𝑖𝑗𝑡</m:t>
                          </m:r>
                        </m:sub>
                      </m:sSub>
                      <m:r>
                        <a:rPr lang="en-US" sz="3000">
                          <a:solidFill>
                            <a:schemeClr val="tx2"/>
                          </a:solidFill>
                          <a:latin typeface="Cambria Math" panose="02040503050406030204" pitchFamily="18" charset="0"/>
                          <a:cs typeface="Arial Bold" panose="020B0704020202020204" pitchFamily="34" charset="0"/>
                        </a:rPr>
                        <m:t> </m:t>
                      </m:r>
                    </m:oMath>
                  </m:oMathPara>
                </a14:m>
                <a:endParaRPr lang="en-US" sz="3000" dirty="0">
                  <a:solidFill>
                    <a:schemeClr val="tx2"/>
                  </a:solidFill>
                  <a:latin typeface="Arial Bold" panose="020B0704020202020204" pitchFamily="34" charset="0"/>
                  <a:cs typeface="Arial Bold" panose="020B0704020202020204" pitchFamily="34" charset="0"/>
                </a:endParaRPr>
              </a:p>
            </p:txBody>
          </p:sp>
        </mc:Choice>
        <mc:Fallback xmlns="">
          <p:sp>
            <p:nvSpPr>
              <p:cNvPr id="4" name="Rectangle 3"/>
              <p:cNvSpPr>
                <a:spLocks noRot="1" noChangeAspect="1" noMove="1" noResize="1" noEditPoints="1" noAdjustHandles="1" noChangeArrowheads="1" noChangeShapeType="1" noTextEdit="1"/>
              </p:cNvSpPr>
              <p:nvPr/>
            </p:nvSpPr>
            <p:spPr>
              <a:xfrm>
                <a:off x="302458" y="2139902"/>
                <a:ext cx="8674812" cy="591124"/>
              </a:xfrm>
              <a:prstGeom prst="rect">
                <a:avLst/>
              </a:prstGeom>
              <a:blipFill rotWithShape="0">
                <a:blip r:embed="rId3"/>
                <a:stretch>
                  <a:fillRect/>
                </a:stretch>
              </a:blipFill>
            </p:spPr>
            <p:txBody>
              <a:bodyPr/>
              <a:lstStyle/>
              <a:p>
                <a:r>
                  <a:rPr lang="en-US">
                    <a:noFill/>
                  </a:rPr>
                  <a:t> </a:t>
                </a:r>
              </a:p>
            </p:txBody>
          </p:sp>
        </mc:Fallback>
      </mc:AlternateContent>
      <p:sp>
        <p:nvSpPr>
          <p:cNvPr id="6" name="Text Placeholder 2"/>
          <p:cNvSpPr txBox="1">
            <a:spLocks/>
          </p:cNvSpPr>
          <p:nvPr/>
        </p:nvSpPr>
        <p:spPr>
          <a:xfrm>
            <a:off x="4639864" y="3483075"/>
            <a:ext cx="3552055" cy="2767001"/>
          </a:xfrm>
          <a:prstGeom prst="rect">
            <a:avLst/>
          </a:prstGeom>
        </p:spPr>
        <p:txBody>
          <a:bodyPr>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Clr>
                <a:srgbClr val="004148"/>
              </a:buClr>
              <a:buNone/>
            </a:pPr>
            <a:endParaRPr lang="en-US" sz="2000" dirty="0" smtClean="0">
              <a:solidFill>
                <a:schemeClr val="tx1"/>
              </a:solidFill>
              <a:latin typeface="Arial Bold" panose="020B0704020202020204" pitchFamily="34" charset="0"/>
              <a:cs typeface="Arial Bold" panose="020B0704020202020204" pitchFamily="34" charset="0"/>
            </a:endParaRPr>
          </a:p>
          <a:p>
            <a:pPr>
              <a:buClr>
                <a:srgbClr val="004148"/>
              </a:buClr>
            </a:pPr>
            <a:endParaRPr lang="en-US" sz="2000" dirty="0">
              <a:solidFill>
                <a:schemeClr val="tx1"/>
              </a:solidFill>
              <a:latin typeface="Arial Bold" panose="020B0704020202020204" pitchFamily="34" charset="0"/>
              <a:cs typeface="Arial Bold" panose="020B0704020202020204" pitchFamily="34" charset="0"/>
            </a:endParaRPr>
          </a:p>
        </p:txBody>
      </p:sp>
      <p:sp>
        <p:nvSpPr>
          <p:cNvPr id="7" name="Title 1"/>
          <p:cNvSpPr txBox="1">
            <a:spLocks/>
          </p:cNvSpPr>
          <p:nvPr/>
        </p:nvSpPr>
        <p:spPr>
          <a:xfrm>
            <a:off x="232120" y="190985"/>
            <a:ext cx="8674812" cy="750294"/>
          </a:xfrm>
          <a:prstGeom prst="rect">
            <a:avLst/>
          </a:prstGeom>
          <a:ln>
            <a:noFill/>
          </a:ln>
        </p:spPr>
        <p:txBody>
          <a:bodyPr vert="horz" lIns="0" tIns="0" rIns="0" bIns="0" rtlCol="0" anchor="t" anchorCtr="0">
            <a:normAutofit/>
          </a:bodyPr>
          <a:lstStyle>
            <a:lvl1pPr algn="ctr" defTabSz="457200" rtl="0" eaLnBrk="1" latinLnBrk="0" hangingPunct="1">
              <a:spcBef>
                <a:spcPct val="0"/>
              </a:spcBef>
              <a:buNone/>
              <a:defRPr sz="2800" kern="1200">
                <a:solidFill>
                  <a:srgbClr val="10335A"/>
                </a:solidFill>
                <a:latin typeface="Arial Black"/>
                <a:ea typeface="+mj-ea"/>
                <a:cs typeface="Arial Black"/>
              </a:defRPr>
            </a:lvl1pPr>
          </a:lstStyle>
          <a:p>
            <a:r>
              <a:rPr lang="en-US" dirty="0" smtClean="0"/>
              <a:t>Bayesian Hierarchical Model</a:t>
            </a:r>
            <a:endParaRPr lang="en-US" dirty="0"/>
          </a:p>
        </p:txBody>
      </p:sp>
      <mc:AlternateContent xmlns:mc="http://schemas.openxmlformats.org/markup-compatibility/2006" xmlns:a14="http://schemas.microsoft.com/office/drawing/2010/main">
        <mc:Choice Requires="a14">
          <p:graphicFrame>
            <p:nvGraphicFramePr>
              <p:cNvPr id="8" name="Table 7"/>
              <p:cNvGraphicFramePr>
                <a:graphicFrameLocks noGrp="1"/>
              </p:cNvGraphicFramePr>
              <p:nvPr>
                <p:extLst>
                  <p:ext uri="{D42A27DB-BD31-4B8C-83A1-F6EECF244321}">
                    <p14:modId xmlns:p14="http://schemas.microsoft.com/office/powerpoint/2010/main" val="2617628005"/>
                  </p:ext>
                </p:extLst>
              </p:nvPr>
            </p:nvGraphicFramePr>
            <p:xfrm>
              <a:off x="541409" y="3413754"/>
              <a:ext cx="8056234" cy="2028381"/>
            </p:xfrm>
            <a:graphic>
              <a:graphicData uri="http://schemas.openxmlformats.org/drawingml/2006/table">
                <a:tbl>
                  <a:tblPr firstRow="1" bandRow="1">
                    <a:tableStyleId>{5C22544A-7EE6-4342-B048-85BDC9FD1C3A}</a:tableStyleId>
                  </a:tblPr>
                  <a:tblGrid>
                    <a:gridCol w="3574472"/>
                    <a:gridCol w="4481762"/>
                  </a:tblGrid>
                  <a:tr h="370840">
                    <a:tc>
                      <a:txBody>
                        <a:bodyPr/>
                        <a:lstStyle/>
                        <a:p>
                          <a:pPr algn="l"/>
                          <a:r>
                            <a:rPr lang="en-US" sz="1600" dirty="0" smtClean="0">
                              <a:solidFill>
                                <a:schemeClr val="tx1"/>
                              </a:solidFill>
                            </a:rPr>
                            <a:t>Each </a:t>
                          </a:r>
                          <a:r>
                            <a:rPr lang="en-US" sz="1600" dirty="0" smtClean="0">
                              <a:solidFill>
                                <a:schemeClr val="accent1"/>
                              </a:solidFill>
                            </a:rPr>
                            <a:t>outcome-specific term</a:t>
                          </a:r>
                          <a:r>
                            <a:rPr lang="en-US" sz="1600" dirty="0" smtClean="0">
                              <a:solidFill>
                                <a:schemeClr val="tx1"/>
                              </a:solidFill>
                            </a:rPr>
                            <a:t> is…</a:t>
                          </a:r>
                          <a:endParaRPr lang="en-US" sz="1600" dirty="0">
                            <a:solidFill>
                              <a:schemeClr val="tx1"/>
                            </a:solidFill>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lang="en-US" sz="1600" dirty="0" smtClean="0">
                              <a:solidFill>
                                <a:schemeClr val="tx1"/>
                              </a:solidFill>
                            </a:rPr>
                            <a:t>centered on its </a:t>
                          </a:r>
                          <a:r>
                            <a:rPr lang="en-US" sz="1600" dirty="0" smtClean="0">
                              <a:solidFill>
                                <a:srgbClr val="00B0F0"/>
                              </a:solidFill>
                            </a:rPr>
                            <a:t>domain-specific</a:t>
                          </a:r>
                          <a:r>
                            <a:rPr lang="en-US" sz="1600" baseline="0" dirty="0" smtClean="0">
                              <a:solidFill>
                                <a:srgbClr val="00B0F0"/>
                              </a:solidFill>
                            </a:rPr>
                            <a:t> counterpart</a:t>
                          </a:r>
                          <a:r>
                            <a:rPr lang="en-US" sz="1600" baseline="0" dirty="0" smtClean="0">
                              <a:solidFill>
                                <a:schemeClr val="tx1"/>
                              </a:solidFill>
                            </a:rPr>
                            <a:t>.</a:t>
                          </a:r>
                          <a:endParaRPr lang="en-US" sz="1600" dirty="0">
                            <a:solidFill>
                              <a:schemeClr val="tx1"/>
                            </a:solidFill>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pPr algn="l">
                            <a:buClr>
                              <a:srgbClr val="004148"/>
                            </a:buClr>
                          </a:pPr>
                          <a14:m>
                            <m:oMathPara xmlns:m="http://schemas.openxmlformats.org/officeDocument/2006/math">
                              <m:oMathParaPr>
                                <m:jc m:val="centerGroup"/>
                              </m:oMathParaPr>
                              <m:oMath xmlns:m="http://schemas.openxmlformats.org/officeDocument/2006/math">
                                <m:sSub>
                                  <m:sSubPr>
                                    <m:ctrlPr>
                                      <a:rPr lang="en-US" sz="1800" b="0" i="1" smtClean="0">
                                        <a:solidFill>
                                          <a:schemeClr val="accent1"/>
                                        </a:solidFill>
                                        <a:latin typeface="Cambria Math" panose="02040503050406030204" pitchFamily="18" charset="0"/>
                                        <a:cs typeface="Arial Bold" panose="020B0704020202020204" pitchFamily="34" charset="0"/>
                                      </a:rPr>
                                    </m:ctrlPr>
                                  </m:sSubPr>
                                  <m:e>
                                    <m:r>
                                      <a:rPr lang="en-US" sz="1800" b="0" i="1" smtClean="0">
                                        <a:solidFill>
                                          <a:schemeClr val="accent1"/>
                                        </a:solidFill>
                                        <a:latin typeface="Cambria Math" panose="02040503050406030204" pitchFamily="18" charset="0"/>
                                        <a:cs typeface="Arial Bold" panose="020B0704020202020204" pitchFamily="34" charset="0"/>
                                      </a:rPr>
                                      <m:t>𝑎</m:t>
                                    </m:r>
                                  </m:e>
                                  <m:sub>
                                    <m:r>
                                      <a:rPr lang="en-US" sz="1800" b="0" i="1" smtClean="0">
                                        <a:solidFill>
                                          <a:schemeClr val="accent1"/>
                                        </a:solidFill>
                                        <a:latin typeface="Cambria Math" panose="02040503050406030204" pitchFamily="18" charset="0"/>
                                        <a:cs typeface="Arial Bold" panose="020B0704020202020204" pitchFamily="34" charset="0"/>
                                      </a:rPr>
                                      <m:t>𝑖</m:t>
                                    </m:r>
                                  </m:sub>
                                </m:sSub>
                                <m:r>
                                  <a:rPr lang="en-US" sz="1800" b="0" i="1" smtClean="0">
                                    <a:solidFill>
                                      <a:schemeClr val="tx1"/>
                                    </a:solidFill>
                                    <a:latin typeface="Cambria Math" panose="02040503050406030204" pitchFamily="18" charset="0"/>
                                    <a:cs typeface="Arial Bold" panose="020B0704020202020204" pitchFamily="34" charset="0"/>
                                  </a:rPr>
                                  <m:t>∼</m:t>
                                </m:r>
                                <m:r>
                                  <a:rPr lang="en-US" sz="1800" b="0" i="1" smtClean="0">
                                    <a:solidFill>
                                      <a:schemeClr val="tx1"/>
                                    </a:solidFill>
                                    <a:latin typeface="Cambria Math" panose="02040503050406030204" pitchFamily="18" charset="0"/>
                                    <a:cs typeface="Arial Bold" panose="020B0704020202020204" pitchFamily="34" charset="0"/>
                                  </a:rPr>
                                  <m:t>𝑁</m:t>
                                </m:r>
                                <m:d>
                                  <m:dPr>
                                    <m:ctrlPr>
                                      <a:rPr lang="en-US" sz="1800" b="0" i="1" smtClean="0">
                                        <a:solidFill>
                                          <a:schemeClr val="tx1"/>
                                        </a:solidFill>
                                        <a:latin typeface="Cambria Math" panose="02040503050406030204" pitchFamily="18" charset="0"/>
                                        <a:cs typeface="Arial Bold" panose="020B0704020202020204" pitchFamily="34" charset="0"/>
                                      </a:rPr>
                                    </m:ctrlPr>
                                  </m:dPr>
                                  <m:e>
                                    <m:sSub>
                                      <m:sSubPr>
                                        <m:ctrlPr>
                                          <a:rPr lang="en-US" sz="1800" b="0" i="1" smtClean="0">
                                            <a:solidFill>
                                              <a:srgbClr val="00B0F0"/>
                                            </a:solidFill>
                                            <a:latin typeface="Cambria Math" panose="02040503050406030204" pitchFamily="18" charset="0"/>
                                            <a:cs typeface="Arial Bold" panose="020B0704020202020204" pitchFamily="34" charset="0"/>
                                          </a:rPr>
                                        </m:ctrlPr>
                                      </m:sSubPr>
                                      <m:e>
                                        <m:r>
                                          <a:rPr lang="en-US" sz="1800" b="0" i="1" smtClean="0">
                                            <a:solidFill>
                                              <a:srgbClr val="00B0F0"/>
                                            </a:solidFill>
                                            <a:latin typeface="Cambria Math" panose="02040503050406030204" pitchFamily="18" charset="0"/>
                                            <a:cs typeface="Arial Bold" panose="020B0704020202020204" pitchFamily="34" charset="0"/>
                                          </a:rPr>
                                          <m:t>𝑑</m:t>
                                        </m:r>
                                      </m:e>
                                      <m:sub>
                                        <m:r>
                                          <a:rPr lang="en-US" sz="1800" b="0" i="1" smtClean="0">
                                            <a:solidFill>
                                              <a:srgbClr val="00B0F0"/>
                                            </a:solidFill>
                                            <a:latin typeface="Cambria Math" panose="02040503050406030204" pitchFamily="18" charset="0"/>
                                            <a:cs typeface="Arial Bold" panose="020B0704020202020204" pitchFamily="34" charset="0"/>
                                          </a:rPr>
                                          <m:t>𝑔</m:t>
                                        </m:r>
                                        <m:d>
                                          <m:dPr>
                                            <m:begChr m:val="["/>
                                            <m:endChr m:val="]"/>
                                            <m:ctrlPr>
                                              <a:rPr lang="en-US" sz="1800" b="0" i="1" smtClean="0">
                                                <a:solidFill>
                                                  <a:srgbClr val="00B0F0"/>
                                                </a:solidFill>
                                                <a:latin typeface="Cambria Math" panose="02040503050406030204" pitchFamily="18" charset="0"/>
                                                <a:cs typeface="Arial Bold" panose="020B0704020202020204" pitchFamily="34" charset="0"/>
                                              </a:rPr>
                                            </m:ctrlPr>
                                          </m:dPr>
                                          <m:e>
                                            <m:r>
                                              <a:rPr lang="en-US" sz="1800" b="0" i="1" smtClean="0">
                                                <a:solidFill>
                                                  <a:srgbClr val="00B0F0"/>
                                                </a:solidFill>
                                                <a:latin typeface="Cambria Math" panose="02040503050406030204" pitchFamily="18" charset="0"/>
                                                <a:cs typeface="Arial Bold" panose="020B0704020202020204" pitchFamily="34" charset="0"/>
                                              </a:rPr>
                                              <m:t>𝑖</m:t>
                                            </m:r>
                                          </m:e>
                                        </m:d>
                                      </m:sub>
                                    </m:sSub>
                                    <m:r>
                                      <a:rPr lang="en-US" sz="1800" b="0" i="1" smtClean="0">
                                        <a:solidFill>
                                          <a:schemeClr val="tx1"/>
                                        </a:solidFill>
                                        <a:latin typeface="Cambria Math" panose="02040503050406030204" pitchFamily="18" charset="0"/>
                                        <a:cs typeface="Arial Bold" panose="020B0704020202020204" pitchFamily="34" charset="0"/>
                                      </a:rPr>
                                      <m:t>, </m:t>
                                    </m:r>
                                    <m:sSubSup>
                                      <m:sSubSupPr>
                                        <m:ctrlPr>
                                          <a:rPr lang="en-US" sz="1800" b="0" i="1" smtClean="0">
                                            <a:solidFill>
                                              <a:schemeClr val="tx1"/>
                                            </a:solidFill>
                                            <a:latin typeface="Cambria Math" panose="02040503050406030204" pitchFamily="18" charset="0"/>
                                            <a:cs typeface="Arial Bold" panose="020B0704020202020204" pitchFamily="34" charset="0"/>
                                          </a:rPr>
                                        </m:ctrlPr>
                                      </m:sSubSupPr>
                                      <m:e>
                                        <m:r>
                                          <a:rPr lang="en-US" sz="1800" b="0" i="1" smtClean="0">
                                            <a:solidFill>
                                              <a:schemeClr val="tx1"/>
                                            </a:solidFill>
                                            <a:latin typeface="Cambria Math" panose="02040503050406030204" pitchFamily="18" charset="0"/>
                                            <a:cs typeface="Arial Bold" panose="020B0704020202020204" pitchFamily="34" charset="0"/>
                                          </a:rPr>
                                          <m:t>𝜎</m:t>
                                        </m:r>
                                      </m:e>
                                      <m:sub>
                                        <m:r>
                                          <a:rPr lang="en-US" sz="1800" b="0" i="1" smtClean="0">
                                            <a:solidFill>
                                              <a:schemeClr val="tx1"/>
                                            </a:solidFill>
                                            <a:latin typeface="Cambria Math" panose="02040503050406030204" pitchFamily="18" charset="0"/>
                                            <a:cs typeface="Arial Bold" panose="020B0704020202020204" pitchFamily="34" charset="0"/>
                                          </a:rPr>
                                          <m:t>𝑎</m:t>
                                        </m:r>
                                      </m:sub>
                                      <m:sup>
                                        <m:r>
                                          <a:rPr lang="en-US" sz="1800" b="0" i="1" smtClean="0">
                                            <a:solidFill>
                                              <a:schemeClr val="tx1"/>
                                            </a:solidFill>
                                            <a:latin typeface="Cambria Math" panose="02040503050406030204" pitchFamily="18" charset="0"/>
                                            <a:cs typeface="Arial Bold" panose="020B0704020202020204" pitchFamily="34" charset="0"/>
                                          </a:rPr>
                                          <m:t>2</m:t>
                                        </m:r>
                                      </m:sup>
                                    </m:sSubSup>
                                  </m:e>
                                </m:d>
                              </m:oMath>
                            </m:oMathPara>
                          </a14:m>
                          <a:endParaRPr lang="en-US" sz="1800" b="0" dirty="0" smtClean="0">
                            <a:solidFill>
                              <a:schemeClr val="tx1"/>
                            </a:solidFill>
                            <a:latin typeface="Arial Bold" panose="020B0704020202020204" pitchFamily="34" charset="0"/>
                            <a:cs typeface="Arial Bold" panose="020B0704020202020204" pitchFamily="34" charset="0"/>
                          </a:endParaRPr>
                        </a:p>
                      </a:txBody>
                      <a:tcP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l">
                            <a:buClr>
                              <a:srgbClr val="004148"/>
                            </a:buClr>
                          </a:pPr>
                          <a14:m>
                            <m:oMathPara xmlns:m="http://schemas.openxmlformats.org/officeDocument/2006/math">
                              <m:oMathParaPr>
                                <m:jc m:val="centerGroup"/>
                              </m:oMathParaPr>
                              <m:oMath xmlns:m="http://schemas.openxmlformats.org/officeDocument/2006/math">
                                <m:sSub>
                                  <m:sSubPr>
                                    <m:ctrlPr>
                                      <a:rPr lang="en-US" sz="1800" i="1" smtClean="0">
                                        <a:solidFill>
                                          <a:srgbClr val="00B0F0"/>
                                        </a:solidFill>
                                        <a:latin typeface="Cambria Math" panose="02040503050406030204" pitchFamily="18" charset="0"/>
                                        <a:cs typeface="Arial Bold" panose="020B0704020202020204" pitchFamily="34" charset="0"/>
                                      </a:rPr>
                                    </m:ctrlPr>
                                  </m:sSubPr>
                                  <m:e>
                                    <m:r>
                                      <a:rPr lang="en-US" sz="1800" i="1">
                                        <a:solidFill>
                                          <a:srgbClr val="00B0F0"/>
                                        </a:solidFill>
                                        <a:latin typeface="Cambria Math" panose="02040503050406030204" pitchFamily="18" charset="0"/>
                                        <a:cs typeface="Arial Bold" panose="020B0704020202020204" pitchFamily="34" charset="0"/>
                                      </a:rPr>
                                      <m:t>𝑑</m:t>
                                    </m:r>
                                  </m:e>
                                  <m:sub>
                                    <m:r>
                                      <a:rPr lang="en-US" sz="1800" i="1">
                                        <a:solidFill>
                                          <a:srgbClr val="00B0F0"/>
                                        </a:solidFill>
                                        <a:latin typeface="Cambria Math" panose="02040503050406030204" pitchFamily="18" charset="0"/>
                                        <a:cs typeface="Arial Bold" panose="020B0704020202020204" pitchFamily="34" charset="0"/>
                                      </a:rPr>
                                      <m:t>𝑔</m:t>
                                    </m:r>
                                    <m:d>
                                      <m:dPr>
                                        <m:begChr m:val="["/>
                                        <m:endChr m:val="]"/>
                                        <m:ctrlPr>
                                          <a:rPr lang="en-US" sz="1800" i="1">
                                            <a:solidFill>
                                              <a:srgbClr val="00B0F0"/>
                                            </a:solidFill>
                                            <a:latin typeface="Cambria Math" panose="02040503050406030204" pitchFamily="18" charset="0"/>
                                            <a:cs typeface="Arial Bold" panose="020B0704020202020204" pitchFamily="34" charset="0"/>
                                          </a:rPr>
                                        </m:ctrlPr>
                                      </m:dPr>
                                      <m:e>
                                        <m:r>
                                          <a:rPr lang="en-US" sz="1800" i="1">
                                            <a:solidFill>
                                              <a:srgbClr val="00B0F0"/>
                                            </a:solidFill>
                                            <a:latin typeface="Cambria Math" panose="02040503050406030204" pitchFamily="18" charset="0"/>
                                            <a:cs typeface="Arial Bold" panose="020B0704020202020204" pitchFamily="34" charset="0"/>
                                          </a:rPr>
                                          <m:t>𝑖</m:t>
                                        </m:r>
                                      </m:e>
                                    </m:d>
                                  </m:sub>
                                </m:sSub>
                                <m:r>
                                  <a:rPr lang="en-US" sz="1800" i="1">
                                    <a:solidFill>
                                      <a:schemeClr val="tx1"/>
                                    </a:solidFill>
                                    <a:latin typeface="Cambria Math" panose="02040503050406030204" pitchFamily="18" charset="0"/>
                                    <a:cs typeface="Arial Bold" panose="020B0704020202020204" pitchFamily="34" charset="0"/>
                                  </a:rPr>
                                  <m:t>∼</m:t>
                                </m:r>
                                <m:r>
                                  <a:rPr lang="en-US" sz="1800" i="1">
                                    <a:solidFill>
                                      <a:schemeClr val="tx1"/>
                                    </a:solidFill>
                                    <a:latin typeface="Cambria Math" panose="02040503050406030204" pitchFamily="18" charset="0"/>
                                    <a:cs typeface="Arial Bold" panose="020B0704020202020204" pitchFamily="34" charset="0"/>
                                  </a:rPr>
                                  <m:t>𝑁</m:t>
                                </m:r>
                                <m:d>
                                  <m:dPr>
                                    <m:ctrlPr>
                                      <a:rPr lang="en-US" sz="1800" i="1">
                                        <a:solidFill>
                                          <a:schemeClr val="tx1"/>
                                        </a:solidFill>
                                        <a:latin typeface="Cambria Math" panose="02040503050406030204" pitchFamily="18" charset="0"/>
                                        <a:cs typeface="Arial Bold" panose="020B0704020202020204" pitchFamily="34" charset="0"/>
                                      </a:rPr>
                                    </m:ctrlPr>
                                  </m:dPr>
                                  <m:e>
                                    <m:r>
                                      <a:rPr lang="en-US" sz="1800" i="1">
                                        <a:solidFill>
                                          <a:schemeClr val="tx1"/>
                                        </a:solidFill>
                                        <a:latin typeface="Cambria Math" panose="02040503050406030204" pitchFamily="18" charset="0"/>
                                        <a:cs typeface="Arial Bold" panose="020B0704020202020204" pitchFamily="34" charset="0"/>
                                      </a:rPr>
                                      <m:t>0, </m:t>
                                    </m:r>
                                    <m:sSubSup>
                                      <m:sSubSupPr>
                                        <m:ctrlPr>
                                          <a:rPr lang="en-US" sz="1800" i="1">
                                            <a:solidFill>
                                              <a:schemeClr val="tx1"/>
                                            </a:solidFill>
                                            <a:latin typeface="Cambria Math" panose="02040503050406030204" pitchFamily="18" charset="0"/>
                                            <a:cs typeface="Arial Bold" panose="020B0704020202020204" pitchFamily="34" charset="0"/>
                                          </a:rPr>
                                        </m:ctrlPr>
                                      </m:sSubSupPr>
                                      <m:e>
                                        <m:r>
                                          <a:rPr lang="en-US" sz="1800" i="1">
                                            <a:solidFill>
                                              <a:schemeClr val="tx1"/>
                                            </a:solidFill>
                                            <a:latin typeface="Cambria Math" panose="02040503050406030204" pitchFamily="18" charset="0"/>
                                            <a:cs typeface="Arial Bold" panose="020B0704020202020204" pitchFamily="34" charset="0"/>
                                          </a:rPr>
                                          <m:t>𝜎</m:t>
                                        </m:r>
                                      </m:e>
                                      <m:sub>
                                        <m:r>
                                          <a:rPr lang="en-US" sz="1800" i="1">
                                            <a:solidFill>
                                              <a:schemeClr val="tx1"/>
                                            </a:solidFill>
                                            <a:latin typeface="Cambria Math" panose="02040503050406030204" pitchFamily="18" charset="0"/>
                                            <a:cs typeface="Arial Bold" panose="020B0704020202020204" pitchFamily="34" charset="0"/>
                                          </a:rPr>
                                          <m:t>𝑑</m:t>
                                        </m:r>
                                      </m:sub>
                                      <m:sup>
                                        <m:r>
                                          <a:rPr lang="en-US" sz="1800" i="1">
                                            <a:solidFill>
                                              <a:schemeClr val="tx1"/>
                                            </a:solidFill>
                                            <a:latin typeface="Cambria Math" panose="02040503050406030204" pitchFamily="18" charset="0"/>
                                            <a:cs typeface="Arial Bold" panose="020B0704020202020204" pitchFamily="34" charset="0"/>
                                          </a:rPr>
                                          <m:t>2</m:t>
                                        </m:r>
                                      </m:sup>
                                    </m:sSubSup>
                                  </m:e>
                                </m:d>
                              </m:oMath>
                            </m:oMathPara>
                          </a14:m>
                          <a:endParaRPr lang="en-US" sz="1800" b="0" dirty="0" smtClean="0">
                            <a:solidFill>
                              <a:schemeClr val="tx1"/>
                            </a:solidFill>
                            <a:latin typeface="Arial Bold" panose="020B0704020202020204" pitchFamily="34" charset="0"/>
                            <a:cs typeface="Arial Bold" panose="020B0704020202020204" pitchFamily="34" charset="0"/>
                          </a:endParaRPr>
                        </a:p>
                      </a:txBody>
                      <a:tcP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noFill/>
                      </a:tcPr>
                    </a:tc>
                  </a:tr>
                  <a:tr h="370840">
                    <a:tc>
                      <a:txBody>
                        <a:bodyPr/>
                        <a:lstStyle/>
                        <a:p>
                          <a:pPr algn="l">
                            <a:buClr>
                              <a:srgbClr val="004148"/>
                            </a:buClr>
                          </a:pPr>
                          <a14:m>
                            <m:oMathPara xmlns:m="http://schemas.openxmlformats.org/officeDocument/2006/math">
                              <m:oMathParaPr>
                                <m:jc m:val="centerGroup"/>
                              </m:oMathParaPr>
                              <m:oMath xmlns:m="http://schemas.openxmlformats.org/officeDocument/2006/math">
                                <m:sSub>
                                  <m:sSubPr>
                                    <m:ctrlPr>
                                      <a:rPr lang="en-US" sz="1800" b="0" i="1" smtClean="0">
                                        <a:solidFill>
                                          <a:schemeClr val="accent1"/>
                                        </a:solidFill>
                                        <a:latin typeface="Cambria Math" panose="02040503050406030204" pitchFamily="18" charset="0"/>
                                        <a:cs typeface="Arial Bold" panose="020B0704020202020204" pitchFamily="34" charset="0"/>
                                      </a:rPr>
                                    </m:ctrlPr>
                                  </m:sSubPr>
                                  <m:e>
                                    <m:r>
                                      <a:rPr lang="en-US" sz="1800" b="0" i="1" smtClean="0">
                                        <a:solidFill>
                                          <a:schemeClr val="accent1"/>
                                        </a:solidFill>
                                        <a:latin typeface="Cambria Math" panose="02040503050406030204" pitchFamily="18" charset="0"/>
                                        <a:cs typeface="Arial Bold" panose="020B0704020202020204" pitchFamily="34" charset="0"/>
                                      </a:rPr>
                                      <m:t>𝛽</m:t>
                                    </m:r>
                                  </m:e>
                                  <m:sub>
                                    <m:r>
                                      <a:rPr lang="en-US" sz="1800" b="0" i="1" smtClean="0">
                                        <a:solidFill>
                                          <a:schemeClr val="accent1"/>
                                        </a:solidFill>
                                        <a:latin typeface="Cambria Math" panose="02040503050406030204" pitchFamily="18" charset="0"/>
                                        <a:cs typeface="Arial Bold" panose="020B0704020202020204" pitchFamily="34" charset="0"/>
                                      </a:rPr>
                                      <m:t>𝑖</m:t>
                                    </m:r>
                                    <m:r>
                                      <a:rPr lang="en-US" sz="1800" b="0" i="1" smtClean="0">
                                        <a:solidFill>
                                          <a:schemeClr val="accent1"/>
                                        </a:solidFill>
                                        <a:latin typeface="Cambria Math" panose="02040503050406030204" pitchFamily="18" charset="0"/>
                                        <a:cs typeface="Arial Bold" panose="020B0704020202020204" pitchFamily="34" charset="0"/>
                                      </a:rPr>
                                      <m:t>×</m:t>
                                    </m:r>
                                    <m:r>
                                      <a:rPr lang="en-US" sz="1800" b="0" i="1" smtClean="0">
                                        <a:solidFill>
                                          <a:schemeClr val="accent1"/>
                                        </a:solidFill>
                                        <a:latin typeface="Cambria Math" panose="02040503050406030204" pitchFamily="18" charset="0"/>
                                        <a:cs typeface="Arial Bold" panose="020B0704020202020204" pitchFamily="34" charset="0"/>
                                      </a:rPr>
                                      <m:t>𝑗</m:t>
                                    </m:r>
                                    <m:r>
                                      <a:rPr lang="en-US" sz="1800" b="0" i="1" smtClean="0">
                                        <a:solidFill>
                                          <a:schemeClr val="accent1"/>
                                        </a:solidFill>
                                        <a:latin typeface="Cambria Math" panose="02040503050406030204" pitchFamily="18" charset="0"/>
                                        <a:cs typeface="Arial Bold" panose="020B0704020202020204" pitchFamily="34" charset="0"/>
                                      </a:rPr>
                                      <m:t> </m:t>
                                    </m:r>
                                  </m:sub>
                                </m:sSub>
                                <m:r>
                                  <a:rPr lang="en-US" sz="1800" b="0" i="1" smtClean="0">
                                    <a:solidFill>
                                      <a:schemeClr val="tx1"/>
                                    </a:solidFill>
                                    <a:latin typeface="Cambria Math" panose="02040503050406030204" pitchFamily="18" charset="0"/>
                                    <a:cs typeface="Arial Bold" panose="020B0704020202020204" pitchFamily="34" charset="0"/>
                                  </a:rPr>
                                  <m:t>∼</m:t>
                                </m:r>
                                <m:r>
                                  <a:rPr lang="en-US" sz="1800" b="0" i="1" smtClean="0">
                                    <a:solidFill>
                                      <a:schemeClr val="tx1"/>
                                    </a:solidFill>
                                    <a:latin typeface="Cambria Math" panose="02040503050406030204" pitchFamily="18" charset="0"/>
                                    <a:cs typeface="Arial Bold" panose="020B0704020202020204" pitchFamily="34" charset="0"/>
                                  </a:rPr>
                                  <m:t>𝑁</m:t>
                                </m:r>
                                <m:r>
                                  <a:rPr lang="en-US" sz="1800" b="0" i="1" smtClean="0">
                                    <a:solidFill>
                                      <a:schemeClr val="tx1"/>
                                    </a:solidFill>
                                    <a:latin typeface="Cambria Math" panose="02040503050406030204" pitchFamily="18" charset="0"/>
                                    <a:cs typeface="Arial Bold" panose="020B0704020202020204" pitchFamily="34" charset="0"/>
                                  </a:rPr>
                                  <m:t>(</m:t>
                                </m:r>
                                <m:sSub>
                                  <m:sSubPr>
                                    <m:ctrlPr>
                                      <a:rPr lang="en-US" sz="1800" b="0" i="1" smtClean="0">
                                        <a:solidFill>
                                          <a:srgbClr val="00B0F0"/>
                                        </a:solidFill>
                                        <a:latin typeface="Cambria Math" panose="02040503050406030204" pitchFamily="18" charset="0"/>
                                        <a:cs typeface="Arial Bold" panose="020B0704020202020204" pitchFamily="34" charset="0"/>
                                      </a:rPr>
                                    </m:ctrlPr>
                                  </m:sSubPr>
                                  <m:e>
                                    <m:r>
                                      <a:rPr lang="en-US" sz="1800" b="0" i="1" smtClean="0">
                                        <a:solidFill>
                                          <a:srgbClr val="00B0F0"/>
                                        </a:solidFill>
                                        <a:latin typeface="Cambria Math" panose="02040503050406030204" pitchFamily="18" charset="0"/>
                                        <a:cs typeface="Arial Bold" panose="020B0704020202020204" pitchFamily="34" charset="0"/>
                                      </a:rPr>
                                      <m:t>𝜁</m:t>
                                    </m:r>
                                  </m:e>
                                  <m:sub>
                                    <m:r>
                                      <a:rPr lang="en-US" sz="1800" b="0" i="1" smtClean="0">
                                        <a:solidFill>
                                          <a:srgbClr val="00B0F0"/>
                                        </a:solidFill>
                                        <a:latin typeface="Cambria Math" panose="02040503050406030204" pitchFamily="18" charset="0"/>
                                        <a:cs typeface="Arial Bold" panose="020B0704020202020204" pitchFamily="34" charset="0"/>
                                      </a:rPr>
                                      <m:t>𝑔</m:t>
                                    </m:r>
                                    <m:d>
                                      <m:dPr>
                                        <m:begChr m:val="["/>
                                        <m:endChr m:val="]"/>
                                        <m:ctrlPr>
                                          <a:rPr lang="en-US" sz="1800" b="0" i="1" smtClean="0">
                                            <a:solidFill>
                                              <a:srgbClr val="00B0F0"/>
                                            </a:solidFill>
                                            <a:latin typeface="Cambria Math" panose="02040503050406030204" pitchFamily="18" charset="0"/>
                                            <a:cs typeface="Arial Bold" panose="020B0704020202020204" pitchFamily="34" charset="0"/>
                                          </a:rPr>
                                        </m:ctrlPr>
                                      </m:dPr>
                                      <m:e>
                                        <m:r>
                                          <a:rPr lang="en-US" sz="1800" b="0" i="1" smtClean="0">
                                            <a:solidFill>
                                              <a:srgbClr val="00B0F0"/>
                                            </a:solidFill>
                                            <a:latin typeface="Cambria Math" panose="02040503050406030204" pitchFamily="18" charset="0"/>
                                            <a:cs typeface="Arial Bold" panose="020B0704020202020204" pitchFamily="34" charset="0"/>
                                          </a:rPr>
                                          <m:t>𝑖</m:t>
                                        </m:r>
                                      </m:e>
                                    </m:d>
                                    <m:r>
                                      <a:rPr lang="en-US" sz="1800" b="0" i="1" smtClean="0">
                                        <a:solidFill>
                                          <a:srgbClr val="00B0F0"/>
                                        </a:solidFill>
                                        <a:latin typeface="Cambria Math" panose="02040503050406030204" pitchFamily="18" charset="0"/>
                                        <a:cs typeface="Arial Bold" panose="020B0704020202020204" pitchFamily="34" charset="0"/>
                                      </a:rPr>
                                      <m:t>×</m:t>
                                    </m:r>
                                    <m:r>
                                      <a:rPr lang="en-US" sz="1800" b="0" i="1" smtClean="0">
                                        <a:solidFill>
                                          <a:srgbClr val="00B0F0"/>
                                        </a:solidFill>
                                        <a:latin typeface="Cambria Math" panose="02040503050406030204" pitchFamily="18" charset="0"/>
                                        <a:cs typeface="Arial Bold" panose="020B0704020202020204" pitchFamily="34" charset="0"/>
                                      </a:rPr>
                                      <m:t>𝑗</m:t>
                                    </m:r>
                                    <m:r>
                                      <a:rPr lang="en-US" sz="1800" b="0" i="1" smtClean="0">
                                        <a:solidFill>
                                          <a:srgbClr val="00B0F0"/>
                                        </a:solidFill>
                                        <a:latin typeface="Cambria Math" panose="02040503050406030204" pitchFamily="18" charset="0"/>
                                        <a:cs typeface="Arial Bold" panose="020B0704020202020204" pitchFamily="34" charset="0"/>
                                      </a:rPr>
                                      <m:t> </m:t>
                                    </m:r>
                                  </m:sub>
                                </m:sSub>
                                <m:r>
                                  <a:rPr lang="en-US" sz="1800" b="0" i="1" smtClean="0">
                                    <a:solidFill>
                                      <a:schemeClr val="tx1"/>
                                    </a:solidFill>
                                    <a:latin typeface="Cambria Math" panose="02040503050406030204" pitchFamily="18" charset="0"/>
                                    <a:cs typeface="Arial Bold" panose="020B0704020202020204" pitchFamily="34" charset="0"/>
                                  </a:rPr>
                                  <m:t>, </m:t>
                                </m:r>
                                <m:sSubSup>
                                  <m:sSubSupPr>
                                    <m:ctrlPr>
                                      <a:rPr lang="en-US" sz="1800" b="0" i="1" smtClean="0">
                                        <a:solidFill>
                                          <a:schemeClr val="tx1"/>
                                        </a:solidFill>
                                        <a:latin typeface="Cambria Math" panose="02040503050406030204" pitchFamily="18" charset="0"/>
                                        <a:cs typeface="Arial Bold" panose="020B0704020202020204" pitchFamily="34" charset="0"/>
                                      </a:rPr>
                                    </m:ctrlPr>
                                  </m:sSubSupPr>
                                  <m:e>
                                    <m:r>
                                      <a:rPr lang="en-US" sz="1800" b="0" i="1" smtClean="0">
                                        <a:solidFill>
                                          <a:schemeClr val="tx1"/>
                                        </a:solidFill>
                                        <a:latin typeface="Cambria Math" panose="02040503050406030204" pitchFamily="18" charset="0"/>
                                        <a:cs typeface="Arial Bold" panose="020B0704020202020204" pitchFamily="34" charset="0"/>
                                      </a:rPr>
                                      <m:t>𝜎</m:t>
                                    </m:r>
                                  </m:e>
                                  <m:sub>
                                    <m:r>
                                      <a:rPr lang="en-US" sz="1800" b="0" i="1" smtClean="0">
                                        <a:solidFill>
                                          <a:schemeClr val="tx1"/>
                                        </a:solidFill>
                                        <a:latin typeface="Cambria Math" panose="02040503050406030204" pitchFamily="18" charset="0"/>
                                        <a:cs typeface="Arial Bold" panose="020B0704020202020204" pitchFamily="34" charset="0"/>
                                      </a:rPr>
                                      <m:t>𝛽</m:t>
                                    </m:r>
                                  </m:sub>
                                  <m:sup>
                                    <m:r>
                                      <a:rPr lang="en-US" sz="1800" b="0" i="1" smtClean="0">
                                        <a:solidFill>
                                          <a:schemeClr val="tx1"/>
                                        </a:solidFill>
                                        <a:latin typeface="Cambria Math" panose="02040503050406030204" pitchFamily="18" charset="0"/>
                                        <a:cs typeface="Arial Bold" panose="020B0704020202020204" pitchFamily="34" charset="0"/>
                                      </a:rPr>
                                      <m:t>2</m:t>
                                    </m:r>
                                  </m:sup>
                                </m:sSubSup>
                                <m:r>
                                  <a:rPr lang="en-US" sz="1800" b="0" i="1" smtClean="0">
                                    <a:solidFill>
                                      <a:schemeClr val="tx1"/>
                                    </a:solidFill>
                                    <a:latin typeface="Cambria Math" panose="02040503050406030204" pitchFamily="18" charset="0"/>
                                    <a:cs typeface="Arial Bold" panose="020B0704020202020204" pitchFamily="34" charset="0"/>
                                  </a:rPr>
                                  <m:t>) </m:t>
                                </m:r>
                              </m:oMath>
                            </m:oMathPara>
                          </a14:m>
                          <a:endParaRPr lang="en-US" sz="1800" dirty="0" smtClean="0">
                            <a:solidFill>
                              <a:schemeClr val="tx1"/>
                            </a:solidFill>
                            <a:latin typeface="Arial Bold" panose="020B0704020202020204" pitchFamily="34" charset="0"/>
                            <a:cs typeface="Arial Bold" panose="020B0704020202020204" pitchFamily="34" charset="0"/>
                          </a:endParaRPr>
                        </a:p>
                      </a:txBody>
                      <a:tcP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l">
                            <a:buClr>
                              <a:srgbClr val="004148"/>
                            </a:buClr>
                          </a:pPr>
                          <a14:m>
                            <m:oMathPara xmlns:m="http://schemas.openxmlformats.org/officeDocument/2006/math">
                              <m:oMathParaPr>
                                <m:jc m:val="centerGroup"/>
                              </m:oMathParaPr>
                              <m:oMath xmlns:m="http://schemas.openxmlformats.org/officeDocument/2006/math">
                                <m:sSub>
                                  <m:sSubPr>
                                    <m:ctrlPr>
                                      <a:rPr lang="en-US" sz="1800" b="0" i="1" smtClean="0">
                                        <a:solidFill>
                                          <a:srgbClr val="00B0F0"/>
                                        </a:solidFill>
                                        <a:latin typeface="Cambria Math" panose="02040503050406030204" pitchFamily="18" charset="0"/>
                                        <a:cs typeface="Arial Bold" panose="020B0704020202020204" pitchFamily="34" charset="0"/>
                                      </a:rPr>
                                    </m:ctrlPr>
                                  </m:sSubPr>
                                  <m:e>
                                    <m:r>
                                      <a:rPr lang="en-US" sz="1800" b="0" i="1" smtClean="0">
                                        <a:solidFill>
                                          <a:srgbClr val="00B0F0"/>
                                        </a:solidFill>
                                        <a:latin typeface="Cambria Math" panose="02040503050406030204" pitchFamily="18" charset="0"/>
                                        <a:cs typeface="Arial Bold" panose="020B0704020202020204" pitchFamily="34" charset="0"/>
                                      </a:rPr>
                                      <m:t>𝜁</m:t>
                                    </m:r>
                                  </m:e>
                                  <m:sub>
                                    <m:r>
                                      <a:rPr lang="en-US" sz="1800" b="0" i="1" smtClean="0">
                                        <a:solidFill>
                                          <a:srgbClr val="00B0F0"/>
                                        </a:solidFill>
                                        <a:latin typeface="Cambria Math" panose="02040503050406030204" pitchFamily="18" charset="0"/>
                                        <a:cs typeface="Arial Bold" panose="020B0704020202020204" pitchFamily="34" charset="0"/>
                                      </a:rPr>
                                      <m:t>𝑔</m:t>
                                    </m:r>
                                    <m:d>
                                      <m:dPr>
                                        <m:begChr m:val="["/>
                                        <m:endChr m:val="]"/>
                                        <m:ctrlPr>
                                          <a:rPr lang="en-US" sz="1800" b="0" i="1" smtClean="0">
                                            <a:solidFill>
                                              <a:srgbClr val="00B0F0"/>
                                            </a:solidFill>
                                            <a:latin typeface="Cambria Math" panose="02040503050406030204" pitchFamily="18" charset="0"/>
                                            <a:cs typeface="Arial Bold" panose="020B0704020202020204" pitchFamily="34" charset="0"/>
                                          </a:rPr>
                                        </m:ctrlPr>
                                      </m:dPr>
                                      <m:e>
                                        <m:r>
                                          <a:rPr lang="en-US" sz="1800" b="0" i="1" smtClean="0">
                                            <a:solidFill>
                                              <a:srgbClr val="00B0F0"/>
                                            </a:solidFill>
                                            <a:latin typeface="Cambria Math" panose="02040503050406030204" pitchFamily="18" charset="0"/>
                                            <a:cs typeface="Arial Bold" panose="020B0704020202020204" pitchFamily="34" charset="0"/>
                                          </a:rPr>
                                          <m:t>𝑖</m:t>
                                        </m:r>
                                      </m:e>
                                    </m:d>
                                    <m:r>
                                      <a:rPr lang="en-US" sz="1800" b="0" i="1" smtClean="0">
                                        <a:solidFill>
                                          <a:srgbClr val="00B0F0"/>
                                        </a:solidFill>
                                        <a:latin typeface="Cambria Math" panose="02040503050406030204" pitchFamily="18" charset="0"/>
                                        <a:cs typeface="Arial Bold" panose="020B0704020202020204" pitchFamily="34" charset="0"/>
                                      </a:rPr>
                                      <m:t>×</m:t>
                                    </m:r>
                                    <m:r>
                                      <a:rPr lang="en-US" sz="1800" b="0" i="1" smtClean="0">
                                        <a:solidFill>
                                          <a:srgbClr val="00B0F0"/>
                                        </a:solidFill>
                                        <a:latin typeface="Cambria Math" panose="02040503050406030204" pitchFamily="18" charset="0"/>
                                        <a:cs typeface="Arial Bold" panose="020B0704020202020204" pitchFamily="34" charset="0"/>
                                      </a:rPr>
                                      <m:t>𝑗</m:t>
                                    </m:r>
                                  </m:sub>
                                </m:sSub>
                                <m:r>
                                  <a:rPr lang="en-US" sz="1800" b="0" i="1" smtClean="0">
                                    <a:solidFill>
                                      <a:schemeClr val="tx1"/>
                                    </a:solidFill>
                                    <a:latin typeface="Cambria Math" panose="02040503050406030204" pitchFamily="18" charset="0"/>
                                    <a:cs typeface="Arial Bold" panose="020B0704020202020204" pitchFamily="34" charset="0"/>
                                  </a:rPr>
                                  <m:t>∼</m:t>
                                </m:r>
                                <m:r>
                                  <a:rPr lang="en-US" sz="1800" b="0" i="1" smtClean="0">
                                    <a:solidFill>
                                      <a:schemeClr val="tx1"/>
                                    </a:solidFill>
                                    <a:latin typeface="Cambria Math" panose="02040503050406030204" pitchFamily="18" charset="0"/>
                                    <a:cs typeface="Arial Bold" panose="020B0704020202020204" pitchFamily="34" charset="0"/>
                                  </a:rPr>
                                  <m:t>𝑁</m:t>
                                </m:r>
                                <m:r>
                                  <a:rPr lang="en-US" sz="1800" b="0" i="1" smtClean="0">
                                    <a:solidFill>
                                      <a:schemeClr val="tx1"/>
                                    </a:solidFill>
                                    <a:latin typeface="Cambria Math" panose="02040503050406030204" pitchFamily="18" charset="0"/>
                                    <a:cs typeface="Arial Bold" panose="020B0704020202020204" pitchFamily="34" charset="0"/>
                                  </a:rPr>
                                  <m:t>(0, </m:t>
                                </m:r>
                                <m:sSubSup>
                                  <m:sSubSupPr>
                                    <m:ctrlPr>
                                      <a:rPr lang="en-US" sz="1800" b="0" i="1" smtClean="0">
                                        <a:solidFill>
                                          <a:schemeClr val="tx1"/>
                                        </a:solidFill>
                                        <a:latin typeface="Cambria Math" panose="02040503050406030204" pitchFamily="18" charset="0"/>
                                        <a:cs typeface="Arial Bold" panose="020B0704020202020204" pitchFamily="34" charset="0"/>
                                      </a:rPr>
                                    </m:ctrlPr>
                                  </m:sSubSupPr>
                                  <m:e>
                                    <m:r>
                                      <a:rPr lang="en-US" sz="1800" b="0" i="1" smtClean="0">
                                        <a:solidFill>
                                          <a:schemeClr val="tx1"/>
                                        </a:solidFill>
                                        <a:latin typeface="Cambria Math" panose="02040503050406030204" pitchFamily="18" charset="0"/>
                                        <a:cs typeface="Arial Bold" panose="020B0704020202020204" pitchFamily="34" charset="0"/>
                                      </a:rPr>
                                      <m:t>𝜎</m:t>
                                    </m:r>
                                  </m:e>
                                  <m:sub>
                                    <m:r>
                                      <a:rPr lang="en-US" sz="1800" b="0" i="1" smtClean="0">
                                        <a:solidFill>
                                          <a:schemeClr val="tx1"/>
                                        </a:solidFill>
                                        <a:latin typeface="Cambria Math" panose="02040503050406030204" pitchFamily="18" charset="0"/>
                                        <a:cs typeface="Arial Bold" panose="020B0704020202020204" pitchFamily="34" charset="0"/>
                                      </a:rPr>
                                      <m:t>𝜁</m:t>
                                    </m:r>
                                  </m:sub>
                                  <m:sup>
                                    <m:r>
                                      <a:rPr lang="en-US" sz="1800" b="0" i="1" smtClean="0">
                                        <a:solidFill>
                                          <a:schemeClr val="tx1"/>
                                        </a:solidFill>
                                        <a:latin typeface="Cambria Math" panose="02040503050406030204" pitchFamily="18" charset="0"/>
                                        <a:cs typeface="Arial Bold" panose="020B0704020202020204" pitchFamily="34" charset="0"/>
                                      </a:rPr>
                                      <m:t>2</m:t>
                                    </m:r>
                                  </m:sup>
                                </m:sSubSup>
                                <m:r>
                                  <a:rPr lang="en-US" sz="1800" b="0" i="1" smtClean="0">
                                    <a:solidFill>
                                      <a:schemeClr val="tx1"/>
                                    </a:solidFill>
                                    <a:latin typeface="Cambria Math" panose="02040503050406030204" pitchFamily="18" charset="0"/>
                                    <a:cs typeface="Arial Bold" panose="020B0704020202020204" pitchFamily="34" charset="0"/>
                                  </a:rPr>
                                  <m:t>) </m:t>
                                </m:r>
                              </m:oMath>
                            </m:oMathPara>
                          </a14:m>
                          <a:endParaRPr lang="en-US" sz="1800" dirty="0" smtClean="0">
                            <a:solidFill>
                              <a:schemeClr val="tx1"/>
                            </a:solidFill>
                            <a:latin typeface="Arial Bold" panose="020B0704020202020204" pitchFamily="34" charset="0"/>
                            <a:cs typeface="Arial Bold" panose="020B0704020202020204" pitchFamily="34" charset="0"/>
                          </a:endParaRPr>
                        </a:p>
                      </a:txBody>
                      <a:tcP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r>
                  <a:tr h="370840">
                    <a:tc>
                      <a:txBody>
                        <a:bodyPr/>
                        <a:lstStyle/>
                        <a:p>
                          <a:pPr algn="l">
                            <a:buClr>
                              <a:srgbClr val="004148"/>
                            </a:buClr>
                          </a:pPr>
                          <a14:m>
                            <m:oMathPara xmlns:m="http://schemas.openxmlformats.org/officeDocument/2006/math">
                              <m:oMathParaPr>
                                <m:jc m:val="centerGroup"/>
                              </m:oMathParaPr>
                              <m:oMath xmlns:m="http://schemas.openxmlformats.org/officeDocument/2006/math">
                                <m:sSub>
                                  <m:sSubPr>
                                    <m:ctrlPr>
                                      <a:rPr lang="en-US" sz="1800" b="0" i="1" smtClean="0">
                                        <a:solidFill>
                                          <a:schemeClr val="accent1"/>
                                        </a:solidFill>
                                        <a:latin typeface="Cambria Math" panose="02040503050406030204" pitchFamily="18" charset="0"/>
                                        <a:cs typeface="Arial Bold" panose="020B0704020202020204" pitchFamily="34" charset="0"/>
                                      </a:rPr>
                                    </m:ctrlPr>
                                  </m:sSubPr>
                                  <m:e>
                                    <m:r>
                                      <a:rPr lang="en-US" sz="1800" b="0" i="1" smtClean="0">
                                        <a:solidFill>
                                          <a:schemeClr val="accent1"/>
                                        </a:solidFill>
                                        <a:latin typeface="Cambria Math" panose="02040503050406030204" pitchFamily="18" charset="0"/>
                                        <a:cs typeface="Arial Bold" panose="020B0704020202020204" pitchFamily="34" charset="0"/>
                                      </a:rPr>
                                      <m:t>𝛾</m:t>
                                    </m:r>
                                  </m:e>
                                  <m:sub>
                                    <m:r>
                                      <a:rPr lang="en-US" sz="1800" b="0" i="1" smtClean="0">
                                        <a:solidFill>
                                          <a:schemeClr val="accent1"/>
                                        </a:solidFill>
                                        <a:latin typeface="Cambria Math" panose="02040503050406030204" pitchFamily="18" charset="0"/>
                                        <a:cs typeface="Arial Bold" panose="020B0704020202020204" pitchFamily="34" charset="0"/>
                                      </a:rPr>
                                      <m:t>𝑖</m:t>
                                    </m:r>
                                    <m:r>
                                      <a:rPr lang="en-US" sz="1800" b="0" i="1" smtClean="0">
                                        <a:solidFill>
                                          <a:schemeClr val="accent1"/>
                                        </a:solidFill>
                                        <a:latin typeface="Cambria Math" panose="02040503050406030204" pitchFamily="18" charset="0"/>
                                        <a:cs typeface="Arial Bold" panose="020B0704020202020204" pitchFamily="34" charset="0"/>
                                      </a:rPr>
                                      <m:t>×</m:t>
                                    </m:r>
                                    <m:r>
                                      <a:rPr lang="en-US" sz="1800" b="0" i="1" smtClean="0">
                                        <a:solidFill>
                                          <a:schemeClr val="accent1"/>
                                        </a:solidFill>
                                        <a:latin typeface="Cambria Math" panose="02040503050406030204" pitchFamily="18" charset="0"/>
                                        <a:cs typeface="Arial Bold" panose="020B0704020202020204" pitchFamily="34" charset="0"/>
                                      </a:rPr>
                                      <m:t>𝑡</m:t>
                                    </m:r>
                                    <m:r>
                                      <a:rPr lang="en-US" sz="1800" b="0" i="1" smtClean="0">
                                        <a:solidFill>
                                          <a:schemeClr val="accent1"/>
                                        </a:solidFill>
                                        <a:latin typeface="Cambria Math" panose="02040503050406030204" pitchFamily="18" charset="0"/>
                                        <a:cs typeface="Arial Bold" panose="020B0704020202020204" pitchFamily="34" charset="0"/>
                                      </a:rPr>
                                      <m:t> </m:t>
                                    </m:r>
                                  </m:sub>
                                </m:sSub>
                                <m:r>
                                  <a:rPr lang="en-US" sz="1800" b="0" i="1" smtClean="0">
                                    <a:solidFill>
                                      <a:schemeClr val="tx1"/>
                                    </a:solidFill>
                                    <a:latin typeface="Cambria Math" panose="02040503050406030204" pitchFamily="18" charset="0"/>
                                    <a:cs typeface="Arial Bold" panose="020B0704020202020204" pitchFamily="34" charset="0"/>
                                  </a:rPr>
                                  <m:t>∼</m:t>
                                </m:r>
                                <m:r>
                                  <a:rPr lang="en-US" sz="1800" b="0" i="1" smtClean="0">
                                    <a:solidFill>
                                      <a:schemeClr val="tx1"/>
                                    </a:solidFill>
                                    <a:latin typeface="Cambria Math" panose="02040503050406030204" pitchFamily="18" charset="0"/>
                                    <a:cs typeface="Arial Bold" panose="020B0704020202020204" pitchFamily="34" charset="0"/>
                                  </a:rPr>
                                  <m:t>𝑁</m:t>
                                </m:r>
                                <m:r>
                                  <a:rPr lang="en-US" sz="1800" b="0" i="1" smtClean="0">
                                    <a:solidFill>
                                      <a:schemeClr val="tx1"/>
                                    </a:solidFill>
                                    <a:latin typeface="Cambria Math" panose="02040503050406030204" pitchFamily="18" charset="0"/>
                                    <a:cs typeface="Arial Bold" panose="020B0704020202020204" pitchFamily="34" charset="0"/>
                                  </a:rPr>
                                  <m:t>(</m:t>
                                </m:r>
                                <m:sSub>
                                  <m:sSubPr>
                                    <m:ctrlPr>
                                      <a:rPr lang="en-US" sz="1800" b="0" i="1" smtClean="0">
                                        <a:solidFill>
                                          <a:srgbClr val="00B0F0"/>
                                        </a:solidFill>
                                        <a:latin typeface="Cambria Math" panose="02040503050406030204" pitchFamily="18" charset="0"/>
                                        <a:cs typeface="Arial Bold" panose="020B0704020202020204" pitchFamily="34" charset="0"/>
                                      </a:rPr>
                                    </m:ctrlPr>
                                  </m:sSubPr>
                                  <m:e>
                                    <m:r>
                                      <a:rPr lang="en-US" sz="1800" b="0" i="1" smtClean="0">
                                        <a:solidFill>
                                          <a:srgbClr val="00B0F0"/>
                                        </a:solidFill>
                                        <a:latin typeface="Cambria Math" panose="02040503050406030204" pitchFamily="18" charset="0"/>
                                        <a:cs typeface="Arial Bold" panose="020B0704020202020204" pitchFamily="34" charset="0"/>
                                      </a:rPr>
                                      <m:t>𝜉</m:t>
                                    </m:r>
                                  </m:e>
                                  <m:sub>
                                    <m:r>
                                      <a:rPr lang="en-US" sz="1800" b="0" i="1" smtClean="0">
                                        <a:solidFill>
                                          <a:srgbClr val="00B0F0"/>
                                        </a:solidFill>
                                        <a:latin typeface="Cambria Math" panose="02040503050406030204" pitchFamily="18" charset="0"/>
                                        <a:cs typeface="Arial Bold" panose="020B0704020202020204" pitchFamily="34" charset="0"/>
                                      </a:rPr>
                                      <m:t>𝑔</m:t>
                                    </m:r>
                                    <m:d>
                                      <m:dPr>
                                        <m:begChr m:val="["/>
                                        <m:endChr m:val="]"/>
                                        <m:ctrlPr>
                                          <a:rPr lang="en-US" sz="1800" b="0" i="1" smtClean="0">
                                            <a:solidFill>
                                              <a:srgbClr val="00B0F0"/>
                                            </a:solidFill>
                                            <a:latin typeface="Cambria Math" panose="02040503050406030204" pitchFamily="18" charset="0"/>
                                            <a:cs typeface="Arial Bold" panose="020B0704020202020204" pitchFamily="34" charset="0"/>
                                          </a:rPr>
                                        </m:ctrlPr>
                                      </m:dPr>
                                      <m:e>
                                        <m:r>
                                          <a:rPr lang="en-US" sz="1800" b="0" i="1" smtClean="0">
                                            <a:solidFill>
                                              <a:srgbClr val="00B0F0"/>
                                            </a:solidFill>
                                            <a:latin typeface="Cambria Math" panose="02040503050406030204" pitchFamily="18" charset="0"/>
                                            <a:cs typeface="Arial Bold" panose="020B0704020202020204" pitchFamily="34" charset="0"/>
                                          </a:rPr>
                                          <m:t>𝑖</m:t>
                                        </m:r>
                                      </m:e>
                                    </m:d>
                                    <m:r>
                                      <a:rPr lang="en-US" sz="1800" b="0" i="1" smtClean="0">
                                        <a:solidFill>
                                          <a:srgbClr val="00B0F0"/>
                                        </a:solidFill>
                                        <a:latin typeface="Cambria Math" panose="02040503050406030204" pitchFamily="18" charset="0"/>
                                        <a:cs typeface="Arial Bold" panose="020B0704020202020204" pitchFamily="34" charset="0"/>
                                      </a:rPr>
                                      <m:t>×</m:t>
                                    </m:r>
                                    <m:r>
                                      <a:rPr lang="en-US" sz="1800" b="0" i="1" smtClean="0">
                                        <a:solidFill>
                                          <a:srgbClr val="00B0F0"/>
                                        </a:solidFill>
                                        <a:latin typeface="Cambria Math" panose="02040503050406030204" pitchFamily="18" charset="0"/>
                                        <a:cs typeface="Arial Bold" panose="020B0704020202020204" pitchFamily="34" charset="0"/>
                                      </a:rPr>
                                      <m:t>𝑡</m:t>
                                    </m:r>
                                  </m:sub>
                                </m:sSub>
                                <m:r>
                                  <a:rPr lang="en-US" sz="1800" b="0" i="1" smtClean="0">
                                    <a:solidFill>
                                      <a:schemeClr val="tx1"/>
                                    </a:solidFill>
                                    <a:latin typeface="Cambria Math" panose="02040503050406030204" pitchFamily="18" charset="0"/>
                                    <a:cs typeface="Arial Bold" panose="020B0704020202020204" pitchFamily="34" charset="0"/>
                                  </a:rPr>
                                  <m:t>, </m:t>
                                </m:r>
                                <m:sSubSup>
                                  <m:sSubSupPr>
                                    <m:ctrlPr>
                                      <a:rPr lang="en-US" sz="1800" b="0" i="1" smtClean="0">
                                        <a:solidFill>
                                          <a:schemeClr val="tx1"/>
                                        </a:solidFill>
                                        <a:latin typeface="Cambria Math" panose="02040503050406030204" pitchFamily="18" charset="0"/>
                                        <a:cs typeface="Arial Bold" panose="020B0704020202020204" pitchFamily="34" charset="0"/>
                                      </a:rPr>
                                    </m:ctrlPr>
                                  </m:sSubSupPr>
                                  <m:e>
                                    <m:r>
                                      <a:rPr lang="en-US" sz="1800" b="0" i="1" smtClean="0">
                                        <a:solidFill>
                                          <a:schemeClr val="tx1"/>
                                        </a:solidFill>
                                        <a:latin typeface="Cambria Math" panose="02040503050406030204" pitchFamily="18" charset="0"/>
                                        <a:cs typeface="Arial Bold" panose="020B0704020202020204" pitchFamily="34" charset="0"/>
                                      </a:rPr>
                                      <m:t>𝜎</m:t>
                                    </m:r>
                                  </m:e>
                                  <m:sub>
                                    <m:r>
                                      <a:rPr lang="en-US" sz="1800" b="0" i="1" smtClean="0">
                                        <a:solidFill>
                                          <a:schemeClr val="tx1"/>
                                        </a:solidFill>
                                        <a:latin typeface="Cambria Math" panose="02040503050406030204" pitchFamily="18" charset="0"/>
                                        <a:cs typeface="Arial Bold" panose="020B0704020202020204" pitchFamily="34" charset="0"/>
                                      </a:rPr>
                                      <m:t>𝛾</m:t>
                                    </m:r>
                                  </m:sub>
                                  <m:sup>
                                    <m:r>
                                      <a:rPr lang="en-US" sz="1800" b="0" i="1" smtClean="0">
                                        <a:solidFill>
                                          <a:schemeClr val="tx1"/>
                                        </a:solidFill>
                                        <a:latin typeface="Cambria Math" panose="02040503050406030204" pitchFamily="18" charset="0"/>
                                        <a:cs typeface="Arial Bold" panose="020B0704020202020204" pitchFamily="34" charset="0"/>
                                      </a:rPr>
                                      <m:t>2</m:t>
                                    </m:r>
                                  </m:sup>
                                </m:sSubSup>
                                <m:r>
                                  <a:rPr lang="en-US" sz="1800" b="0" i="1" smtClean="0">
                                    <a:solidFill>
                                      <a:schemeClr val="tx1"/>
                                    </a:solidFill>
                                    <a:latin typeface="Cambria Math" panose="02040503050406030204" pitchFamily="18" charset="0"/>
                                    <a:cs typeface="Arial Bold" panose="020B0704020202020204" pitchFamily="34" charset="0"/>
                                  </a:rPr>
                                  <m:t>)</m:t>
                                </m:r>
                              </m:oMath>
                            </m:oMathPara>
                          </a14:m>
                          <a:endParaRPr lang="en-US" dirty="0"/>
                        </a:p>
                      </a:txBody>
                      <a:tcP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l">
                            <a:buClr>
                              <a:srgbClr val="004148"/>
                            </a:buClr>
                          </a:pPr>
                          <a14:m>
                            <m:oMathPara xmlns:m="http://schemas.openxmlformats.org/officeDocument/2006/math">
                              <m:oMathParaPr>
                                <m:jc m:val="centerGroup"/>
                              </m:oMathParaPr>
                              <m:oMath xmlns:m="http://schemas.openxmlformats.org/officeDocument/2006/math">
                                <m:sSub>
                                  <m:sSubPr>
                                    <m:ctrlPr>
                                      <a:rPr lang="en-US" sz="1800" b="0" i="1" smtClean="0">
                                        <a:solidFill>
                                          <a:srgbClr val="00B0F0"/>
                                        </a:solidFill>
                                        <a:latin typeface="Cambria Math" panose="02040503050406030204" pitchFamily="18" charset="0"/>
                                        <a:cs typeface="Arial Bold" panose="020B0704020202020204" pitchFamily="34" charset="0"/>
                                      </a:rPr>
                                    </m:ctrlPr>
                                  </m:sSubPr>
                                  <m:e>
                                    <m:r>
                                      <a:rPr lang="en-US" sz="1800" b="0" i="1" smtClean="0">
                                        <a:solidFill>
                                          <a:srgbClr val="00B0F0"/>
                                        </a:solidFill>
                                        <a:latin typeface="Cambria Math" panose="02040503050406030204" pitchFamily="18" charset="0"/>
                                        <a:cs typeface="Arial Bold" panose="020B0704020202020204" pitchFamily="34" charset="0"/>
                                      </a:rPr>
                                      <m:t>𝜉</m:t>
                                    </m:r>
                                  </m:e>
                                  <m:sub>
                                    <m:r>
                                      <a:rPr lang="en-US" sz="1800" b="0" i="1" smtClean="0">
                                        <a:solidFill>
                                          <a:srgbClr val="00B0F0"/>
                                        </a:solidFill>
                                        <a:latin typeface="Cambria Math" panose="02040503050406030204" pitchFamily="18" charset="0"/>
                                        <a:cs typeface="Arial Bold" panose="020B0704020202020204" pitchFamily="34" charset="0"/>
                                      </a:rPr>
                                      <m:t>𝑔</m:t>
                                    </m:r>
                                    <m:d>
                                      <m:dPr>
                                        <m:begChr m:val="["/>
                                        <m:endChr m:val="]"/>
                                        <m:ctrlPr>
                                          <a:rPr lang="en-US" sz="1800" b="0" i="1" smtClean="0">
                                            <a:solidFill>
                                              <a:srgbClr val="00B0F0"/>
                                            </a:solidFill>
                                            <a:latin typeface="Cambria Math" panose="02040503050406030204" pitchFamily="18" charset="0"/>
                                            <a:cs typeface="Arial Bold" panose="020B0704020202020204" pitchFamily="34" charset="0"/>
                                          </a:rPr>
                                        </m:ctrlPr>
                                      </m:dPr>
                                      <m:e>
                                        <m:r>
                                          <a:rPr lang="en-US" sz="1800" b="0" i="1" smtClean="0">
                                            <a:solidFill>
                                              <a:srgbClr val="00B0F0"/>
                                            </a:solidFill>
                                            <a:latin typeface="Cambria Math" panose="02040503050406030204" pitchFamily="18" charset="0"/>
                                            <a:cs typeface="Arial Bold" panose="020B0704020202020204" pitchFamily="34" charset="0"/>
                                          </a:rPr>
                                          <m:t>𝑖</m:t>
                                        </m:r>
                                      </m:e>
                                    </m:d>
                                    <m:r>
                                      <a:rPr lang="en-US" sz="1800" b="0" i="1" smtClean="0">
                                        <a:solidFill>
                                          <a:srgbClr val="00B0F0"/>
                                        </a:solidFill>
                                        <a:latin typeface="Cambria Math" panose="02040503050406030204" pitchFamily="18" charset="0"/>
                                        <a:cs typeface="Arial Bold" panose="020B0704020202020204" pitchFamily="34" charset="0"/>
                                      </a:rPr>
                                      <m:t>×</m:t>
                                    </m:r>
                                    <m:r>
                                      <a:rPr lang="en-US" sz="1800" b="0" i="1" smtClean="0">
                                        <a:solidFill>
                                          <a:srgbClr val="00B0F0"/>
                                        </a:solidFill>
                                        <a:latin typeface="Cambria Math" panose="02040503050406030204" pitchFamily="18" charset="0"/>
                                        <a:cs typeface="Arial Bold" panose="020B0704020202020204" pitchFamily="34" charset="0"/>
                                      </a:rPr>
                                      <m:t>𝑡</m:t>
                                    </m:r>
                                  </m:sub>
                                </m:sSub>
                                <m:r>
                                  <a:rPr lang="en-US" sz="1800" b="0" i="1" smtClean="0">
                                    <a:solidFill>
                                      <a:schemeClr val="tx1"/>
                                    </a:solidFill>
                                    <a:latin typeface="Cambria Math" panose="02040503050406030204" pitchFamily="18" charset="0"/>
                                    <a:cs typeface="Arial Bold" panose="020B0704020202020204" pitchFamily="34" charset="0"/>
                                  </a:rPr>
                                  <m:t>∼</m:t>
                                </m:r>
                                <m:r>
                                  <a:rPr lang="en-US" sz="1800" b="0" i="1" smtClean="0">
                                    <a:solidFill>
                                      <a:schemeClr val="tx1"/>
                                    </a:solidFill>
                                    <a:latin typeface="Cambria Math" panose="02040503050406030204" pitchFamily="18" charset="0"/>
                                    <a:cs typeface="Arial Bold" panose="020B0704020202020204" pitchFamily="34" charset="0"/>
                                  </a:rPr>
                                  <m:t>𝑁</m:t>
                                </m:r>
                                <m:r>
                                  <a:rPr lang="en-US" sz="1800" b="0" i="1" smtClean="0">
                                    <a:solidFill>
                                      <a:schemeClr val="tx1"/>
                                    </a:solidFill>
                                    <a:latin typeface="Cambria Math" panose="02040503050406030204" pitchFamily="18" charset="0"/>
                                    <a:cs typeface="Arial Bold" panose="020B0704020202020204" pitchFamily="34" charset="0"/>
                                  </a:rPr>
                                  <m:t>(0, </m:t>
                                </m:r>
                                <m:sSubSup>
                                  <m:sSubSupPr>
                                    <m:ctrlPr>
                                      <a:rPr lang="en-US" sz="1800" b="0" i="1" smtClean="0">
                                        <a:solidFill>
                                          <a:schemeClr val="tx1"/>
                                        </a:solidFill>
                                        <a:latin typeface="Cambria Math" panose="02040503050406030204" pitchFamily="18" charset="0"/>
                                        <a:cs typeface="Arial Bold" panose="020B0704020202020204" pitchFamily="34" charset="0"/>
                                      </a:rPr>
                                    </m:ctrlPr>
                                  </m:sSubSupPr>
                                  <m:e>
                                    <m:r>
                                      <a:rPr lang="en-US" sz="1800" b="0" i="1" smtClean="0">
                                        <a:solidFill>
                                          <a:schemeClr val="tx1"/>
                                        </a:solidFill>
                                        <a:latin typeface="Cambria Math" panose="02040503050406030204" pitchFamily="18" charset="0"/>
                                        <a:cs typeface="Arial Bold" panose="020B0704020202020204" pitchFamily="34" charset="0"/>
                                      </a:rPr>
                                      <m:t>𝜎</m:t>
                                    </m:r>
                                  </m:e>
                                  <m:sub>
                                    <m:r>
                                      <a:rPr lang="en-US" sz="1800" b="0" i="1" smtClean="0">
                                        <a:solidFill>
                                          <a:schemeClr val="tx1"/>
                                        </a:solidFill>
                                        <a:latin typeface="Cambria Math" panose="02040503050406030204" pitchFamily="18" charset="0"/>
                                        <a:cs typeface="Arial Bold" panose="020B0704020202020204" pitchFamily="34" charset="0"/>
                                      </a:rPr>
                                      <m:t>𝜉</m:t>
                                    </m:r>
                                  </m:sub>
                                  <m:sup>
                                    <m:r>
                                      <a:rPr lang="en-US" sz="1800" b="0" i="1" smtClean="0">
                                        <a:solidFill>
                                          <a:schemeClr val="tx1"/>
                                        </a:solidFill>
                                        <a:latin typeface="Cambria Math" panose="02040503050406030204" pitchFamily="18" charset="0"/>
                                        <a:cs typeface="Arial Bold" panose="020B0704020202020204" pitchFamily="34" charset="0"/>
                                      </a:rPr>
                                      <m:t>2</m:t>
                                    </m:r>
                                  </m:sup>
                                </m:sSubSup>
                                <m:r>
                                  <a:rPr lang="en-US" sz="1800" b="0" i="1" smtClean="0">
                                    <a:solidFill>
                                      <a:schemeClr val="tx1"/>
                                    </a:solidFill>
                                    <a:latin typeface="Cambria Math" panose="02040503050406030204" pitchFamily="18" charset="0"/>
                                    <a:cs typeface="Arial Bold" panose="020B0704020202020204" pitchFamily="34" charset="0"/>
                                  </a:rPr>
                                  <m:t>)</m:t>
                                </m:r>
                              </m:oMath>
                            </m:oMathPara>
                          </a14:m>
                          <a:endParaRPr lang="en-US" dirty="0"/>
                        </a:p>
                      </a:txBody>
                      <a:tcP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r>
                  <a:tr h="370840">
                    <a:tc>
                      <a:txBody>
                        <a:bodyPr/>
                        <a:lstStyle/>
                        <a:p>
                          <a:pPr algn="l">
                            <a:buClr>
                              <a:srgbClr val="004148"/>
                            </a:buClr>
                          </a:pPr>
                          <a14:m>
                            <m:oMathPara xmlns:m="http://schemas.openxmlformats.org/officeDocument/2006/math">
                              <m:oMathParaPr>
                                <m:jc m:val="centerGroup"/>
                              </m:oMathParaPr>
                              <m:oMath xmlns:m="http://schemas.openxmlformats.org/officeDocument/2006/math">
                                <m:sSub>
                                  <m:sSubPr>
                                    <m:ctrlPr>
                                      <a:rPr lang="en-US" sz="1800" b="0" i="1" smtClean="0">
                                        <a:solidFill>
                                          <a:schemeClr val="accent1"/>
                                        </a:solidFill>
                                        <a:latin typeface="Cambria Math" panose="02040503050406030204" pitchFamily="18" charset="0"/>
                                        <a:cs typeface="Arial Bold" panose="020B0704020202020204" pitchFamily="34" charset="0"/>
                                      </a:rPr>
                                    </m:ctrlPr>
                                  </m:sSubPr>
                                  <m:e>
                                    <m:r>
                                      <a:rPr lang="en-US" sz="1800" b="0" i="1" smtClean="0">
                                        <a:solidFill>
                                          <a:schemeClr val="accent1"/>
                                        </a:solidFill>
                                        <a:latin typeface="Cambria Math" panose="02040503050406030204" pitchFamily="18" charset="0"/>
                                        <a:cs typeface="Arial Bold" panose="020B0704020202020204" pitchFamily="34" charset="0"/>
                                      </a:rPr>
                                      <m:t>𝜀</m:t>
                                    </m:r>
                                  </m:e>
                                  <m:sub>
                                    <m:r>
                                      <a:rPr lang="en-US" sz="1800" b="0" i="1" smtClean="0">
                                        <a:solidFill>
                                          <a:schemeClr val="accent1"/>
                                        </a:solidFill>
                                        <a:latin typeface="Cambria Math" panose="02040503050406030204" pitchFamily="18" charset="0"/>
                                        <a:cs typeface="Arial Bold" panose="020B0704020202020204" pitchFamily="34" charset="0"/>
                                      </a:rPr>
                                      <m:t>𝑖𝑗𝑡</m:t>
                                    </m:r>
                                  </m:sub>
                                </m:sSub>
                                <m:r>
                                  <a:rPr lang="en-US" sz="1800" b="0" i="1" smtClean="0">
                                    <a:solidFill>
                                      <a:schemeClr val="tx1"/>
                                    </a:solidFill>
                                    <a:latin typeface="Cambria Math" panose="02040503050406030204" pitchFamily="18" charset="0"/>
                                    <a:cs typeface="Arial Bold" panose="020B0704020202020204" pitchFamily="34" charset="0"/>
                                  </a:rPr>
                                  <m:t>∼</m:t>
                                </m:r>
                                <m:r>
                                  <a:rPr lang="en-US" sz="1800" b="0" i="1" smtClean="0">
                                    <a:solidFill>
                                      <a:schemeClr val="tx1"/>
                                    </a:solidFill>
                                    <a:latin typeface="Cambria Math" panose="02040503050406030204" pitchFamily="18" charset="0"/>
                                    <a:cs typeface="Arial Bold" panose="020B0704020202020204" pitchFamily="34" charset="0"/>
                                  </a:rPr>
                                  <m:t>𝑁</m:t>
                                </m:r>
                                <m:r>
                                  <a:rPr lang="en-US" sz="1800" b="0" i="1" smtClean="0">
                                    <a:solidFill>
                                      <a:schemeClr val="tx1"/>
                                    </a:solidFill>
                                    <a:latin typeface="Cambria Math" panose="02040503050406030204" pitchFamily="18" charset="0"/>
                                    <a:cs typeface="Arial Bold" panose="020B0704020202020204" pitchFamily="34" charset="0"/>
                                  </a:rPr>
                                  <m:t>(</m:t>
                                </m:r>
                                <m:sSub>
                                  <m:sSubPr>
                                    <m:ctrlPr>
                                      <a:rPr lang="en-US" sz="1800" b="0" i="1" smtClean="0">
                                        <a:solidFill>
                                          <a:srgbClr val="00B0F0"/>
                                        </a:solidFill>
                                        <a:latin typeface="Cambria Math" panose="02040503050406030204" pitchFamily="18" charset="0"/>
                                        <a:cs typeface="Arial Bold" panose="020B0704020202020204" pitchFamily="34" charset="0"/>
                                      </a:rPr>
                                    </m:ctrlPr>
                                  </m:sSubPr>
                                  <m:e>
                                    <m:r>
                                      <a:rPr lang="en-US" sz="1800" b="0" i="1" smtClean="0">
                                        <a:solidFill>
                                          <a:srgbClr val="00B0F0"/>
                                        </a:solidFill>
                                        <a:latin typeface="Cambria Math" panose="02040503050406030204" pitchFamily="18" charset="0"/>
                                        <a:cs typeface="Arial Bold" panose="020B0704020202020204" pitchFamily="34" charset="0"/>
                                      </a:rPr>
                                      <m:t>𝜆</m:t>
                                    </m:r>
                                  </m:e>
                                  <m:sub>
                                    <m:r>
                                      <a:rPr lang="en-US" sz="1800" b="0" i="1" smtClean="0">
                                        <a:solidFill>
                                          <a:srgbClr val="00B0F0"/>
                                        </a:solidFill>
                                        <a:latin typeface="Cambria Math" panose="02040503050406030204" pitchFamily="18" charset="0"/>
                                        <a:cs typeface="Arial Bold" panose="020B0704020202020204" pitchFamily="34" charset="0"/>
                                      </a:rPr>
                                      <m:t>𝑔</m:t>
                                    </m:r>
                                    <m:d>
                                      <m:dPr>
                                        <m:begChr m:val="["/>
                                        <m:endChr m:val="]"/>
                                        <m:ctrlPr>
                                          <a:rPr lang="en-US" sz="1800" b="0" i="1" smtClean="0">
                                            <a:solidFill>
                                              <a:srgbClr val="00B0F0"/>
                                            </a:solidFill>
                                            <a:latin typeface="Cambria Math" panose="02040503050406030204" pitchFamily="18" charset="0"/>
                                            <a:cs typeface="Arial Bold" panose="020B0704020202020204" pitchFamily="34" charset="0"/>
                                          </a:rPr>
                                        </m:ctrlPr>
                                      </m:dPr>
                                      <m:e>
                                        <m:r>
                                          <a:rPr lang="en-US" sz="1800" b="0" i="1" smtClean="0">
                                            <a:solidFill>
                                              <a:srgbClr val="00B0F0"/>
                                            </a:solidFill>
                                            <a:latin typeface="Cambria Math" panose="02040503050406030204" pitchFamily="18" charset="0"/>
                                            <a:cs typeface="Arial Bold" panose="020B0704020202020204" pitchFamily="34" charset="0"/>
                                          </a:rPr>
                                          <m:t>𝑖</m:t>
                                        </m:r>
                                      </m:e>
                                    </m:d>
                                    <m:r>
                                      <a:rPr lang="en-US" sz="1800" b="0" i="1" smtClean="0">
                                        <a:solidFill>
                                          <a:srgbClr val="00B0F0"/>
                                        </a:solidFill>
                                        <a:latin typeface="Cambria Math" panose="02040503050406030204" pitchFamily="18" charset="0"/>
                                        <a:cs typeface="Arial Bold" panose="020B0704020202020204" pitchFamily="34" charset="0"/>
                                      </a:rPr>
                                      <m:t>×</m:t>
                                    </m:r>
                                    <m:r>
                                      <a:rPr lang="en-US" sz="1800" b="0" i="1" smtClean="0">
                                        <a:solidFill>
                                          <a:srgbClr val="00B0F0"/>
                                        </a:solidFill>
                                        <a:latin typeface="Cambria Math" panose="02040503050406030204" pitchFamily="18" charset="0"/>
                                        <a:cs typeface="Arial Bold" panose="020B0704020202020204" pitchFamily="34" charset="0"/>
                                      </a:rPr>
                                      <m:t>𝑗</m:t>
                                    </m:r>
                                    <m:r>
                                      <a:rPr lang="en-US" sz="1800" b="0" i="1" smtClean="0">
                                        <a:solidFill>
                                          <a:srgbClr val="00B0F0"/>
                                        </a:solidFill>
                                        <a:latin typeface="Cambria Math" panose="02040503050406030204" pitchFamily="18" charset="0"/>
                                        <a:cs typeface="Arial Bold" panose="020B0704020202020204" pitchFamily="34" charset="0"/>
                                      </a:rPr>
                                      <m:t>×</m:t>
                                    </m:r>
                                    <m:r>
                                      <a:rPr lang="en-US" sz="1800" b="0" i="1" smtClean="0">
                                        <a:solidFill>
                                          <a:srgbClr val="00B0F0"/>
                                        </a:solidFill>
                                        <a:latin typeface="Cambria Math" panose="02040503050406030204" pitchFamily="18" charset="0"/>
                                        <a:cs typeface="Arial Bold" panose="020B0704020202020204" pitchFamily="34" charset="0"/>
                                      </a:rPr>
                                      <m:t>𝑡</m:t>
                                    </m:r>
                                  </m:sub>
                                </m:sSub>
                                <m:r>
                                  <a:rPr lang="en-US" sz="1800" b="0" i="1" smtClean="0">
                                    <a:solidFill>
                                      <a:schemeClr val="tx1"/>
                                    </a:solidFill>
                                    <a:latin typeface="Cambria Math" panose="02040503050406030204" pitchFamily="18" charset="0"/>
                                    <a:cs typeface="Arial Bold" panose="020B0704020202020204" pitchFamily="34" charset="0"/>
                                  </a:rPr>
                                  <m:t>, </m:t>
                                </m:r>
                                <m:sSubSup>
                                  <m:sSubSupPr>
                                    <m:ctrlPr>
                                      <a:rPr lang="en-US" sz="1800" b="0" i="1" smtClean="0">
                                        <a:solidFill>
                                          <a:schemeClr val="tx1"/>
                                        </a:solidFill>
                                        <a:latin typeface="Cambria Math" panose="02040503050406030204" pitchFamily="18" charset="0"/>
                                        <a:cs typeface="Arial Bold" panose="020B0704020202020204" pitchFamily="34" charset="0"/>
                                      </a:rPr>
                                    </m:ctrlPr>
                                  </m:sSubSupPr>
                                  <m:e>
                                    <m:r>
                                      <a:rPr lang="en-US" sz="1800" b="0" i="1" smtClean="0">
                                        <a:solidFill>
                                          <a:schemeClr val="tx1"/>
                                        </a:solidFill>
                                        <a:latin typeface="Cambria Math" panose="02040503050406030204" pitchFamily="18" charset="0"/>
                                        <a:cs typeface="Arial Bold" panose="020B0704020202020204" pitchFamily="34" charset="0"/>
                                      </a:rPr>
                                      <m:t>𝑠</m:t>
                                    </m:r>
                                  </m:e>
                                  <m:sub>
                                    <m:r>
                                      <a:rPr lang="en-US" sz="1800" b="0" i="1" smtClean="0">
                                        <a:solidFill>
                                          <a:schemeClr val="tx1"/>
                                        </a:solidFill>
                                        <a:latin typeface="Cambria Math" panose="02040503050406030204" pitchFamily="18" charset="0"/>
                                        <a:cs typeface="Arial Bold" panose="020B0704020202020204" pitchFamily="34" charset="0"/>
                                      </a:rPr>
                                      <m:t>𝑖𝑗𝑡</m:t>
                                    </m:r>
                                  </m:sub>
                                  <m:sup>
                                    <m:r>
                                      <a:rPr lang="en-US" sz="1800" b="0" i="1" smtClean="0">
                                        <a:solidFill>
                                          <a:schemeClr val="tx1"/>
                                        </a:solidFill>
                                        <a:latin typeface="Cambria Math" panose="02040503050406030204" pitchFamily="18" charset="0"/>
                                        <a:cs typeface="Arial Bold" panose="020B0704020202020204" pitchFamily="34" charset="0"/>
                                      </a:rPr>
                                      <m:t>2</m:t>
                                    </m:r>
                                  </m:sup>
                                </m:sSubSup>
                                <m:r>
                                  <a:rPr lang="en-US" sz="1800" b="0" i="1" smtClean="0">
                                    <a:solidFill>
                                      <a:schemeClr val="tx1"/>
                                    </a:solidFill>
                                    <a:latin typeface="Cambria Math" panose="02040503050406030204" pitchFamily="18" charset="0"/>
                                    <a:cs typeface="Arial Bold" panose="020B0704020202020204" pitchFamily="34" charset="0"/>
                                  </a:rPr>
                                  <m:t>+</m:t>
                                </m:r>
                                <m:sSup>
                                  <m:sSupPr>
                                    <m:ctrlPr>
                                      <a:rPr lang="en-US" sz="1800" b="0" i="1" smtClean="0">
                                        <a:solidFill>
                                          <a:schemeClr val="tx1"/>
                                        </a:solidFill>
                                        <a:latin typeface="Cambria Math" panose="02040503050406030204" pitchFamily="18" charset="0"/>
                                        <a:cs typeface="Arial Bold" panose="020B0704020202020204" pitchFamily="34" charset="0"/>
                                      </a:rPr>
                                    </m:ctrlPr>
                                  </m:sSupPr>
                                  <m:e>
                                    <m:r>
                                      <a:rPr lang="en-US" sz="1800" b="0" i="1" smtClean="0">
                                        <a:solidFill>
                                          <a:schemeClr val="tx1"/>
                                        </a:solidFill>
                                        <a:latin typeface="Cambria Math" panose="02040503050406030204" pitchFamily="18" charset="0"/>
                                        <a:cs typeface="Arial Bold" panose="020B0704020202020204" pitchFamily="34" charset="0"/>
                                      </a:rPr>
                                      <m:t>𝜏</m:t>
                                    </m:r>
                                  </m:e>
                                  <m:sup>
                                    <m:r>
                                      <a:rPr lang="en-US" sz="1800" b="0" i="1" smtClean="0">
                                        <a:solidFill>
                                          <a:schemeClr val="tx1"/>
                                        </a:solidFill>
                                        <a:latin typeface="Cambria Math" panose="02040503050406030204" pitchFamily="18" charset="0"/>
                                        <a:cs typeface="Arial Bold" panose="020B0704020202020204" pitchFamily="34" charset="0"/>
                                      </a:rPr>
                                      <m:t>2</m:t>
                                    </m:r>
                                  </m:sup>
                                </m:sSup>
                                <m:r>
                                  <a:rPr lang="en-US" sz="1800" b="0" i="1" smtClean="0">
                                    <a:solidFill>
                                      <a:schemeClr val="tx1"/>
                                    </a:solidFill>
                                    <a:latin typeface="Cambria Math" panose="02040503050406030204" pitchFamily="18" charset="0"/>
                                    <a:cs typeface="Arial Bold" panose="020B0704020202020204" pitchFamily="34" charset="0"/>
                                  </a:rPr>
                                  <m:t>)</m:t>
                                </m:r>
                              </m:oMath>
                            </m:oMathPara>
                          </a14:m>
                          <a:endParaRPr lang="en-US" sz="1800" b="0" dirty="0" smtClean="0">
                            <a:solidFill>
                              <a:schemeClr val="tx1"/>
                            </a:solidFill>
                            <a:latin typeface="Arial Bold" panose="020B0704020202020204" pitchFamily="34" charset="0"/>
                            <a:cs typeface="Arial Bold" panose="020B0704020202020204" pitchFamily="34" charset="0"/>
                          </a:endParaRPr>
                        </a:p>
                      </a:txBody>
                      <a:tcP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buClr>
                              <a:srgbClr val="004148"/>
                            </a:buClr>
                          </a:pPr>
                          <a14:m>
                            <m:oMathPara xmlns:m="http://schemas.openxmlformats.org/officeDocument/2006/math">
                              <m:oMathParaPr>
                                <m:jc m:val="centerGroup"/>
                              </m:oMathParaPr>
                              <m:oMath xmlns:m="http://schemas.openxmlformats.org/officeDocument/2006/math">
                                <m:sSub>
                                  <m:sSubPr>
                                    <m:ctrlPr>
                                      <a:rPr lang="en-US" sz="1800" b="0" i="1" smtClean="0">
                                        <a:solidFill>
                                          <a:srgbClr val="00B0F0"/>
                                        </a:solidFill>
                                        <a:latin typeface="Cambria Math" panose="02040503050406030204" pitchFamily="18" charset="0"/>
                                        <a:cs typeface="Arial Bold" panose="020B0704020202020204" pitchFamily="34" charset="0"/>
                                      </a:rPr>
                                    </m:ctrlPr>
                                  </m:sSubPr>
                                  <m:e>
                                    <m:r>
                                      <a:rPr lang="en-US" sz="1800" b="0" i="1" smtClean="0">
                                        <a:solidFill>
                                          <a:srgbClr val="00B0F0"/>
                                        </a:solidFill>
                                        <a:latin typeface="Cambria Math" panose="02040503050406030204" pitchFamily="18" charset="0"/>
                                        <a:cs typeface="Arial Bold" panose="020B0704020202020204" pitchFamily="34" charset="0"/>
                                      </a:rPr>
                                      <m:t>𝜆</m:t>
                                    </m:r>
                                  </m:e>
                                  <m:sub>
                                    <m:r>
                                      <a:rPr lang="en-US" sz="1800" b="0" i="1" smtClean="0">
                                        <a:solidFill>
                                          <a:srgbClr val="00B0F0"/>
                                        </a:solidFill>
                                        <a:latin typeface="Cambria Math" panose="02040503050406030204" pitchFamily="18" charset="0"/>
                                        <a:cs typeface="Arial Bold" panose="020B0704020202020204" pitchFamily="34" charset="0"/>
                                      </a:rPr>
                                      <m:t>𝑔</m:t>
                                    </m:r>
                                    <m:d>
                                      <m:dPr>
                                        <m:begChr m:val="["/>
                                        <m:endChr m:val="]"/>
                                        <m:ctrlPr>
                                          <a:rPr lang="en-US" sz="1800" b="0" i="1" smtClean="0">
                                            <a:solidFill>
                                              <a:srgbClr val="00B0F0"/>
                                            </a:solidFill>
                                            <a:latin typeface="Cambria Math" panose="02040503050406030204" pitchFamily="18" charset="0"/>
                                            <a:cs typeface="Arial Bold" panose="020B0704020202020204" pitchFamily="34" charset="0"/>
                                          </a:rPr>
                                        </m:ctrlPr>
                                      </m:dPr>
                                      <m:e>
                                        <m:r>
                                          <a:rPr lang="en-US" sz="1800" b="0" i="1" smtClean="0">
                                            <a:solidFill>
                                              <a:srgbClr val="00B0F0"/>
                                            </a:solidFill>
                                            <a:latin typeface="Cambria Math" panose="02040503050406030204" pitchFamily="18" charset="0"/>
                                            <a:cs typeface="Arial Bold" panose="020B0704020202020204" pitchFamily="34" charset="0"/>
                                          </a:rPr>
                                          <m:t>𝑖</m:t>
                                        </m:r>
                                      </m:e>
                                    </m:d>
                                    <m:r>
                                      <a:rPr lang="en-US" sz="1800" b="0" i="1" smtClean="0">
                                        <a:solidFill>
                                          <a:srgbClr val="00B0F0"/>
                                        </a:solidFill>
                                        <a:latin typeface="Cambria Math" panose="02040503050406030204" pitchFamily="18" charset="0"/>
                                        <a:cs typeface="Arial Bold" panose="020B0704020202020204" pitchFamily="34" charset="0"/>
                                      </a:rPr>
                                      <m:t>×</m:t>
                                    </m:r>
                                    <m:r>
                                      <a:rPr lang="en-US" sz="1800" b="0" i="1" smtClean="0">
                                        <a:solidFill>
                                          <a:srgbClr val="00B0F0"/>
                                        </a:solidFill>
                                        <a:latin typeface="Cambria Math" panose="02040503050406030204" pitchFamily="18" charset="0"/>
                                        <a:cs typeface="Arial Bold" panose="020B0704020202020204" pitchFamily="34" charset="0"/>
                                      </a:rPr>
                                      <m:t>𝑗</m:t>
                                    </m:r>
                                    <m:r>
                                      <a:rPr lang="en-US" sz="1800" b="0" i="1" smtClean="0">
                                        <a:solidFill>
                                          <a:srgbClr val="00B0F0"/>
                                        </a:solidFill>
                                        <a:latin typeface="Cambria Math" panose="02040503050406030204" pitchFamily="18" charset="0"/>
                                        <a:cs typeface="Arial Bold" panose="020B0704020202020204" pitchFamily="34" charset="0"/>
                                      </a:rPr>
                                      <m:t>×</m:t>
                                    </m:r>
                                    <m:r>
                                      <a:rPr lang="en-US" sz="1800" b="0" i="1" smtClean="0">
                                        <a:solidFill>
                                          <a:srgbClr val="00B0F0"/>
                                        </a:solidFill>
                                        <a:latin typeface="Cambria Math" panose="02040503050406030204" pitchFamily="18" charset="0"/>
                                        <a:cs typeface="Arial Bold" panose="020B0704020202020204" pitchFamily="34" charset="0"/>
                                      </a:rPr>
                                      <m:t>𝑡</m:t>
                                    </m:r>
                                  </m:sub>
                                </m:sSub>
                                <m:r>
                                  <a:rPr lang="en-US" sz="1800" b="0" i="1" smtClean="0">
                                    <a:solidFill>
                                      <a:schemeClr val="tx1"/>
                                    </a:solidFill>
                                    <a:latin typeface="Cambria Math" panose="02040503050406030204" pitchFamily="18" charset="0"/>
                                    <a:cs typeface="Arial Bold" panose="020B0704020202020204" pitchFamily="34" charset="0"/>
                                  </a:rPr>
                                  <m:t>∼</m:t>
                                </m:r>
                                <m:r>
                                  <a:rPr lang="en-US" sz="1800" b="0" i="1" smtClean="0">
                                    <a:solidFill>
                                      <a:schemeClr val="tx1"/>
                                    </a:solidFill>
                                    <a:latin typeface="Cambria Math" panose="02040503050406030204" pitchFamily="18" charset="0"/>
                                    <a:cs typeface="Arial Bold" panose="020B0704020202020204" pitchFamily="34" charset="0"/>
                                  </a:rPr>
                                  <m:t>𝑁</m:t>
                                </m:r>
                                <m:r>
                                  <a:rPr lang="en-US" sz="1800" b="0" i="1" smtClean="0">
                                    <a:solidFill>
                                      <a:schemeClr val="tx1"/>
                                    </a:solidFill>
                                    <a:latin typeface="Cambria Math" panose="02040503050406030204" pitchFamily="18" charset="0"/>
                                    <a:cs typeface="Arial Bold" panose="020B0704020202020204" pitchFamily="34" charset="0"/>
                                  </a:rPr>
                                  <m:t>(0, </m:t>
                                </m:r>
                                <m:sSubSup>
                                  <m:sSubSupPr>
                                    <m:ctrlPr>
                                      <a:rPr lang="en-US" sz="1800" b="0" i="1" smtClean="0">
                                        <a:solidFill>
                                          <a:schemeClr val="tx1"/>
                                        </a:solidFill>
                                        <a:latin typeface="Cambria Math" panose="02040503050406030204" pitchFamily="18" charset="0"/>
                                        <a:cs typeface="Arial Bold" panose="020B0704020202020204" pitchFamily="34" charset="0"/>
                                      </a:rPr>
                                    </m:ctrlPr>
                                  </m:sSubSupPr>
                                  <m:e>
                                    <m:r>
                                      <a:rPr lang="en-US" sz="1800" b="0" i="1" smtClean="0">
                                        <a:solidFill>
                                          <a:schemeClr val="tx1"/>
                                        </a:solidFill>
                                        <a:latin typeface="Cambria Math" panose="02040503050406030204" pitchFamily="18" charset="0"/>
                                        <a:cs typeface="Arial Bold" panose="020B0704020202020204" pitchFamily="34" charset="0"/>
                                      </a:rPr>
                                      <m:t>𝜎</m:t>
                                    </m:r>
                                  </m:e>
                                  <m:sub>
                                    <m:r>
                                      <a:rPr lang="en-US" sz="1800" b="0" i="1" smtClean="0">
                                        <a:solidFill>
                                          <a:schemeClr val="tx1"/>
                                        </a:solidFill>
                                        <a:latin typeface="Cambria Math" panose="02040503050406030204" pitchFamily="18" charset="0"/>
                                        <a:cs typeface="Arial Bold" panose="020B0704020202020204" pitchFamily="34" charset="0"/>
                                      </a:rPr>
                                      <m:t>𝜆</m:t>
                                    </m:r>
                                  </m:sub>
                                  <m:sup>
                                    <m:r>
                                      <a:rPr lang="en-US" sz="1800" b="0" i="1" smtClean="0">
                                        <a:solidFill>
                                          <a:schemeClr val="tx1"/>
                                        </a:solidFill>
                                        <a:latin typeface="Cambria Math" panose="02040503050406030204" pitchFamily="18" charset="0"/>
                                        <a:cs typeface="Arial Bold" panose="020B0704020202020204" pitchFamily="34" charset="0"/>
                                      </a:rPr>
                                      <m:t>2</m:t>
                                    </m:r>
                                  </m:sup>
                                </m:sSubSup>
                                <m:r>
                                  <a:rPr lang="en-US" sz="1800" b="0" i="1" smtClean="0">
                                    <a:solidFill>
                                      <a:schemeClr val="tx1"/>
                                    </a:solidFill>
                                    <a:latin typeface="Cambria Math" panose="02040503050406030204" pitchFamily="18" charset="0"/>
                                    <a:cs typeface="Arial Bold" panose="020B0704020202020204" pitchFamily="34" charset="0"/>
                                  </a:rPr>
                                  <m:t>)</m:t>
                                </m:r>
                              </m:oMath>
                            </m:oMathPara>
                          </a14:m>
                          <a:endParaRPr lang="en-US" sz="1800" dirty="0" smtClean="0">
                            <a:solidFill>
                              <a:schemeClr val="tx1"/>
                            </a:solidFill>
                            <a:latin typeface="Arial Bold" panose="020B0704020202020204" pitchFamily="34" charset="0"/>
                            <a:cs typeface="Arial Bold" panose="020B0704020202020204" pitchFamily="34" charset="0"/>
                          </a:endParaRPr>
                        </a:p>
                      </a:txBody>
                      <a:tcP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bl>
              </a:graphicData>
            </a:graphic>
          </p:graphicFrame>
        </mc:Choice>
        <mc:Fallback xmlns="">
          <p:graphicFrame>
            <p:nvGraphicFramePr>
              <p:cNvPr id="8" name="Table 7"/>
              <p:cNvGraphicFramePr>
                <a:graphicFrameLocks noGrp="1"/>
              </p:cNvGraphicFramePr>
              <p:nvPr>
                <p:extLst>
                  <p:ext uri="{D42A27DB-BD31-4B8C-83A1-F6EECF244321}">
                    <p14:modId xmlns:p14="http://schemas.microsoft.com/office/powerpoint/2010/main" val="2617628005"/>
                  </p:ext>
                </p:extLst>
              </p:nvPr>
            </p:nvGraphicFramePr>
            <p:xfrm>
              <a:off x="541409" y="3413754"/>
              <a:ext cx="8056234" cy="2028381"/>
            </p:xfrm>
            <a:graphic>
              <a:graphicData uri="http://schemas.openxmlformats.org/drawingml/2006/table">
                <a:tbl>
                  <a:tblPr firstRow="1" bandRow="1">
                    <a:tableStyleId>{5C22544A-7EE6-4342-B048-85BDC9FD1C3A}</a:tableStyleId>
                  </a:tblPr>
                  <a:tblGrid>
                    <a:gridCol w="3574472"/>
                    <a:gridCol w="4481762"/>
                  </a:tblGrid>
                  <a:tr h="370840">
                    <a:tc>
                      <a:txBody>
                        <a:bodyPr/>
                        <a:lstStyle/>
                        <a:p>
                          <a:pPr algn="l"/>
                          <a:r>
                            <a:rPr lang="en-US" sz="1600" dirty="0" smtClean="0">
                              <a:solidFill>
                                <a:schemeClr val="tx1"/>
                              </a:solidFill>
                            </a:rPr>
                            <a:t>Each </a:t>
                          </a:r>
                          <a:r>
                            <a:rPr lang="en-US" sz="1600" dirty="0" smtClean="0">
                              <a:solidFill>
                                <a:schemeClr val="accent1"/>
                              </a:solidFill>
                            </a:rPr>
                            <a:t>outcome-specific term</a:t>
                          </a:r>
                          <a:r>
                            <a:rPr lang="en-US" sz="1600" dirty="0" smtClean="0">
                              <a:solidFill>
                                <a:schemeClr val="tx1"/>
                              </a:solidFill>
                            </a:rPr>
                            <a:t> is…</a:t>
                          </a:r>
                          <a:endParaRPr lang="en-US" sz="1600" dirty="0">
                            <a:solidFill>
                              <a:schemeClr val="tx1"/>
                            </a:solidFill>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lang="en-US" sz="1600" dirty="0" smtClean="0">
                              <a:solidFill>
                                <a:schemeClr val="tx1"/>
                              </a:solidFill>
                            </a:rPr>
                            <a:t>centered on its </a:t>
                          </a:r>
                          <a:r>
                            <a:rPr lang="en-US" sz="1600" dirty="0" smtClean="0">
                              <a:solidFill>
                                <a:srgbClr val="00B0F0"/>
                              </a:solidFill>
                            </a:rPr>
                            <a:t>domain-specific</a:t>
                          </a:r>
                          <a:r>
                            <a:rPr lang="en-US" sz="1600" baseline="0" dirty="0" smtClean="0">
                              <a:solidFill>
                                <a:srgbClr val="00B0F0"/>
                              </a:solidFill>
                            </a:rPr>
                            <a:t> counterpart</a:t>
                          </a:r>
                          <a:r>
                            <a:rPr lang="en-US" sz="1600" baseline="0" dirty="0" smtClean="0">
                              <a:solidFill>
                                <a:schemeClr val="tx1"/>
                              </a:solidFill>
                            </a:rPr>
                            <a:t>.</a:t>
                          </a:r>
                          <a:endParaRPr lang="en-US" sz="1600" dirty="0">
                            <a:solidFill>
                              <a:schemeClr val="tx1"/>
                            </a:solidFill>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407670">
                    <a:tc>
                      <a:txBody>
                        <a:bodyPr/>
                        <a:lstStyle/>
                        <a:p>
                          <a:endParaRPr lang="en-US"/>
                        </a:p>
                      </a:txBody>
                      <a:tcP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blipFill rotWithShape="0">
                          <a:blip r:embed="rId4"/>
                          <a:stretch>
                            <a:fillRect l="-170" t="-94030" r="-125724" b="-316418"/>
                          </a:stretch>
                        </a:blipFill>
                      </a:tcPr>
                    </a:tc>
                    <a:tc>
                      <a:txBody>
                        <a:bodyPr/>
                        <a:lstStyle/>
                        <a:p>
                          <a:endParaRPr lang="en-US"/>
                        </a:p>
                      </a:txBody>
                      <a:tcP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blipFill rotWithShape="0">
                          <a:blip r:embed="rId4"/>
                          <a:stretch>
                            <a:fillRect l="-79891" t="-94030" r="-272" b="-316418"/>
                          </a:stretch>
                        </a:blipFill>
                      </a:tcPr>
                    </a:tc>
                  </a:tr>
                  <a:tr h="418021">
                    <a:tc>
                      <a:txBody>
                        <a:bodyPr/>
                        <a:lstStyle/>
                        <a:p>
                          <a:endParaRPr lang="en-US"/>
                        </a:p>
                      </a:txBody>
                      <a:tcPr>
                        <a:lnT w="12700" cap="flat" cmpd="sng" algn="ctr">
                          <a:noFill/>
                          <a:prstDash val="solid"/>
                          <a:round/>
                          <a:headEnd type="none" w="med" len="med"/>
                          <a:tailEnd type="none" w="med" len="med"/>
                        </a:lnT>
                        <a:lnB w="12700" cap="flat" cmpd="sng" algn="ctr">
                          <a:noFill/>
                          <a:prstDash val="solid"/>
                          <a:round/>
                          <a:headEnd type="none" w="med" len="med"/>
                          <a:tailEnd type="none" w="med" len="med"/>
                        </a:lnB>
                        <a:blipFill rotWithShape="0">
                          <a:blip r:embed="rId4"/>
                          <a:stretch>
                            <a:fillRect l="-170" t="-188406" r="-125724" b="-207246"/>
                          </a:stretch>
                        </a:blipFill>
                      </a:tcPr>
                    </a:tc>
                    <a:tc>
                      <a:txBody>
                        <a:bodyPr/>
                        <a:lstStyle/>
                        <a:p>
                          <a:endParaRPr lang="en-US"/>
                        </a:p>
                      </a:txBody>
                      <a:tcPr>
                        <a:lnT w="12700" cap="flat" cmpd="sng" algn="ctr">
                          <a:noFill/>
                          <a:prstDash val="solid"/>
                          <a:round/>
                          <a:headEnd type="none" w="med" len="med"/>
                          <a:tailEnd type="none" w="med" len="med"/>
                        </a:lnT>
                        <a:lnB w="12700" cap="flat" cmpd="sng" algn="ctr">
                          <a:noFill/>
                          <a:prstDash val="solid"/>
                          <a:round/>
                          <a:headEnd type="none" w="med" len="med"/>
                          <a:tailEnd type="none" w="med" len="med"/>
                        </a:lnB>
                        <a:blipFill rotWithShape="0">
                          <a:blip r:embed="rId4"/>
                          <a:stretch>
                            <a:fillRect l="-79891" t="-188406" r="-272" b="-207246"/>
                          </a:stretch>
                        </a:blipFill>
                      </a:tcPr>
                    </a:tc>
                  </a:tr>
                  <a:tr h="420243">
                    <a:tc>
                      <a:txBody>
                        <a:bodyPr/>
                        <a:lstStyle/>
                        <a:p>
                          <a:endParaRPr lang="en-US"/>
                        </a:p>
                      </a:txBody>
                      <a:tcPr>
                        <a:lnT w="12700" cap="flat" cmpd="sng" algn="ctr">
                          <a:noFill/>
                          <a:prstDash val="solid"/>
                          <a:round/>
                          <a:headEnd type="none" w="med" len="med"/>
                          <a:tailEnd type="none" w="med" len="med"/>
                        </a:lnT>
                        <a:lnB w="12700" cap="flat" cmpd="sng" algn="ctr">
                          <a:noFill/>
                          <a:prstDash val="solid"/>
                          <a:round/>
                          <a:headEnd type="none" w="med" len="med"/>
                          <a:tailEnd type="none" w="med" len="med"/>
                        </a:lnB>
                        <a:blipFill rotWithShape="0">
                          <a:blip r:embed="rId4"/>
                          <a:stretch>
                            <a:fillRect l="-170" t="-288406" r="-125724" b="-107246"/>
                          </a:stretch>
                        </a:blipFill>
                      </a:tcPr>
                    </a:tc>
                    <a:tc>
                      <a:txBody>
                        <a:bodyPr/>
                        <a:lstStyle/>
                        <a:p>
                          <a:endParaRPr lang="en-US"/>
                        </a:p>
                      </a:txBody>
                      <a:tcPr>
                        <a:lnT w="12700" cap="flat" cmpd="sng" algn="ctr">
                          <a:noFill/>
                          <a:prstDash val="solid"/>
                          <a:round/>
                          <a:headEnd type="none" w="med" len="med"/>
                          <a:tailEnd type="none" w="med" len="med"/>
                        </a:lnT>
                        <a:lnB w="12700" cap="flat" cmpd="sng" algn="ctr">
                          <a:noFill/>
                          <a:prstDash val="solid"/>
                          <a:round/>
                          <a:headEnd type="none" w="med" len="med"/>
                          <a:tailEnd type="none" w="med" len="med"/>
                        </a:lnB>
                        <a:blipFill rotWithShape="0">
                          <a:blip r:embed="rId4"/>
                          <a:stretch>
                            <a:fillRect l="-79891" t="-288406" r="-272" b="-107246"/>
                          </a:stretch>
                        </a:blipFill>
                      </a:tcPr>
                    </a:tc>
                  </a:tr>
                  <a:tr h="411607">
                    <a:tc>
                      <a:txBody>
                        <a:bodyPr/>
                        <a:lstStyle/>
                        <a:p>
                          <a:endParaRPr lang="en-US"/>
                        </a:p>
                      </a:txBody>
                      <a:tcP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blipFill rotWithShape="0">
                          <a:blip r:embed="rId4"/>
                          <a:stretch>
                            <a:fillRect l="-170" t="-394118" r="-125724" b="-8824"/>
                          </a:stretch>
                        </a:blipFill>
                      </a:tcPr>
                    </a:tc>
                    <a:tc>
                      <a:txBody>
                        <a:bodyPr/>
                        <a:lstStyle/>
                        <a:p>
                          <a:endParaRPr lang="en-US"/>
                        </a:p>
                      </a:txBody>
                      <a:tcP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blipFill rotWithShape="0">
                          <a:blip r:embed="rId4"/>
                          <a:stretch>
                            <a:fillRect l="-79891" t="-394118" r="-272" b="-8824"/>
                          </a:stretch>
                        </a:blipFill>
                      </a:tcPr>
                    </a:tc>
                  </a:tr>
                </a:tbl>
              </a:graphicData>
            </a:graphic>
          </p:graphicFrame>
        </mc:Fallback>
      </mc:AlternateContent>
    </p:spTree>
    <p:extLst>
      <p:ext uri="{BB962C8B-B14F-4D97-AF65-F5344CB8AC3E}">
        <p14:creationId xmlns:p14="http://schemas.microsoft.com/office/powerpoint/2010/main" val="19240517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8603" y="1101374"/>
            <a:ext cx="4572241" cy="5029466"/>
          </a:xfrm>
          <a:prstGeom prst="rect">
            <a:avLst/>
          </a:prstGeom>
        </p:spPr>
      </p:pic>
      <p:sp>
        <p:nvSpPr>
          <p:cNvPr id="8" name="Title 1"/>
          <p:cNvSpPr>
            <a:spLocks noGrp="1"/>
          </p:cNvSpPr>
          <p:nvPr>
            <p:ph type="title"/>
          </p:nvPr>
        </p:nvSpPr>
        <p:spPr>
          <a:xfrm>
            <a:off x="-198179" y="91752"/>
            <a:ext cx="8674812" cy="648223"/>
          </a:xfrm>
        </p:spPr>
        <p:txBody>
          <a:bodyPr>
            <a:normAutofit fontScale="90000"/>
          </a:bodyPr>
          <a:lstStyle/>
          <a:p>
            <a:r>
              <a:rPr lang="en-US" dirty="0" smtClean="0">
                <a:solidFill>
                  <a:schemeClr val="bg1"/>
                </a:solidFill>
              </a:rPr>
              <a:t>Borrowing Strength Across Outcomes</a:t>
            </a:r>
            <a:r>
              <a:rPr lang="en-US" dirty="0">
                <a:solidFill>
                  <a:schemeClr val="bg1"/>
                </a:solidFill>
              </a:rPr>
              <a:t/>
            </a:r>
            <a:br>
              <a:rPr lang="en-US" dirty="0">
                <a:solidFill>
                  <a:schemeClr val="bg1"/>
                </a:solidFill>
              </a:rPr>
            </a:br>
            <a:r>
              <a:rPr lang="en-US" dirty="0" smtClean="0"/>
              <a:t>Frequentist                 </a:t>
            </a:r>
            <a:r>
              <a:rPr lang="en-US" dirty="0" smtClean="0">
                <a:solidFill>
                  <a:schemeClr val="bg1"/>
                </a:solidFill>
              </a:rPr>
              <a:t>Bayesian</a:t>
            </a:r>
            <a:endParaRPr lang="en-US" dirty="0">
              <a:solidFill>
                <a:schemeClr val="bg1"/>
              </a:solidFill>
            </a:endParaRPr>
          </a:p>
        </p:txBody>
      </p:sp>
      <p:sp>
        <p:nvSpPr>
          <p:cNvPr id="9" name="Rectangle 8"/>
          <p:cNvSpPr/>
          <p:nvPr/>
        </p:nvSpPr>
        <p:spPr>
          <a:xfrm>
            <a:off x="4088207" y="2593075"/>
            <a:ext cx="962637" cy="101553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0003438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79" y="91752"/>
            <a:ext cx="8674812" cy="648223"/>
          </a:xfrm>
        </p:spPr>
        <p:txBody>
          <a:bodyPr>
            <a:normAutofit fontScale="90000"/>
          </a:bodyPr>
          <a:lstStyle/>
          <a:p>
            <a:r>
              <a:rPr lang="en-US" dirty="0" smtClean="0"/>
              <a:t>Borrowing Strength Across Outcomes</a:t>
            </a:r>
            <a:r>
              <a:rPr lang="en-US" dirty="0"/>
              <a:t/>
            </a:r>
            <a:br>
              <a:rPr lang="en-US" dirty="0"/>
            </a:br>
            <a:r>
              <a:rPr lang="en-US" dirty="0" smtClean="0"/>
              <a:t>Frequentist                 Bayesian</a:t>
            </a:r>
            <a:endParaRPr lang="en-US" dirty="0"/>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8603" y="1101374"/>
            <a:ext cx="4572241" cy="5029466"/>
          </a:xfrm>
          <a:prstGeom prst="rect">
            <a:avLst/>
          </a:prstGeom>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88207" y="1101374"/>
            <a:ext cx="4572241" cy="5029466"/>
          </a:xfrm>
          <a:prstGeom prst="rect">
            <a:avLst/>
          </a:prstGeom>
        </p:spPr>
      </p:pic>
      <p:sp>
        <p:nvSpPr>
          <p:cNvPr id="5" name="Rectangle 4"/>
          <p:cNvSpPr/>
          <p:nvPr/>
        </p:nvSpPr>
        <p:spPr>
          <a:xfrm>
            <a:off x="4088207" y="2593075"/>
            <a:ext cx="225309" cy="20608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7585157" y="2593075"/>
            <a:ext cx="962637" cy="101553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5211703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79" y="91752"/>
            <a:ext cx="8674812" cy="648223"/>
          </a:xfrm>
        </p:spPr>
        <p:txBody>
          <a:bodyPr>
            <a:normAutofit fontScale="90000"/>
          </a:bodyPr>
          <a:lstStyle/>
          <a:p>
            <a:r>
              <a:rPr lang="en-US" dirty="0" smtClean="0"/>
              <a:t>Borrowing Strength Across Outcomes</a:t>
            </a:r>
            <a:r>
              <a:rPr lang="en-US" dirty="0"/>
              <a:t/>
            </a:r>
            <a:br>
              <a:rPr lang="en-US" dirty="0"/>
            </a:br>
            <a:r>
              <a:rPr lang="en-US" dirty="0" smtClean="0"/>
              <a:t>Frequentist                 Bayesian</a:t>
            </a:r>
            <a:endParaRPr lang="en-US" dirty="0"/>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8603" y="1101374"/>
            <a:ext cx="4572241" cy="5029466"/>
          </a:xfrm>
          <a:prstGeom prst="rect">
            <a:avLst/>
          </a:prstGeom>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88207" y="1101374"/>
            <a:ext cx="4572241" cy="5029466"/>
          </a:xfrm>
          <a:prstGeom prst="rect">
            <a:avLst/>
          </a:prstGeom>
        </p:spPr>
      </p:pic>
      <p:sp>
        <p:nvSpPr>
          <p:cNvPr id="5" name="Rectangle 4"/>
          <p:cNvSpPr/>
          <p:nvPr/>
        </p:nvSpPr>
        <p:spPr>
          <a:xfrm>
            <a:off x="4088207" y="2593075"/>
            <a:ext cx="225309" cy="20608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7585157" y="2593075"/>
            <a:ext cx="962637" cy="101553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ounded Rectangle 7"/>
          <p:cNvSpPr/>
          <p:nvPr/>
        </p:nvSpPr>
        <p:spPr>
          <a:xfrm>
            <a:off x="2485017" y="2043953"/>
            <a:ext cx="720762" cy="3593054"/>
          </a:xfrm>
          <a:prstGeom prst="roundRect">
            <a:avLst/>
          </a:prstGeom>
          <a:noFill/>
          <a:ln w="63500">
            <a:solidFill>
              <a:schemeClr val="accent5"/>
            </a:solidFill>
          </a:ln>
        </p:spPr>
        <p:style>
          <a:lnRef idx="3">
            <a:schemeClr val="lt1"/>
          </a:lnRef>
          <a:fillRef idx="1">
            <a:schemeClr val="accent5"/>
          </a:fillRef>
          <a:effectRef idx="1">
            <a:schemeClr val="accent5"/>
          </a:effectRef>
          <a:fontRef idx="minor">
            <a:schemeClr val="lt1"/>
          </a:fontRef>
        </p:style>
        <p:txBody>
          <a:bodyPr rtlCol="0" anchor="ctr"/>
          <a:lstStyle/>
          <a:p>
            <a:pPr algn="ctr"/>
            <a:endParaRPr lang="en-US"/>
          </a:p>
        </p:txBody>
      </p:sp>
      <p:sp>
        <p:nvSpPr>
          <p:cNvPr id="9" name="Rounded Rectangle 8"/>
          <p:cNvSpPr/>
          <p:nvPr/>
        </p:nvSpPr>
        <p:spPr>
          <a:xfrm>
            <a:off x="6094621" y="2043953"/>
            <a:ext cx="720762" cy="3593054"/>
          </a:xfrm>
          <a:prstGeom prst="roundRect">
            <a:avLst/>
          </a:prstGeom>
          <a:noFill/>
          <a:ln w="63500">
            <a:solidFill>
              <a:schemeClr val="accent5"/>
            </a:solidFill>
          </a:ln>
        </p:spPr>
        <p:style>
          <a:lnRef idx="3">
            <a:schemeClr val="lt1"/>
          </a:lnRef>
          <a:fillRef idx="1">
            <a:schemeClr val="accent5"/>
          </a:fillRef>
          <a:effectRef idx="1">
            <a:schemeClr val="accent5"/>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9658141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79" y="91752"/>
            <a:ext cx="8674812" cy="648223"/>
          </a:xfrm>
        </p:spPr>
        <p:txBody>
          <a:bodyPr>
            <a:normAutofit fontScale="90000"/>
          </a:bodyPr>
          <a:lstStyle/>
          <a:p>
            <a:r>
              <a:rPr lang="en-US" dirty="0" smtClean="0"/>
              <a:t>Borrowing Strength Across Outcomes</a:t>
            </a:r>
            <a:r>
              <a:rPr lang="en-US" dirty="0"/>
              <a:t/>
            </a:r>
            <a:br>
              <a:rPr lang="en-US" dirty="0"/>
            </a:br>
            <a:r>
              <a:rPr lang="en-US" dirty="0" smtClean="0"/>
              <a:t>Frequentist                 Bayesian</a:t>
            </a:r>
            <a:endParaRPr lang="en-US" dirty="0"/>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8603" y="1101374"/>
            <a:ext cx="4572241" cy="5029466"/>
          </a:xfrm>
          <a:prstGeom prst="rect">
            <a:avLst/>
          </a:prstGeom>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88207" y="1101374"/>
            <a:ext cx="4572241" cy="5029466"/>
          </a:xfrm>
          <a:prstGeom prst="rect">
            <a:avLst/>
          </a:prstGeom>
        </p:spPr>
      </p:pic>
      <p:sp>
        <p:nvSpPr>
          <p:cNvPr id="5" name="Rectangle 4"/>
          <p:cNvSpPr/>
          <p:nvPr/>
        </p:nvSpPr>
        <p:spPr>
          <a:xfrm>
            <a:off x="4088207" y="2593075"/>
            <a:ext cx="225309" cy="20608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7585157" y="2593075"/>
            <a:ext cx="962637" cy="101553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ounded Rectangle 7"/>
          <p:cNvSpPr/>
          <p:nvPr/>
        </p:nvSpPr>
        <p:spPr>
          <a:xfrm>
            <a:off x="1904104" y="3477986"/>
            <a:ext cx="365760" cy="706739"/>
          </a:xfrm>
          <a:prstGeom prst="roundRect">
            <a:avLst/>
          </a:prstGeom>
          <a:noFill/>
          <a:ln w="63500">
            <a:solidFill>
              <a:schemeClr val="accent5"/>
            </a:solidFill>
          </a:ln>
        </p:spPr>
        <p:style>
          <a:lnRef idx="3">
            <a:schemeClr val="lt1"/>
          </a:lnRef>
          <a:fillRef idx="1">
            <a:schemeClr val="accent5"/>
          </a:fillRef>
          <a:effectRef idx="1">
            <a:schemeClr val="accent5"/>
          </a:effectRef>
          <a:fontRef idx="minor">
            <a:schemeClr val="lt1"/>
          </a:fontRef>
        </p:style>
        <p:txBody>
          <a:bodyPr rtlCol="0" anchor="ctr"/>
          <a:lstStyle/>
          <a:p>
            <a:pPr algn="ctr"/>
            <a:endParaRPr lang="en-US"/>
          </a:p>
        </p:txBody>
      </p:sp>
      <p:sp>
        <p:nvSpPr>
          <p:cNvPr id="10" name="Rounded Rectangle 9"/>
          <p:cNvSpPr/>
          <p:nvPr/>
        </p:nvSpPr>
        <p:spPr>
          <a:xfrm>
            <a:off x="5513708" y="3477986"/>
            <a:ext cx="365760" cy="706739"/>
          </a:xfrm>
          <a:prstGeom prst="roundRect">
            <a:avLst/>
          </a:prstGeom>
          <a:noFill/>
          <a:ln w="63500">
            <a:solidFill>
              <a:schemeClr val="accent5"/>
            </a:solidFill>
          </a:ln>
        </p:spPr>
        <p:style>
          <a:lnRef idx="3">
            <a:schemeClr val="lt1"/>
          </a:lnRef>
          <a:fillRef idx="1">
            <a:schemeClr val="accent5"/>
          </a:fillRef>
          <a:effectRef idx="1">
            <a:schemeClr val="accent5"/>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7963599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Recall the Game Plan</a:t>
            </a:r>
            <a:endParaRPr lang="en-US" dirty="0"/>
          </a:p>
        </p:txBody>
      </p:sp>
      <p:sp>
        <p:nvSpPr>
          <p:cNvPr id="3" name="Text Placeholder 2"/>
          <p:cNvSpPr>
            <a:spLocks noGrp="1"/>
          </p:cNvSpPr>
          <p:nvPr>
            <p:ph type="body" sz="quarter" idx="11"/>
          </p:nvPr>
        </p:nvSpPr>
        <p:spPr/>
        <p:txBody>
          <a:bodyPr/>
          <a:lstStyle/>
          <a:p>
            <a:r>
              <a:rPr lang="en-US" u="sng" dirty="0" smtClean="0"/>
              <a:t>Problem</a:t>
            </a:r>
            <a:r>
              <a:rPr lang="en-US" dirty="0" smtClean="0"/>
              <a:t>: </a:t>
            </a:r>
            <a:r>
              <a:rPr lang="en-US" b="0" dirty="0">
                <a:latin typeface="+mn-lt"/>
              </a:rPr>
              <a:t>I</a:t>
            </a:r>
            <a:r>
              <a:rPr lang="en-US" b="0" dirty="0" smtClean="0">
                <a:latin typeface="+mn-lt"/>
              </a:rPr>
              <a:t>mpact estimates are often based on samples that are too small to produce reliable estimates</a:t>
            </a:r>
          </a:p>
          <a:p>
            <a:r>
              <a:rPr lang="en-US" b="0" u="sng" dirty="0" smtClean="0"/>
              <a:t>Solution</a:t>
            </a:r>
            <a:r>
              <a:rPr lang="en-US" b="0" dirty="0" smtClean="0"/>
              <a:t>:</a:t>
            </a:r>
            <a:r>
              <a:rPr lang="en-US" b="0" dirty="0" smtClean="0">
                <a:latin typeface="+mn-lt"/>
              </a:rPr>
              <a:t> Hierarchical Bayesian models </a:t>
            </a:r>
            <a:r>
              <a:rPr lang="en-US" b="0" i="1" dirty="0" smtClean="0">
                <a:latin typeface="+mn-lt"/>
              </a:rPr>
              <a:t>borrow strength</a:t>
            </a:r>
            <a:r>
              <a:rPr lang="en-US" b="0" dirty="0" smtClean="0">
                <a:latin typeface="+mn-lt"/>
              </a:rPr>
              <a:t> across related impact estimates</a:t>
            </a:r>
          </a:p>
          <a:p>
            <a:r>
              <a:rPr lang="en-US" b="0" u="sng" dirty="0" smtClean="0"/>
              <a:t>Today</a:t>
            </a:r>
            <a:r>
              <a:rPr lang="en-US" b="0" dirty="0" smtClean="0"/>
              <a:t>:</a:t>
            </a:r>
          </a:p>
          <a:p>
            <a:pPr lvl="1"/>
            <a:r>
              <a:rPr lang="en-US" b="0" dirty="0" smtClean="0">
                <a:latin typeface="+mn-lt"/>
              </a:rPr>
              <a:t>The Comprehensive Primary Care Initiative</a:t>
            </a:r>
          </a:p>
          <a:p>
            <a:pPr lvl="1"/>
            <a:r>
              <a:rPr lang="en-US" b="0" dirty="0" smtClean="0">
                <a:latin typeface="+mn-lt"/>
              </a:rPr>
              <a:t>Borrowing strength across </a:t>
            </a:r>
            <a:r>
              <a:rPr lang="en-US" b="0" dirty="0" smtClean="0">
                <a:latin typeface="+mn-lt"/>
              </a:rPr>
              <a:t>regions </a:t>
            </a:r>
            <a:r>
              <a:rPr lang="en-US" b="0" dirty="0" smtClean="0">
                <a:latin typeface="+mn-lt"/>
              </a:rPr>
              <a:t>and outcomes </a:t>
            </a:r>
          </a:p>
          <a:p>
            <a:pPr lvl="2"/>
            <a:r>
              <a:rPr lang="en-US" dirty="0" smtClean="0"/>
              <a:t>Why – </a:t>
            </a:r>
            <a:r>
              <a:rPr lang="en-US" dirty="0"/>
              <a:t>correct for multiple </a:t>
            </a:r>
            <a:r>
              <a:rPr lang="en-US" dirty="0" smtClean="0"/>
              <a:t>comparisons, decrease false </a:t>
            </a:r>
            <a:r>
              <a:rPr lang="en-US" dirty="0">
                <a:sym typeface="Wingdings" panose="05000000000000000000" pitchFamily="2" charset="2"/>
              </a:rPr>
              <a:t> </a:t>
            </a:r>
            <a:r>
              <a:rPr lang="en-US" dirty="0" smtClean="0"/>
              <a:t>and </a:t>
            </a:r>
            <a:r>
              <a:rPr lang="en-US" dirty="0" smtClean="0">
                <a:sym typeface="Wingdings" panose="05000000000000000000" pitchFamily="2" charset="2"/>
              </a:rPr>
              <a:t></a:t>
            </a:r>
            <a:r>
              <a:rPr lang="en-US" dirty="0" smtClean="0"/>
              <a:t> </a:t>
            </a:r>
          </a:p>
          <a:p>
            <a:pPr lvl="2"/>
            <a:r>
              <a:rPr lang="en-US" b="0" dirty="0" smtClean="0">
                <a:latin typeface="+mn-lt"/>
              </a:rPr>
              <a:t>What – more precise, plausible, intuitive estimates</a:t>
            </a:r>
          </a:p>
        </p:txBody>
      </p:sp>
    </p:spTree>
    <p:extLst>
      <p:ext uri="{BB962C8B-B14F-4D97-AF65-F5344CB8AC3E}">
        <p14:creationId xmlns:p14="http://schemas.microsoft.com/office/powerpoint/2010/main" val="6365204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For More Information</a:t>
            </a:r>
            <a:endParaRPr lang="en-US" dirty="0"/>
          </a:p>
        </p:txBody>
      </p:sp>
      <p:sp>
        <p:nvSpPr>
          <p:cNvPr id="3" name="Content Placeholder 2"/>
          <p:cNvSpPr>
            <a:spLocks noGrp="1"/>
          </p:cNvSpPr>
          <p:nvPr>
            <p:ph type="body" sz="quarter" idx="11"/>
          </p:nvPr>
        </p:nvSpPr>
        <p:spPr/>
        <p:txBody>
          <a:bodyPr/>
          <a:lstStyle/>
          <a:p>
            <a:r>
              <a:rPr lang="en-US" dirty="0" smtClean="0"/>
              <a:t>Lauren Vollmer</a:t>
            </a:r>
          </a:p>
          <a:p>
            <a:pPr lvl="1"/>
            <a:r>
              <a:rPr lang="en-US" dirty="0" smtClean="0">
                <a:hlinkClick r:id="rId2"/>
              </a:rPr>
              <a:t>lvollmer@mathematica-mpr.com</a:t>
            </a:r>
            <a:endParaRPr lang="en-US" dirty="0" smtClean="0"/>
          </a:p>
          <a:p>
            <a:r>
              <a:rPr lang="en-US" dirty="0"/>
              <a:t>Mariel Finucane</a:t>
            </a:r>
          </a:p>
          <a:p>
            <a:pPr lvl="1"/>
            <a:r>
              <a:rPr lang="en-US" dirty="0">
                <a:hlinkClick r:id="rId3"/>
              </a:rPr>
              <a:t>mfinucane@mathematica-mpr.com</a:t>
            </a:r>
            <a:endParaRPr lang="en-US" dirty="0"/>
          </a:p>
          <a:p>
            <a:endParaRPr lang="en-US" dirty="0" smtClean="0"/>
          </a:p>
          <a:p>
            <a:pPr lvl="1"/>
            <a:endParaRPr lang="en-US" dirty="0" smtClean="0"/>
          </a:p>
          <a:p>
            <a:pPr lvl="1"/>
            <a:endParaRPr lang="en-US" dirty="0" smtClean="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Mathematica">
  <a:themeElements>
    <a:clrScheme name="Mathematica Red">
      <a:dk1>
        <a:sysClr val="windowText" lastClr="000000"/>
      </a:dk1>
      <a:lt1>
        <a:sysClr val="window" lastClr="FFFFFF"/>
      </a:lt1>
      <a:dk2>
        <a:srgbClr val="10335A"/>
      </a:dk2>
      <a:lt2>
        <a:srgbClr val="EEECE1"/>
      </a:lt2>
      <a:accent1>
        <a:srgbClr val="E61D35"/>
      </a:accent1>
      <a:accent2>
        <a:srgbClr val="F59A29"/>
      </a:accent2>
      <a:accent3>
        <a:srgbClr val="EA5534"/>
      </a:accent3>
      <a:accent4>
        <a:srgbClr val="F08442"/>
      </a:accent4>
      <a:accent5>
        <a:srgbClr val="FDBC18"/>
      </a:accent5>
      <a:accent6>
        <a:srgbClr val="F2955C"/>
      </a:accent6>
      <a:hlink>
        <a:srgbClr val="0000FF"/>
      </a:hlink>
      <a:folHlink>
        <a:srgbClr val="80008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urrency">
      <a:fillStyleLst>
        <a:solidFill>
          <a:schemeClr val="phClr"/>
        </a:solidFill>
        <a:gradFill rotWithShape="1">
          <a:gsLst>
            <a:gs pos="0">
              <a:schemeClr val="phClr">
                <a:tint val="80000"/>
                <a:satMod val="110000"/>
              </a:schemeClr>
            </a:gs>
            <a:gs pos="47500">
              <a:schemeClr val="phClr">
                <a:tint val="35000"/>
                <a:satMod val="110000"/>
              </a:schemeClr>
            </a:gs>
            <a:gs pos="58500">
              <a:schemeClr val="phClr">
                <a:tint val="35000"/>
                <a:satMod val="110000"/>
              </a:schemeClr>
            </a:gs>
            <a:gs pos="100000">
              <a:schemeClr val="phClr">
                <a:tint val="80000"/>
                <a:satMod val="110000"/>
              </a:schemeClr>
            </a:gs>
          </a:gsLst>
          <a:lin ang="3600000" scaled="1"/>
        </a:gradFill>
        <a:gradFill rotWithShape="1">
          <a:gsLst>
            <a:gs pos="0">
              <a:schemeClr val="phClr">
                <a:shade val="52000"/>
                <a:satMod val="105000"/>
              </a:schemeClr>
            </a:gs>
            <a:gs pos="47500">
              <a:schemeClr val="phClr">
                <a:shade val="89000"/>
                <a:satMod val="105000"/>
              </a:schemeClr>
            </a:gs>
            <a:gs pos="58500">
              <a:schemeClr val="phClr">
                <a:shade val="89000"/>
                <a:satMod val="105000"/>
              </a:schemeClr>
            </a:gs>
            <a:gs pos="100000">
              <a:schemeClr val="phClr">
                <a:shade val="52000"/>
                <a:satMod val="105000"/>
              </a:schemeClr>
            </a:gs>
          </a:gsLst>
          <a:lin ang="3600000" scaled="1"/>
        </a:gradFill>
      </a:fillStyleLst>
      <a:lnStyleLst>
        <a:ln w="10000" cap="flat" cmpd="sng" algn="ctr">
          <a:solidFill>
            <a:schemeClr val="phClr"/>
          </a:solidFill>
          <a:prstDash val="solid"/>
        </a:ln>
        <a:ln w="60000" cap="flat" cmpd="thickThin" algn="ctr">
          <a:solidFill>
            <a:schemeClr val="phClr"/>
          </a:solidFill>
          <a:prstDash val="solid"/>
        </a:ln>
        <a:ln w="25400" cap="flat" cmpd="sng" algn="ctr">
          <a:solidFill>
            <a:schemeClr val="phClr"/>
          </a:solidFill>
          <a:prstDash val="solid"/>
        </a:ln>
      </a:lnStyleLst>
      <a:effectStyleLst>
        <a:effectStyle>
          <a:effectLst>
            <a:outerShdw blurRad="38100" dist="38100" dir="5400000" algn="r" rotWithShape="0">
              <a:srgbClr val="000000">
                <a:alpha val="60000"/>
              </a:srgbClr>
            </a:outerShdw>
          </a:effectLst>
        </a:effectStyle>
        <a:effectStyle>
          <a:effectLst>
            <a:outerShdw blurRad="38100" dist="38100" dir="5400000" algn="r" rotWithShape="0">
              <a:srgbClr val="000000">
                <a:alpha val="60000"/>
              </a:srgbClr>
            </a:outerShdw>
          </a:effectLst>
          <a:scene3d>
            <a:camera prst="orthographicFront">
              <a:rot lat="0" lon="0" rev="0"/>
            </a:camera>
            <a:lightRig rig="harsh" dir="tl">
              <a:rot lat="0" lon="0" rev="8400000"/>
            </a:lightRig>
          </a:scene3d>
          <a:sp3d prstMaterial="flat">
            <a:bevelT w="38100" h="50800" prst="softRound"/>
          </a:sp3d>
        </a:effectStyle>
        <a:effectStyle>
          <a:effectLst>
            <a:outerShdw blurRad="50800" dist="63500" dir="5400000" algn="r" rotWithShape="0">
              <a:srgbClr val="000000">
                <a:alpha val="65000"/>
              </a:srgbClr>
            </a:outerShdw>
          </a:effectLst>
          <a:scene3d>
            <a:camera prst="orthographicFront">
              <a:rot lat="0" lon="0" rev="0"/>
            </a:camera>
            <a:lightRig rig="harsh" dir="tl">
              <a:rot lat="0" lon="0" rev="8400000"/>
            </a:lightRig>
          </a:scene3d>
          <a:sp3d extrusionH="63500" contourW="38100" prstMaterial="flat">
            <a:bevelT w="50800" h="63500" prst="softRound"/>
            <a:contourClr>
              <a:schemeClr val="phClr">
                <a:tint val="5"/>
                <a:satMod val="130000"/>
              </a:schemeClr>
            </a:contourClr>
          </a:sp3d>
        </a:effectStyle>
      </a:effectStyleLst>
      <a:bgFillStyleLst>
        <a:solidFill>
          <a:schemeClr val="phClr"/>
        </a:solidFill>
        <a:gradFill rotWithShape="1">
          <a:gsLst>
            <a:gs pos="0">
              <a:schemeClr val="phClr">
                <a:tint val="80000"/>
                <a:satMod val="300000"/>
              </a:schemeClr>
            </a:gs>
            <a:gs pos="100000">
              <a:schemeClr val="phClr">
                <a:shade val="20000"/>
                <a:satMod val="350000"/>
              </a:schemeClr>
            </a:gs>
          </a:gsLst>
          <a:path path="circle">
            <a:fillToRect l="50000" t="50000" r="50000" b="50000"/>
          </a:path>
        </a:gradFill>
        <a:blipFill>
          <a:blip xmlns:r="http://schemas.openxmlformats.org/officeDocument/2006/relationships">
            <a:duotone>
              <a:schemeClr val="phClr">
                <a:tint val="98000"/>
                <a:shade val="98000"/>
                <a:satMod val="120000"/>
              </a:schemeClr>
              <a:schemeClr val="phClr">
                <a:tint val="86000"/>
                <a:shade val="92000"/>
                <a:satMod val="150000"/>
              </a:schemeClr>
            </a:duotone>
          </a:blip>
          <a:tile tx="0" ty="0" sx="90000" sy="90000" flip="none" algn="tl"/>
        </a:blipFill>
      </a:bgFillStyleLst>
    </a:fmtScheme>
  </a:themeElements>
  <a:objectDefaults/>
  <a:extraClrSchemeLst>
    <a:extraClrScheme>
      <a:clrScheme name="Mathematica Blue">
        <a:dk1>
          <a:sysClr val="windowText" lastClr="000000"/>
        </a:dk1>
        <a:lt1>
          <a:sysClr val="window" lastClr="FFFFFF"/>
        </a:lt1>
        <a:dk2>
          <a:srgbClr val="10335A"/>
        </a:dk2>
        <a:lt2>
          <a:srgbClr val="EEECE1"/>
        </a:lt2>
        <a:accent1>
          <a:srgbClr val="184E8A"/>
        </a:accent1>
        <a:accent2>
          <a:srgbClr val="79B4E1"/>
        </a:accent2>
        <a:accent3>
          <a:srgbClr val="2067B6"/>
        </a:accent3>
        <a:accent4>
          <a:srgbClr val="4D9CD7"/>
        </a:accent4>
        <a:accent5>
          <a:srgbClr val="A2CAE8"/>
        </a:accent5>
        <a:accent6>
          <a:srgbClr val="2067B6"/>
        </a:accent6>
        <a:hlink>
          <a:srgbClr val="0000FF"/>
        </a:hlink>
        <a:folHlink>
          <a:srgbClr val="800080"/>
        </a:folHlink>
      </a:clrScheme>
    </a:extraClrScheme>
    <a:extraClrScheme>
      <a:clrScheme name="Mathematica Red">
        <a:dk1>
          <a:sysClr val="windowText" lastClr="000000"/>
        </a:dk1>
        <a:lt1>
          <a:sysClr val="window" lastClr="FFFFFF"/>
        </a:lt1>
        <a:dk2>
          <a:srgbClr val="10335A"/>
        </a:dk2>
        <a:lt2>
          <a:srgbClr val="EEECE1"/>
        </a:lt2>
        <a:accent1>
          <a:srgbClr val="E61D35"/>
        </a:accent1>
        <a:accent2>
          <a:srgbClr val="F59A29"/>
        </a:accent2>
        <a:accent3>
          <a:srgbClr val="EA5534"/>
        </a:accent3>
        <a:accent4>
          <a:srgbClr val="F08442"/>
        </a:accent4>
        <a:accent5>
          <a:srgbClr val="FDBC18"/>
        </a:accent5>
        <a:accent6>
          <a:srgbClr val="F2955C"/>
        </a:accent6>
        <a:hlink>
          <a:srgbClr val="0000FF"/>
        </a:hlink>
        <a:folHlink>
          <a:srgbClr val="800080"/>
        </a:folHlink>
      </a:clrScheme>
    </a:extraClrScheme>
    <a:extraClrScheme>
      <a:clrScheme name="Mathematica Green">
        <a:dk1>
          <a:sysClr val="windowText" lastClr="000000"/>
        </a:dk1>
        <a:lt1>
          <a:sysClr val="window" lastClr="FFFFFF"/>
        </a:lt1>
        <a:dk2>
          <a:srgbClr val="10335A"/>
        </a:dk2>
        <a:lt2>
          <a:srgbClr val="EEECE1"/>
        </a:lt2>
        <a:accent1>
          <a:srgbClr val="006A4F"/>
        </a:accent1>
        <a:accent2>
          <a:srgbClr val="8DC765"/>
        </a:accent2>
        <a:accent3>
          <a:srgbClr val="4C8A3E"/>
        </a:accent3>
        <a:accent4>
          <a:srgbClr val="5CA84A"/>
        </a:accent4>
        <a:accent5>
          <a:srgbClr val="B2DE82"/>
        </a:accent5>
        <a:accent6>
          <a:srgbClr val="5FAD4D"/>
        </a:accent6>
        <a:hlink>
          <a:srgbClr val="0000FF"/>
        </a:hlink>
        <a:folHlink>
          <a:srgbClr val="800080"/>
        </a:folHlink>
      </a:clrScheme>
    </a:extraClrScheme>
  </a:extraClrSchemeLst>
  <a:extLst>
    <a:ext uri="{05A4C25C-085E-4340-85A3-A5531E510DB2}">
      <thm15:themeFamily xmlns:thm15="http://schemas.microsoft.com/office/thememl/2012/main" name="1 Light Background Slide Template.potx" id="{42F54AA8-A9D4-47CF-B703-82EE7EE9E0E2}" vid="{2CC503E2-811B-4FFC-9596-586A9169D7B3}"/>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1 Light Background Slide Template</Template>
  <TotalTime>1840</TotalTime>
  <Words>499</Words>
  <Application>Microsoft Office PowerPoint</Application>
  <PresentationFormat>On-screen Show (4:3)</PresentationFormat>
  <Paragraphs>114</Paragraphs>
  <Slides>19</Slides>
  <Notes>11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19</vt:i4>
      </vt:variant>
    </vt:vector>
  </HeadingPairs>
  <TitlesOfParts>
    <vt:vector size="27" baseType="lpstr">
      <vt:lpstr>Arial</vt:lpstr>
      <vt:lpstr>Arial Black</vt:lpstr>
      <vt:lpstr>Arial Bold</vt:lpstr>
      <vt:lpstr>Calibri</vt:lpstr>
      <vt:lpstr>Cambria Math</vt:lpstr>
      <vt:lpstr>Times New Roman</vt:lpstr>
      <vt:lpstr>Wingdings</vt:lpstr>
      <vt:lpstr>Mathematica</vt:lpstr>
      <vt:lpstr>Borrowing Strength across Outcomes to Strengthen Impact Estimates:</vt:lpstr>
      <vt:lpstr>Game Plan</vt:lpstr>
      <vt:lpstr>Case Study:  Comprehensive Primary Care (CPC) Initiative</vt:lpstr>
      <vt:lpstr>Borrowing Strength Across Outcomes Frequentist                 Bayesian</vt:lpstr>
      <vt:lpstr>Borrowing Strength Across Outcomes Frequentist                 Bayesian</vt:lpstr>
      <vt:lpstr>Borrowing Strength Across Outcomes Frequentist                 Bayesian</vt:lpstr>
      <vt:lpstr>Borrowing Strength Across Regions</vt:lpstr>
      <vt:lpstr>Borrowing Strength Across Regions</vt:lpstr>
      <vt:lpstr>Borrowing Strength Across Regions</vt:lpstr>
      <vt:lpstr>Borrowing Strength Across Outcomes</vt:lpstr>
      <vt:lpstr>Borrowing Strength Across Outcomes</vt:lpstr>
      <vt:lpstr>Bayesian Hierarchical Model</vt:lpstr>
      <vt:lpstr>PowerPoint Presentation</vt:lpstr>
      <vt:lpstr>Borrowing Strength Across Outcomes Frequentist                 Bayesian</vt:lpstr>
      <vt:lpstr>Borrowing Strength Across Outcomes Frequentist                 Bayesian</vt:lpstr>
      <vt:lpstr>Borrowing Strength Across Outcomes Frequentist                 Bayesian</vt:lpstr>
      <vt:lpstr>Borrowing Strength Across Outcomes Frequentist                 Bayesian</vt:lpstr>
      <vt:lpstr>Recall the Game Plan</vt:lpstr>
      <vt:lpstr>For More Information</vt:lpstr>
    </vt:vector>
  </TitlesOfParts>
  <Company>Mathematica, Inc.</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of Presentation:</dc:title>
  <dc:creator>Lauren Vollmer</dc:creator>
  <cp:lastModifiedBy>Lauren Vollmer</cp:lastModifiedBy>
  <cp:revision>111</cp:revision>
  <cp:lastPrinted>2017-06-24T01:49:50Z</cp:lastPrinted>
  <dcterms:created xsi:type="dcterms:W3CDTF">2017-06-05T11:58:37Z</dcterms:created>
  <dcterms:modified xsi:type="dcterms:W3CDTF">2018-01-03T14:56:23Z</dcterms:modified>
</cp:coreProperties>
</file>