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44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17FB7C-AD31-4BE5-A380-5D4F5E9D7AAD}" type="datetimeFigureOut">
              <a:rPr lang="en-US" smtClean="0"/>
              <a:pPr/>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9D800-0108-4F9E-93AB-866C47676C6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17FB7C-AD31-4BE5-A380-5D4F5E9D7AAD}" type="datetimeFigureOut">
              <a:rPr lang="en-US" smtClean="0"/>
              <a:pPr/>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9D800-0108-4F9E-93AB-866C47676C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17FB7C-AD31-4BE5-A380-5D4F5E9D7AAD}" type="datetimeFigureOut">
              <a:rPr lang="en-US" smtClean="0"/>
              <a:pPr/>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9D800-0108-4F9E-93AB-866C47676C6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17FB7C-AD31-4BE5-A380-5D4F5E9D7AAD}" type="datetimeFigureOut">
              <a:rPr lang="en-US" smtClean="0"/>
              <a:pPr/>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9D800-0108-4F9E-93AB-866C47676C6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17FB7C-AD31-4BE5-A380-5D4F5E9D7AAD}" type="datetimeFigureOut">
              <a:rPr lang="en-US" smtClean="0"/>
              <a:pPr/>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09D800-0108-4F9E-93AB-866C47676C6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17FB7C-AD31-4BE5-A380-5D4F5E9D7AAD}" type="datetimeFigureOut">
              <a:rPr lang="en-US" smtClean="0"/>
              <a:pPr/>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09D800-0108-4F9E-93AB-866C47676C6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17FB7C-AD31-4BE5-A380-5D4F5E9D7AAD}" type="datetimeFigureOut">
              <a:rPr lang="en-US" smtClean="0"/>
              <a:pPr/>
              <a:t>3/13/2013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09D800-0108-4F9E-93AB-866C47676C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17FB7C-AD31-4BE5-A380-5D4F5E9D7AAD}" type="datetimeFigureOut">
              <a:rPr lang="en-US" smtClean="0"/>
              <a:pPr/>
              <a:t>3/13/2013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09D800-0108-4F9E-93AB-866C47676C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17FB7C-AD31-4BE5-A380-5D4F5E9D7AAD}" type="datetimeFigureOut">
              <a:rPr lang="en-US" smtClean="0"/>
              <a:pPr/>
              <a:t>3/13/2013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09D800-0108-4F9E-93AB-866C47676C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17FB7C-AD31-4BE5-A380-5D4F5E9D7AAD}" type="datetimeFigureOut">
              <a:rPr lang="en-US" smtClean="0"/>
              <a:pPr/>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09D800-0108-4F9E-93AB-866C47676C6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17FB7C-AD31-4BE5-A380-5D4F5E9D7AAD}" type="datetimeFigureOut">
              <a:rPr lang="en-US" smtClean="0"/>
              <a:pPr/>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09D800-0108-4F9E-93AB-866C47676C6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17FB7C-AD31-4BE5-A380-5D4F5E9D7AAD}" type="datetimeFigureOut">
              <a:rPr lang="en-US" smtClean="0"/>
              <a:pPr/>
              <a:t>3/13/2013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09D800-0108-4F9E-93AB-866C47676C6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SP New Orleans.jpg"/>
          <p:cNvPicPr>
            <a:picLocks noChangeAspect="1"/>
          </p:cNvPicPr>
          <p:nvPr/>
        </p:nvPicPr>
        <p:blipFill>
          <a:blip r:embed="rId2" cstate="print"/>
          <a:stretch>
            <a:fillRect/>
          </a:stretch>
        </p:blipFill>
        <p:spPr>
          <a:xfrm>
            <a:off x="0" y="0"/>
            <a:ext cx="9144000" cy="1399592"/>
          </a:xfrm>
          <a:prstGeom prst="rect">
            <a:avLst/>
          </a:prstGeom>
        </p:spPr>
      </p:pic>
      <p:pic>
        <p:nvPicPr>
          <p:cNvPr id="8" name="Picture 7" descr="CSP2.png"/>
          <p:cNvPicPr>
            <a:picLocks noChangeAspect="1"/>
          </p:cNvPicPr>
          <p:nvPr/>
        </p:nvPicPr>
        <p:blipFill>
          <a:blip r:embed="rId3" cstate="print"/>
          <a:stretch>
            <a:fillRect/>
          </a:stretch>
        </p:blipFill>
        <p:spPr>
          <a:xfrm>
            <a:off x="0" y="6387630"/>
            <a:ext cx="1905000" cy="470370"/>
          </a:xfrm>
          <a:prstGeom prst="rect">
            <a:avLst/>
          </a:prstGeom>
        </p:spPr>
      </p:pic>
      <p:sp>
        <p:nvSpPr>
          <p:cNvPr id="10" name="Title 9"/>
          <p:cNvSpPr>
            <a:spLocks noGrp="1"/>
          </p:cNvSpPr>
          <p:nvPr>
            <p:ph type="ctrTitle"/>
          </p:nvPr>
        </p:nvSpPr>
        <p:spPr>
          <a:xfrm>
            <a:off x="533400" y="2133600"/>
            <a:ext cx="7772400" cy="1470025"/>
          </a:xfrm>
        </p:spPr>
        <p:txBody>
          <a:bodyPr>
            <a:normAutofit/>
          </a:bodyPr>
          <a:lstStyle/>
          <a:p>
            <a:r>
              <a:rPr lang="en-US" sz="4000" dirty="0" smtClean="0"/>
              <a:t>ASA’s Second Annual Conference on Statistical Practice</a:t>
            </a:r>
            <a:endParaRPr lang="en-US" sz="4000" dirty="0"/>
          </a:p>
        </p:txBody>
      </p:sp>
      <p:sp>
        <p:nvSpPr>
          <p:cNvPr id="11" name="Subtitle 10"/>
          <p:cNvSpPr>
            <a:spLocks noGrp="1"/>
          </p:cNvSpPr>
          <p:nvPr>
            <p:ph type="subTitle" idx="1"/>
          </p:nvPr>
        </p:nvSpPr>
        <p:spPr>
          <a:xfrm>
            <a:off x="1371600" y="3886200"/>
            <a:ext cx="6400800" cy="2133600"/>
          </a:xfrm>
        </p:spPr>
        <p:txBody>
          <a:bodyPr>
            <a:normAutofit fontScale="85000" lnSpcReduction="20000"/>
          </a:bodyPr>
          <a:lstStyle/>
          <a:p>
            <a:r>
              <a:rPr lang="en-US" sz="3600" dirty="0" smtClean="0">
                <a:solidFill>
                  <a:schemeClr val="tx1"/>
                </a:solidFill>
              </a:rPr>
              <a:t>Wrap Up and Feedback Session</a:t>
            </a:r>
          </a:p>
          <a:p>
            <a:endParaRPr lang="en-US" sz="3600" dirty="0" smtClean="0">
              <a:solidFill>
                <a:schemeClr val="tx1"/>
              </a:solidFill>
            </a:endParaRPr>
          </a:p>
          <a:p>
            <a:r>
              <a:rPr lang="en-US" b="1" dirty="0" smtClean="0">
                <a:solidFill>
                  <a:schemeClr val="tx1"/>
                </a:solidFill>
              </a:rPr>
              <a:t> 2013 Conference Chair: Phil Scinto</a:t>
            </a:r>
          </a:p>
          <a:p>
            <a:r>
              <a:rPr lang="en-US" b="1" dirty="0" smtClean="0">
                <a:solidFill>
                  <a:schemeClr val="tx1"/>
                </a:solidFill>
              </a:rPr>
              <a:t>2013 Conference Vice-Chair and 2014 Conference Chair: LeAnna Stork</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SP New Orleans.jpg"/>
          <p:cNvPicPr>
            <a:picLocks noChangeAspect="1"/>
          </p:cNvPicPr>
          <p:nvPr/>
        </p:nvPicPr>
        <p:blipFill>
          <a:blip r:embed="rId2" cstate="print"/>
          <a:stretch>
            <a:fillRect/>
          </a:stretch>
        </p:blipFill>
        <p:spPr>
          <a:xfrm>
            <a:off x="0" y="0"/>
            <a:ext cx="9144000" cy="1399592"/>
          </a:xfrm>
          <a:prstGeom prst="rect">
            <a:avLst/>
          </a:prstGeom>
        </p:spPr>
      </p:pic>
      <p:pic>
        <p:nvPicPr>
          <p:cNvPr id="8" name="Picture 7" descr="CSP2.png"/>
          <p:cNvPicPr>
            <a:picLocks noChangeAspect="1"/>
          </p:cNvPicPr>
          <p:nvPr/>
        </p:nvPicPr>
        <p:blipFill>
          <a:blip r:embed="rId3" cstate="print"/>
          <a:stretch>
            <a:fillRect/>
          </a:stretch>
        </p:blipFill>
        <p:spPr>
          <a:xfrm>
            <a:off x="0" y="6387630"/>
            <a:ext cx="1905000" cy="470370"/>
          </a:xfrm>
          <a:prstGeom prst="rect">
            <a:avLst/>
          </a:prstGeom>
        </p:spPr>
      </p:pic>
      <p:sp>
        <p:nvSpPr>
          <p:cNvPr id="10" name="Title 9"/>
          <p:cNvSpPr>
            <a:spLocks noGrp="1"/>
          </p:cNvSpPr>
          <p:nvPr>
            <p:ph type="title"/>
          </p:nvPr>
        </p:nvSpPr>
        <p:spPr>
          <a:xfrm>
            <a:off x="457200" y="1600200"/>
            <a:ext cx="8229600" cy="914400"/>
          </a:xfrm>
        </p:spPr>
        <p:txBody>
          <a:bodyPr>
            <a:normAutofit/>
          </a:bodyPr>
          <a:lstStyle/>
          <a:p>
            <a:r>
              <a:rPr lang="en-US" sz="4000" dirty="0" smtClean="0"/>
              <a:t>Discussion on the Conference</a:t>
            </a:r>
            <a:endParaRPr lang="en-US" sz="4000" dirty="0"/>
          </a:p>
        </p:txBody>
      </p:sp>
      <p:sp>
        <p:nvSpPr>
          <p:cNvPr id="11" name="Subtitle 10"/>
          <p:cNvSpPr>
            <a:spLocks noGrp="1"/>
          </p:cNvSpPr>
          <p:nvPr>
            <p:ph idx="1"/>
          </p:nvPr>
        </p:nvSpPr>
        <p:spPr>
          <a:xfrm>
            <a:off x="457200" y="2362200"/>
            <a:ext cx="8229600" cy="4114800"/>
          </a:xfrm>
        </p:spPr>
        <p:txBody>
          <a:bodyPr>
            <a:normAutofit fontScale="92500" lnSpcReduction="20000"/>
          </a:bodyPr>
          <a:lstStyle/>
          <a:p>
            <a:r>
              <a:rPr lang="en-US" dirty="0" smtClean="0">
                <a:ea typeface="ＭＳ Ｐゴシック" pitchFamily="34" charset="-128"/>
              </a:rPr>
              <a:t>Improve abilities in consulting with and helping customers and organizations solve real-world problems</a:t>
            </a:r>
          </a:p>
          <a:p>
            <a:pPr lvl="1"/>
            <a:r>
              <a:rPr lang="en-US" dirty="0" smtClean="0">
                <a:ea typeface="ＭＳ Ｐゴシック" pitchFamily="34" charset="-128"/>
              </a:rPr>
              <a:t>Objectives</a:t>
            </a:r>
          </a:p>
          <a:p>
            <a:pPr lvl="2"/>
            <a:r>
              <a:rPr lang="en-US" sz="3000" dirty="0" smtClean="0">
                <a:ea typeface="ＭＳ Ｐゴシック" pitchFamily="34" charset="-128"/>
              </a:rPr>
              <a:t>Learn statistical techniques that apply to your job as an applied statistician</a:t>
            </a:r>
          </a:p>
          <a:p>
            <a:pPr lvl="2"/>
            <a:r>
              <a:rPr lang="en-US" sz="3000" dirty="0" smtClean="0">
                <a:ea typeface="ＭＳ Ｐゴシック" pitchFamily="34" charset="-128"/>
              </a:rPr>
              <a:t>Learn how to better communicate with customers</a:t>
            </a:r>
          </a:p>
          <a:p>
            <a:pPr lvl="2"/>
            <a:r>
              <a:rPr lang="en-US" sz="3000" dirty="0" smtClean="0">
                <a:ea typeface="ＭＳ Ｐゴシック" pitchFamily="34" charset="-128"/>
              </a:rPr>
              <a:t>Learn how to have a positive impact on your organization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SP New Orleans.jpg"/>
          <p:cNvPicPr>
            <a:picLocks noChangeAspect="1"/>
          </p:cNvPicPr>
          <p:nvPr/>
        </p:nvPicPr>
        <p:blipFill>
          <a:blip r:embed="rId2" cstate="print"/>
          <a:stretch>
            <a:fillRect/>
          </a:stretch>
        </p:blipFill>
        <p:spPr>
          <a:xfrm>
            <a:off x="0" y="0"/>
            <a:ext cx="9144000" cy="1399592"/>
          </a:xfrm>
          <a:prstGeom prst="rect">
            <a:avLst/>
          </a:prstGeom>
        </p:spPr>
      </p:pic>
      <p:pic>
        <p:nvPicPr>
          <p:cNvPr id="8" name="Picture 7" descr="CSP2.png"/>
          <p:cNvPicPr>
            <a:picLocks noChangeAspect="1"/>
          </p:cNvPicPr>
          <p:nvPr/>
        </p:nvPicPr>
        <p:blipFill>
          <a:blip r:embed="rId3" cstate="print"/>
          <a:stretch>
            <a:fillRect/>
          </a:stretch>
        </p:blipFill>
        <p:spPr>
          <a:xfrm>
            <a:off x="0" y="6387630"/>
            <a:ext cx="1905000" cy="470370"/>
          </a:xfrm>
          <a:prstGeom prst="rect">
            <a:avLst/>
          </a:prstGeom>
        </p:spPr>
      </p:pic>
      <p:sp>
        <p:nvSpPr>
          <p:cNvPr id="10" name="Title 9"/>
          <p:cNvSpPr>
            <a:spLocks noGrp="1"/>
          </p:cNvSpPr>
          <p:nvPr>
            <p:ph type="title"/>
          </p:nvPr>
        </p:nvSpPr>
        <p:spPr>
          <a:xfrm>
            <a:off x="457200" y="1600200"/>
            <a:ext cx="8229600" cy="914400"/>
          </a:xfrm>
        </p:spPr>
        <p:txBody>
          <a:bodyPr>
            <a:normAutofit/>
          </a:bodyPr>
          <a:lstStyle/>
          <a:p>
            <a:r>
              <a:rPr lang="en-US" sz="4000" dirty="0" smtClean="0"/>
              <a:t>Discussion on the Conference</a:t>
            </a:r>
            <a:endParaRPr lang="en-US" sz="4000" dirty="0"/>
          </a:p>
        </p:txBody>
      </p:sp>
      <p:sp>
        <p:nvSpPr>
          <p:cNvPr id="11" name="Subtitle 10"/>
          <p:cNvSpPr>
            <a:spLocks noGrp="1"/>
          </p:cNvSpPr>
          <p:nvPr>
            <p:ph idx="1"/>
          </p:nvPr>
        </p:nvSpPr>
        <p:spPr>
          <a:xfrm>
            <a:off x="457200" y="2514600"/>
            <a:ext cx="8229600" cy="3810000"/>
          </a:xfrm>
        </p:spPr>
        <p:txBody>
          <a:bodyPr>
            <a:normAutofit fontScale="92500" lnSpcReduction="20000"/>
          </a:bodyPr>
          <a:lstStyle/>
          <a:p>
            <a:r>
              <a:rPr lang="en-US" dirty="0" smtClean="0">
                <a:ea typeface="ＭＳ Ｐゴシック" pitchFamily="34" charset="-128"/>
              </a:rPr>
              <a:t>How did we do?</a:t>
            </a:r>
          </a:p>
          <a:p>
            <a:r>
              <a:rPr lang="en-US" dirty="0" smtClean="0">
                <a:ea typeface="ＭＳ Ｐゴシック" pitchFamily="34" charset="-128"/>
              </a:rPr>
              <a:t>Each panelist will speak for 5 minutes to critique the conference (the good, the bad, areas for improvement)</a:t>
            </a:r>
          </a:p>
          <a:p>
            <a:r>
              <a:rPr lang="en-US" dirty="0" smtClean="0">
                <a:ea typeface="ＭＳ Ｐゴシック" pitchFamily="34" charset="-128"/>
              </a:rPr>
              <a:t>Discussion will then be extended to the audience for questions and feedback on how well the overall objectives of the conference were met, including how they can be better met in the future</a:t>
            </a:r>
            <a:endParaRPr lang="en-US" dirty="0">
              <a:ea typeface="ＭＳ Ｐゴシック" pitchFamily="34"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SP New Orleans.jpg"/>
          <p:cNvPicPr>
            <a:picLocks noChangeAspect="1"/>
          </p:cNvPicPr>
          <p:nvPr/>
        </p:nvPicPr>
        <p:blipFill>
          <a:blip r:embed="rId2" cstate="print"/>
          <a:stretch>
            <a:fillRect/>
          </a:stretch>
        </p:blipFill>
        <p:spPr>
          <a:xfrm>
            <a:off x="0" y="0"/>
            <a:ext cx="9144000" cy="1399592"/>
          </a:xfrm>
          <a:prstGeom prst="rect">
            <a:avLst/>
          </a:prstGeom>
        </p:spPr>
      </p:pic>
      <p:pic>
        <p:nvPicPr>
          <p:cNvPr id="8" name="Picture 7" descr="CSP2.png"/>
          <p:cNvPicPr>
            <a:picLocks noChangeAspect="1"/>
          </p:cNvPicPr>
          <p:nvPr/>
        </p:nvPicPr>
        <p:blipFill>
          <a:blip r:embed="rId3" cstate="print"/>
          <a:stretch>
            <a:fillRect/>
          </a:stretch>
        </p:blipFill>
        <p:spPr>
          <a:xfrm>
            <a:off x="0" y="6387630"/>
            <a:ext cx="1905000" cy="470370"/>
          </a:xfrm>
          <a:prstGeom prst="rect">
            <a:avLst/>
          </a:prstGeom>
        </p:spPr>
      </p:pic>
      <p:sp>
        <p:nvSpPr>
          <p:cNvPr id="10" name="Title 9"/>
          <p:cNvSpPr>
            <a:spLocks noGrp="1"/>
          </p:cNvSpPr>
          <p:nvPr>
            <p:ph type="title"/>
          </p:nvPr>
        </p:nvSpPr>
        <p:spPr>
          <a:xfrm>
            <a:off x="381000" y="1447800"/>
            <a:ext cx="8229600" cy="838200"/>
          </a:xfrm>
        </p:spPr>
        <p:txBody>
          <a:bodyPr>
            <a:normAutofit fontScale="90000"/>
          </a:bodyPr>
          <a:lstStyle/>
          <a:p>
            <a:r>
              <a:rPr lang="en-US" sz="4000" dirty="0" smtClean="0"/>
              <a:t>2013 Conference Organizing Committee</a:t>
            </a:r>
            <a:endParaRPr lang="en-US" sz="4000" dirty="0"/>
          </a:p>
        </p:txBody>
      </p:sp>
      <p:sp>
        <p:nvSpPr>
          <p:cNvPr id="9" name="TextBox 8"/>
          <p:cNvSpPr txBox="1"/>
          <p:nvPr/>
        </p:nvSpPr>
        <p:spPr>
          <a:xfrm>
            <a:off x="381000" y="2473035"/>
            <a:ext cx="3733800" cy="4231184"/>
          </a:xfrm>
          <a:prstGeom prst="rect">
            <a:avLst/>
          </a:prstGeom>
          <a:noFill/>
        </p:spPr>
        <p:txBody>
          <a:bodyPr wrap="square" rtlCol="0">
            <a:spAutoFit/>
          </a:bodyPr>
          <a:lstStyle/>
          <a:p>
            <a:r>
              <a:rPr lang="en-US" sz="2400" b="1" dirty="0" smtClean="0"/>
              <a:t>Moon Jung Cho</a:t>
            </a:r>
          </a:p>
          <a:p>
            <a:r>
              <a:rPr lang="en-US" sz="2400" b="1" dirty="0" smtClean="0"/>
              <a:t>Sylvia Miller Dohrmann</a:t>
            </a:r>
          </a:p>
          <a:p>
            <a:r>
              <a:rPr lang="en-US" sz="2400" b="1" dirty="0" smtClean="0"/>
              <a:t>Dominique M. A. Haughton</a:t>
            </a:r>
          </a:p>
          <a:p>
            <a:r>
              <a:rPr lang="en-US" sz="2400" b="1" dirty="0" smtClean="0"/>
              <a:t>Lee-Ann C. Hayek</a:t>
            </a:r>
          </a:p>
          <a:p>
            <a:r>
              <a:rPr lang="en-US" sz="2400" b="1" dirty="0" smtClean="0"/>
              <a:t>William Kahn</a:t>
            </a:r>
          </a:p>
          <a:p>
            <a:r>
              <a:rPr lang="en-US" sz="2400" b="1" dirty="0" smtClean="0"/>
              <a:t>Dennis Kunimura</a:t>
            </a:r>
          </a:p>
          <a:p>
            <a:r>
              <a:rPr lang="en-US" sz="2400" b="1" dirty="0" smtClean="0"/>
              <a:t>Aric LaBarr</a:t>
            </a:r>
          </a:p>
          <a:p>
            <a:r>
              <a:rPr lang="en-US" sz="2400" b="1" dirty="0" smtClean="0"/>
              <a:t>Donald W. McCormack</a:t>
            </a:r>
          </a:p>
          <a:p>
            <a:r>
              <a:rPr lang="en-US" sz="2400" b="1" dirty="0" smtClean="0"/>
              <a:t>Sam Murray</a:t>
            </a:r>
          </a:p>
          <a:p>
            <a:r>
              <a:rPr lang="en-US" sz="2400" b="1" dirty="0" smtClean="0"/>
              <a:t>Jyoti N. Rayamajhi</a:t>
            </a:r>
          </a:p>
          <a:p>
            <a:endParaRPr lang="en-US" sz="2400" b="1" dirty="0"/>
          </a:p>
        </p:txBody>
      </p:sp>
      <p:sp>
        <p:nvSpPr>
          <p:cNvPr id="12" name="Rectangle 11"/>
          <p:cNvSpPr/>
          <p:nvPr/>
        </p:nvSpPr>
        <p:spPr>
          <a:xfrm>
            <a:off x="4572000" y="2396835"/>
            <a:ext cx="3733800" cy="4600515"/>
          </a:xfrm>
          <a:prstGeom prst="rect">
            <a:avLst/>
          </a:prstGeom>
        </p:spPr>
        <p:txBody>
          <a:bodyPr wrap="square">
            <a:spAutoFit/>
          </a:bodyPr>
          <a:lstStyle/>
          <a:p>
            <a:r>
              <a:rPr lang="en-US" sz="2400" b="1" dirty="0" smtClean="0"/>
              <a:t>Jim Rutherford</a:t>
            </a:r>
          </a:p>
          <a:p>
            <a:r>
              <a:rPr lang="en-US" sz="2400" b="1" dirty="0" smtClean="0"/>
              <a:t>Keith Schleicher</a:t>
            </a:r>
          </a:p>
          <a:p>
            <a:r>
              <a:rPr lang="en-US" sz="2400" b="1" dirty="0" smtClean="0"/>
              <a:t>David C. Schlotzhauer</a:t>
            </a:r>
          </a:p>
          <a:p>
            <a:r>
              <a:rPr lang="en-US" sz="2400" b="1" dirty="0" smtClean="0"/>
              <a:t>Philip R. Scinto</a:t>
            </a:r>
          </a:p>
          <a:p>
            <a:r>
              <a:rPr lang="en-US" sz="2400" b="1" dirty="0" smtClean="0"/>
              <a:t>LeAnna G. Stork</a:t>
            </a:r>
          </a:p>
          <a:p>
            <a:r>
              <a:rPr lang="en-US" sz="2400" b="1" dirty="0" smtClean="0"/>
              <a:t>Winson Taam</a:t>
            </a:r>
          </a:p>
          <a:p>
            <a:r>
              <a:rPr lang="en-US" sz="2400" b="1" dirty="0" smtClean="0"/>
              <a:t>Jennifer H. Van Mullekom</a:t>
            </a:r>
          </a:p>
          <a:p>
            <a:r>
              <a:rPr lang="en-US" sz="2400" b="1" dirty="0" smtClean="0"/>
              <a:t>Wenjin Wang</a:t>
            </a:r>
          </a:p>
          <a:p>
            <a:r>
              <a:rPr lang="en-US" sz="2400" b="1" dirty="0" smtClean="0"/>
              <a:t>Amy E. Farris</a:t>
            </a:r>
          </a:p>
          <a:p>
            <a:r>
              <a:rPr lang="en-US" sz="2400" b="1" dirty="0" smtClean="0"/>
              <a:t>Cheryl Behrens</a:t>
            </a:r>
          </a:p>
          <a:p>
            <a:r>
              <a:rPr lang="en-US" sz="2400" b="1" dirty="0" smtClean="0"/>
              <a:t>Kathleen Wert</a:t>
            </a:r>
          </a:p>
          <a:p>
            <a:r>
              <a:rPr lang="en-US" sz="2400" b="1" dirty="0" smtClean="0"/>
              <a:t>Stephen Porzio</a:t>
            </a:r>
            <a:endParaRPr lang="en-US" sz="2400" b="1" dirty="0"/>
          </a:p>
        </p:txBody>
      </p:sp>
      <p:sp>
        <p:nvSpPr>
          <p:cNvPr id="13" name="Slide Number Placeholder 12"/>
          <p:cNvSpPr>
            <a:spLocks noGrp="1"/>
          </p:cNvSpPr>
          <p:nvPr>
            <p:ph type="sldNum" sz="quarter" idx="12"/>
          </p:nvPr>
        </p:nvSpPr>
        <p:spPr/>
        <p:txBody>
          <a:bodyPr/>
          <a:lstStyle/>
          <a:p>
            <a:fld id="{C1F18E82-232A-4975-93D3-94308D005275}"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SP New Orleans.jpg"/>
          <p:cNvPicPr>
            <a:picLocks noChangeAspect="1"/>
          </p:cNvPicPr>
          <p:nvPr/>
        </p:nvPicPr>
        <p:blipFill>
          <a:blip r:embed="rId2" cstate="print"/>
          <a:stretch>
            <a:fillRect/>
          </a:stretch>
        </p:blipFill>
        <p:spPr>
          <a:xfrm>
            <a:off x="0" y="0"/>
            <a:ext cx="9144000" cy="1399592"/>
          </a:xfrm>
          <a:prstGeom prst="rect">
            <a:avLst/>
          </a:prstGeom>
        </p:spPr>
      </p:pic>
      <p:pic>
        <p:nvPicPr>
          <p:cNvPr id="8" name="Picture 7" descr="CSP2.png"/>
          <p:cNvPicPr>
            <a:picLocks noChangeAspect="1"/>
          </p:cNvPicPr>
          <p:nvPr/>
        </p:nvPicPr>
        <p:blipFill>
          <a:blip r:embed="rId3" cstate="print"/>
          <a:stretch>
            <a:fillRect/>
          </a:stretch>
        </p:blipFill>
        <p:spPr>
          <a:xfrm>
            <a:off x="0" y="6387630"/>
            <a:ext cx="1905000" cy="470370"/>
          </a:xfrm>
          <a:prstGeom prst="rect">
            <a:avLst/>
          </a:prstGeom>
        </p:spPr>
      </p:pic>
      <p:sp>
        <p:nvSpPr>
          <p:cNvPr id="10" name="Title 9"/>
          <p:cNvSpPr>
            <a:spLocks noGrp="1"/>
          </p:cNvSpPr>
          <p:nvPr>
            <p:ph type="title"/>
          </p:nvPr>
        </p:nvSpPr>
        <p:spPr>
          <a:xfrm>
            <a:off x="381000" y="1447800"/>
            <a:ext cx="8229600" cy="838200"/>
          </a:xfrm>
        </p:spPr>
        <p:txBody>
          <a:bodyPr>
            <a:normAutofit/>
          </a:bodyPr>
          <a:lstStyle/>
          <a:p>
            <a:r>
              <a:rPr lang="en-US" sz="4000" dirty="0" smtClean="0"/>
              <a:t>Special Thanks to:</a:t>
            </a:r>
            <a:endParaRPr lang="en-US" sz="4000" dirty="0"/>
          </a:p>
        </p:txBody>
      </p:sp>
      <p:sp>
        <p:nvSpPr>
          <p:cNvPr id="9" name="TextBox 8"/>
          <p:cNvSpPr txBox="1"/>
          <p:nvPr/>
        </p:nvSpPr>
        <p:spPr>
          <a:xfrm>
            <a:off x="381000" y="2362201"/>
            <a:ext cx="8305800" cy="4524315"/>
          </a:xfrm>
          <a:prstGeom prst="rect">
            <a:avLst/>
          </a:prstGeom>
          <a:noFill/>
        </p:spPr>
        <p:txBody>
          <a:bodyPr wrap="square" rtlCol="0">
            <a:spAutoFit/>
          </a:bodyPr>
          <a:lstStyle/>
          <a:p>
            <a:r>
              <a:rPr lang="en-US" sz="3200" dirty="0" smtClean="0"/>
              <a:t>Robert Starbuck</a:t>
            </a:r>
          </a:p>
          <a:p>
            <a:r>
              <a:rPr lang="en-US" sz="3200" dirty="0" smtClean="0"/>
              <a:t>Bob </a:t>
            </a:r>
            <a:r>
              <a:rPr lang="en-US" sz="3200" dirty="0" smtClean="0"/>
              <a:t>Rodriguez</a:t>
            </a:r>
          </a:p>
          <a:p>
            <a:r>
              <a:rPr lang="en-US" sz="3200" dirty="0" smtClean="0"/>
              <a:t>Nat Schenker</a:t>
            </a:r>
          </a:p>
          <a:p>
            <a:r>
              <a:rPr lang="en-US" sz="3200" dirty="0" smtClean="0"/>
              <a:t>Ron Wasserstein</a:t>
            </a:r>
          </a:p>
          <a:p>
            <a:r>
              <a:rPr lang="en-US" sz="3200" dirty="0" smtClean="0"/>
              <a:t>ASA Board</a:t>
            </a:r>
          </a:p>
          <a:p>
            <a:r>
              <a:rPr lang="en-US" sz="3200" dirty="0" smtClean="0"/>
              <a:t>ASA Staff</a:t>
            </a:r>
          </a:p>
          <a:p>
            <a:r>
              <a:rPr lang="en-US" sz="3200" dirty="0" smtClean="0"/>
              <a:t>Our presenters and instructors</a:t>
            </a:r>
          </a:p>
          <a:p>
            <a:r>
              <a:rPr lang="en-US" sz="3200" b="1" dirty="0" smtClean="0"/>
              <a:t>All of YOU for your participation and feedback</a:t>
            </a:r>
          </a:p>
          <a:p>
            <a:endParaRPr lang="en-US" sz="3200" dirty="0"/>
          </a:p>
        </p:txBody>
      </p:sp>
      <p:sp>
        <p:nvSpPr>
          <p:cNvPr id="13" name="Slide Number Placeholder 12"/>
          <p:cNvSpPr>
            <a:spLocks noGrp="1"/>
          </p:cNvSpPr>
          <p:nvPr>
            <p:ph type="sldNum" sz="quarter" idx="12"/>
          </p:nvPr>
        </p:nvSpPr>
        <p:spPr/>
        <p:txBody>
          <a:bodyPr/>
          <a:lstStyle/>
          <a:p>
            <a:fld id="{C1F18E82-232A-4975-93D3-94308D005275}" type="slidenum">
              <a:rPr lang="en-US" smtClean="0"/>
              <a:pPr/>
              <a:t>5</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3203</TotalTime>
  <Words>242</Words>
  <Application>Microsoft Office PowerPoint</Application>
  <PresentationFormat>On-screen Show (4:3)</PresentationFormat>
  <Paragraphs>49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ASA’s Second Annual Conference on Statistical Practice</vt:lpstr>
      <vt:lpstr>Discussion on the Conference</vt:lpstr>
      <vt:lpstr>Discussion on the Conference</vt:lpstr>
      <vt:lpstr>2013 Conference Organizing Committee</vt:lpstr>
      <vt:lpstr>Special Thanks to:</vt:lpstr>
    </vt:vector>
  </TitlesOfParts>
  <Company>Monsanto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lgstork</dc:creator>
  <cp:lastModifiedBy>lgstork</cp:lastModifiedBy>
  <cp:revision>7</cp:revision>
  <dcterms:created xsi:type="dcterms:W3CDTF">2013-02-19T00:17:38Z</dcterms:created>
  <dcterms:modified xsi:type="dcterms:W3CDTF">2013-03-13T22:33:12Z</dcterms:modified>
</cp:coreProperties>
</file>