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70" r:id="rId10"/>
    <p:sldId id="269" r:id="rId11"/>
    <p:sldId id="271" r:id="rId12"/>
    <p:sldId id="272" r:id="rId13"/>
    <p:sldId id="275" r:id="rId14"/>
    <p:sldId id="273" r:id="rId15"/>
    <p:sldId id="276" r:id="rId16"/>
    <p:sldId id="277" r:id="rId17"/>
    <p:sldId id="278" r:id="rId18"/>
    <p:sldId id="279" r:id="rId19"/>
    <p:sldId id="274" r:id="rId20"/>
    <p:sldId id="280" r:id="rId21"/>
    <p:sldId id="264" r:id="rId2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1225" indent="31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66838" indent="47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2450" indent="635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4" autoAdjust="0"/>
    <p:restoredTop sz="84711" autoAdjust="0"/>
  </p:normalViewPr>
  <p:slideViewPr>
    <p:cSldViewPr snapToGrid="0">
      <p:cViewPr varScale="1">
        <p:scale>
          <a:sx n="51" d="100"/>
          <a:sy n="51" d="100"/>
        </p:scale>
        <p:origin x="856" y="44"/>
      </p:cViewPr>
      <p:guideLst/>
    </p:cSldViewPr>
  </p:slideViewPr>
  <p:outlineViewPr>
    <p:cViewPr>
      <p:scale>
        <a:sx n="33" d="100"/>
        <a:sy n="33" d="100"/>
      </p:scale>
      <p:origin x="0" y="-245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94"/>
    </p:cViewPr>
  </p:sorterViewPr>
  <p:notesViewPr>
    <p:cSldViewPr snapToGrid="0">
      <p:cViewPr varScale="1">
        <p:scale>
          <a:sx n="58" d="100"/>
          <a:sy n="58" d="100"/>
        </p:scale>
        <p:origin x="243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BFD0-1B64-40EB-82BA-DFD53FFD5C3E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DBA7F-EF65-4C97-9734-E60248C7C1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39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of these mean we need to augment data with sources other than RCT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DBA7F-EF65-4C97-9734-E60248C7C10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248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first category we are talking about today… make a case for using historical controls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DBA7F-EF65-4C97-9734-E60248C7C10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87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PI: At increased risk for infections Use well understood natural history to define external responder 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DBA7F-EF65-4C97-9734-E60248C7C1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17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Switching gears – supplement with info not otherwise obtainable or needed to plan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DBA7F-EF65-4C97-9734-E60248C7C10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93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Predesigned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DBA7F-EF65-4C97-9734-E60248C7C10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61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Started meaning full-scale after pilot program</a:t>
            </a:r>
          </a:p>
          <a:p>
            <a:r>
              <a:rPr lang="en-US" dirty="0"/>
              <a:t>Data partner = health care payers (Kaiser, BC, etc.)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DBA7F-EF65-4C97-9734-E60248C7C10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48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Draft guidance on interacting with FDA on CIDs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DBA7F-EF65-4C97-9734-E60248C7C10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46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https://www.fda.gov/media/120060/download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DBA7F-EF65-4C97-9734-E60248C7C10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63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1475" y="6355260"/>
            <a:ext cx="2844800" cy="365125"/>
          </a:xfrm>
        </p:spPr>
        <p:txBody>
          <a:bodyPr/>
          <a:lstStyle/>
          <a:p>
            <a:fld id="{C68334F8-2221-4F3B-BA27-22B8A7F5B95C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689" y="381000"/>
            <a:ext cx="292556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3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13112" y="6349336"/>
            <a:ext cx="2844800" cy="365125"/>
          </a:xfrm>
        </p:spPr>
        <p:txBody>
          <a:bodyPr/>
          <a:lstStyle/>
          <a:p>
            <a:fld id="{C68334F8-2221-4F3B-BA27-22B8A7F5B95C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113" y="177802"/>
            <a:ext cx="509073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26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801" y="413497"/>
            <a:ext cx="11345471" cy="9260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2" y="1339517"/>
            <a:ext cx="11345471" cy="4956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200" y="6375400"/>
            <a:ext cx="2844800" cy="365125"/>
          </a:xfrm>
        </p:spPr>
        <p:txBody>
          <a:bodyPr/>
          <a:lstStyle>
            <a:lvl1pPr algn="ctr">
              <a:defRPr/>
            </a:lvl1pPr>
          </a:lstStyle>
          <a:p>
            <a:fld id="{C68334F8-2221-4F3B-BA27-22B8A7F5B95C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2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CA7515-BB38-4358-B5FE-27822B33BC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113" y="177802"/>
            <a:ext cx="509073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83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5743" y="6380336"/>
            <a:ext cx="2844800" cy="365125"/>
          </a:xfrm>
        </p:spPr>
        <p:txBody>
          <a:bodyPr/>
          <a:lstStyle/>
          <a:p>
            <a:fld id="{C68334F8-2221-4F3B-BA27-22B8A7F5B95C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916B91-D571-44FC-9579-4CE3AF8B6E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113" y="177802"/>
            <a:ext cx="509073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15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81600" y="6384926"/>
            <a:ext cx="2844800" cy="365125"/>
          </a:xfrm>
        </p:spPr>
        <p:txBody>
          <a:bodyPr/>
          <a:lstStyle/>
          <a:p>
            <a:fld id="{C68334F8-2221-4F3B-BA27-22B8A7F5B95C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5C1982-525B-47F8-B434-0AAE1010E4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113" y="177802"/>
            <a:ext cx="509073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053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913" y="6391750"/>
            <a:ext cx="2844800" cy="365125"/>
          </a:xfrm>
        </p:spPr>
        <p:txBody>
          <a:bodyPr/>
          <a:lstStyle/>
          <a:p>
            <a:fld id="{C68334F8-2221-4F3B-BA27-22B8A7F5B95C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FE54CA-0B3E-4132-A8A0-91203F6C82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113" y="177802"/>
            <a:ext cx="509073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99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20684" y="6349338"/>
            <a:ext cx="2844800" cy="365125"/>
          </a:xfrm>
        </p:spPr>
        <p:txBody>
          <a:bodyPr/>
          <a:lstStyle/>
          <a:p>
            <a:fld id="{C68334F8-2221-4F3B-BA27-22B8A7F5B95C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6FA8B5-A00D-435B-8F83-6EDCDA8770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113" y="177802"/>
            <a:ext cx="509073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6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8685" y="6384926"/>
            <a:ext cx="2844800" cy="365125"/>
          </a:xfrm>
        </p:spPr>
        <p:txBody>
          <a:bodyPr/>
          <a:lstStyle/>
          <a:p>
            <a:fld id="{C68334F8-2221-4F3B-BA27-22B8A7F5B95C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2F31E87-A854-4FC7-B2EB-F4711B6774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113" y="177802"/>
            <a:ext cx="509073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49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40321" y="6356351"/>
            <a:ext cx="2844800" cy="365125"/>
          </a:xfrm>
        </p:spPr>
        <p:txBody>
          <a:bodyPr/>
          <a:lstStyle/>
          <a:p>
            <a:fld id="{C68334F8-2221-4F3B-BA27-22B8A7F5B95C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066696" y="1390341"/>
            <a:ext cx="2895600" cy="486833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5400000">
            <a:off x="186035" y="6345440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486739-293B-4D9C-BDCF-7D6C7123EC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200895" y="6064276"/>
            <a:ext cx="475348" cy="56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492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67533" y="6354124"/>
            <a:ext cx="2844800" cy="365125"/>
          </a:xfrm>
        </p:spPr>
        <p:txBody>
          <a:bodyPr/>
          <a:lstStyle/>
          <a:p>
            <a:fld id="{C68334F8-2221-4F3B-BA27-22B8A7F5B95C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610351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FDE630-6A80-432E-80C7-136507A8F7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200895" y="6064276"/>
            <a:ext cx="475348" cy="56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30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698" y="2446451"/>
            <a:ext cx="5610303" cy="116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11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334F8-2221-4F3B-BA27-22B8A7F5B95C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CC62E-8BAE-4053-BBC6-50666C43D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802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09585" rtl="0" eaLnBrk="1" latinLnBrk="0" hangingPunct="1">
        <a:spcBef>
          <a:spcPct val="0"/>
        </a:spcBef>
        <a:buNone/>
        <a:defRPr sz="5333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drugs/development-resources/complex-innovative-trial-designs-pilot-progra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hyperlink" Target="https://www.fda.gov/media/130897/download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76363-E275-4D11-838C-AF394CCE6A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406526"/>
            <a:ext cx="103632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CBER Experiences with Historical Controls and Real World Evidence in Biologic Licensing Applications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29EAB4-75BF-4E09-8B88-9C91A70AC3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Elizabeth Teeple, Ph.D.</a:t>
            </a:r>
          </a:p>
          <a:p>
            <a:r>
              <a:rPr lang="en-US" dirty="0"/>
              <a:t>Office of Biostatistics and Epidemiology</a:t>
            </a:r>
          </a:p>
          <a:p>
            <a:r>
              <a:rPr lang="en-US" dirty="0"/>
              <a:t>Vaccine Evaluation Branch</a:t>
            </a:r>
          </a:p>
          <a:p>
            <a:r>
              <a:rPr lang="en-US" dirty="0"/>
              <a:t>Center for Biologics Evaluation and Research</a:t>
            </a:r>
          </a:p>
        </p:txBody>
      </p:sp>
    </p:spTree>
    <p:extLst>
      <p:ext uri="{BB962C8B-B14F-4D97-AF65-F5344CB8AC3E}">
        <p14:creationId xmlns:p14="http://schemas.microsoft.com/office/powerpoint/2010/main" val="791529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EB834A-5F01-4EC7-8F16-C18AECBB9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Disclosure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B369F4C-014A-4518-A97A-73BF745B1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presentation reflects my own views on the discussion topics and should not be taken as FDA position or policies.</a:t>
            </a:r>
          </a:p>
        </p:txBody>
      </p:sp>
    </p:spTree>
    <p:extLst>
      <p:ext uri="{BB962C8B-B14F-4D97-AF65-F5344CB8AC3E}">
        <p14:creationId xmlns:p14="http://schemas.microsoft.com/office/powerpoint/2010/main" val="1442028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637EE0-6F2A-4DDC-A6A6-1B00BC134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3EA347-6DF0-4FEA-A829-752325F1C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CBER background</a:t>
            </a:r>
          </a:p>
          <a:p>
            <a:r>
              <a:rPr lang="en-US" dirty="0"/>
              <a:t>Issues and examples</a:t>
            </a:r>
          </a:p>
          <a:p>
            <a:pPr lvl="1"/>
            <a:r>
              <a:rPr lang="en-US" dirty="0"/>
              <a:t>Historical Controls</a:t>
            </a:r>
          </a:p>
          <a:p>
            <a:pPr lvl="1"/>
            <a:r>
              <a:rPr lang="en-US" dirty="0"/>
              <a:t>Real World Data</a:t>
            </a:r>
          </a:p>
          <a:p>
            <a:r>
              <a:rPr lang="en-US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374760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44598B-15E2-4D28-A4A9-7B8D7079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Biologics and CBER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C75E4A-77EC-43BF-B21D-30E3476D5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Blood products</a:t>
            </a:r>
          </a:p>
          <a:p>
            <a:pPr lvl="1"/>
            <a:r>
              <a:rPr lang="en-US" dirty="0"/>
              <a:t>Also blood devices, certain recombinant proteins, certain in vitro diagnostics</a:t>
            </a:r>
          </a:p>
          <a:p>
            <a:r>
              <a:rPr lang="en-US" dirty="0"/>
              <a:t>Cellular, tissue and gene therapies</a:t>
            </a:r>
          </a:p>
          <a:p>
            <a:r>
              <a:rPr lang="en-US" dirty="0"/>
              <a:t>Vaccines</a:t>
            </a:r>
          </a:p>
          <a:p>
            <a:pPr lvl="1"/>
            <a:r>
              <a:rPr lang="en-US" dirty="0"/>
              <a:t>Also allergenics, probiotics, fecal transplant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302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6E460-8A06-40FB-8A95-836AFF6B9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RWE and CBER Products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689CF-3291-4F8D-960E-A1524744F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Blood products, cell and gene therapies</a:t>
            </a:r>
          </a:p>
          <a:p>
            <a:pPr lvl="1"/>
            <a:r>
              <a:rPr lang="en-US" dirty="0"/>
              <a:t>Rare diseases → small samples</a:t>
            </a:r>
          </a:p>
          <a:p>
            <a:pPr lvl="1"/>
            <a:r>
              <a:rPr lang="en-US" dirty="0"/>
              <a:t>Blood products: immune deficiencies, exposure to snake venom or scorpion bite</a:t>
            </a:r>
          </a:p>
          <a:p>
            <a:r>
              <a:rPr lang="en-US" dirty="0"/>
              <a:t>Cell and gene: Single gene mutations, rare cancers</a:t>
            </a:r>
          </a:p>
          <a:p>
            <a:r>
              <a:rPr lang="en-US" dirty="0"/>
              <a:t>Vaccines</a:t>
            </a:r>
          </a:p>
          <a:p>
            <a:pPr lvl="1"/>
            <a:r>
              <a:rPr lang="en-US" dirty="0"/>
              <a:t>Large (otherwise) healthy population</a:t>
            </a:r>
          </a:p>
          <a:p>
            <a:pPr lvl="1"/>
            <a:r>
              <a:rPr lang="en-US" dirty="0"/>
              <a:t>If effective, low incidence of disease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171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21DED-D983-47E3-B1BB-CE19E5F6B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Controls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9CA73-1257-4169-9BB3-D906A9586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Rare disease: use external historical controls</a:t>
            </a:r>
          </a:p>
          <a:p>
            <a:r>
              <a:rPr lang="en-US" dirty="0"/>
              <a:t>No randomization to a concurrent comparator group </a:t>
            </a:r>
          </a:p>
          <a:p>
            <a:r>
              <a:rPr lang="en-US" dirty="0"/>
              <a:t>Applies in cases of serious disease when </a:t>
            </a:r>
          </a:p>
          <a:p>
            <a:pPr marL="1276336" lvl="1" indent="-742950">
              <a:buFont typeface="+mj-lt"/>
              <a:buAutoNum type="arabicParenR"/>
            </a:pPr>
            <a:r>
              <a:rPr lang="en-US" dirty="0"/>
              <a:t>unmet medical need</a:t>
            </a:r>
          </a:p>
          <a:p>
            <a:pPr marL="1276336" lvl="1" indent="-742950">
              <a:buFont typeface="+mj-lt"/>
              <a:buAutoNum type="arabicParenR"/>
            </a:pPr>
            <a:r>
              <a:rPr lang="en-US" dirty="0"/>
              <a:t>well-documented, highly predictable disease course that can be objectively measured and verified</a:t>
            </a:r>
          </a:p>
          <a:p>
            <a:pPr marL="1276336" lvl="1" indent="-742950">
              <a:buFont typeface="+mj-lt"/>
              <a:buAutoNum type="arabicParenR"/>
            </a:pPr>
            <a:r>
              <a:rPr lang="en-US" dirty="0"/>
              <a:t>expected efficacy is large, self-evident, temporally related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</a:rPr>
              <a:t>			FDA Draft Guidance</a:t>
            </a:r>
            <a:r>
              <a:rPr lang="en-US" sz="1700" i="1" dirty="0">
                <a:solidFill>
                  <a:srgbClr val="000000"/>
                </a:solidFill>
              </a:rPr>
              <a:t>. Rare Diseases: Common Issues in Drug Development Guidance for Industry, </a:t>
            </a:r>
            <a:r>
              <a:rPr lang="en-US" sz="1700" dirty="0">
                <a:solidFill>
                  <a:srgbClr val="000000"/>
                </a:solidFill>
              </a:rPr>
              <a:t>January 2019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077638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7E3ED-42B1-4168-90A3-8845E9D9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Natural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66597-4819-42E6-91A8-6A25A8529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Primary Humoral Immunodeficiency</a:t>
            </a:r>
          </a:p>
          <a:p>
            <a:pPr lvl="1"/>
            <a:r>
              <a:rPr lang="en-US" dirty="0"/>
              <a:t>IV or SC immune globulin product</a:t>
            </a:r>
          </a:p>
          <a:p>
            <a:pPr lvl="1"/>
            <a:r>
              <a:rPr lang="en-US" dirty="0"/>
              <a:t>Efficacy endpoint based on historical standard: UCL 99% CI &lt;1.0/subject-year</a:t>
            </a:r>
          </a:p>
          <a:p>
            <a:pPr lvl="1"/>
            <a:r>
              <a:rPr lang="en-US" dirty="0" err="1"/>
              <a:t>Ascensiv</a:t>
            </a:r>
            <a:r>
              <a:rPr lang="en-US" dirty="0"/>
              <a:t>, </a:t>
            </a:r>
            <a:r>
              <a:rPr lang="en-US" dirty="0" err="1"/>
              <a:t>Xembify</a:t>
            </a:r>
            <a:endParaRPr lang="en-US" dirty="0"/>
          </a:p>
          <a:p>
            <a:r>
              <a:rPr lang="en-US" dirty="0"/>
              <a:t>Spinal Muscular Dystrophy (</a:t>
            </a:r>
            <a:r>
              <a:rPr lang="en-US" dirty="0" err="1"/>
              <a:t>Zolgensma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Co-primary endpoint ability to sit without support &gt;= 30 s. based on natural history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0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ECD52-90D7-4CD6-9323-9B7C520A6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Historical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FDF31-8AEF-4235-8269-7B7CCC2E5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Hereditary antithrombin deficient patients </a:t>
            </a:r>
          </a:p>
          <a:p>
            <a:r>
              <a:rPr lang="en-US" dirty="0"/>
              <a:t>Antithrombin for prevention of peri-operative and peri-partum thromboembolic events (</a:t>
            </a:r>
            <a:r>
              <a:rPr lang="en-US" dirty="0" err="1"/>
              <a:t>ATryn</a:t>
            </a:r>
            <a:r>
              <a:rPr lang="en-US" dirty="0"/>
              <a:t>) </a:t>
            </a:r>
          </a:p>
          <a:p>
            <a:r>
              <a:rPr lang="en-US" dirty="0"/>
              <a:t>Assessed by comparing incidence in </a:t>
            </a:r>
            <a:r>
              <a:rPr lang="en-US" dirty="0" err="1"/>
              <a:t>ATryn</a:t>
            </a:r>
            <a:r>
              <a:rPr lang="en-US" dirty="0"/>
              <a:t>-treated patients</a:t>
            </a:r>
          </a:p>
          <a:p>
            <a:pPr lvl="1"/>
            <a:r>
              <a:rPr lang="en-US" dirty="0"/>
              <a:t>Two prospective, single-arm, open-label studies</a:t>
            </a:r>
          </a:p>
          <a:p>
            <a:r>
              <a:rPr lang="en-US" dirty="0"/>
              <a:t>Control plasma AT treated patients were collected retrospective chart review</a:t>
            </a:r>
          </a:p>
        </p:txBody>
      </p:sp>
    </p:spTree>
    <p:extLst>
      <p:ext uri="{BB962C8B-B14F-4D97-AF65-F5344CB8AC3E}">
        <p14:creationId xmlns:p14="http://schemas.microsoft.com/office/powerpoint/2010/main" val="4113095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ECD52-90D7-4CD6-9323-9B7C520A6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Historical control </a:t>
            </a:r>
            <a:r>
              <a:rPr lang="en-US" b="0" dirty="0"/>
              <a:t>(contd.)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FDF31-8AEF-4235-8269-7B7CCC2E5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Result: Met pre-specified NI success criteria LCL 95% &gt;= -20%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1029F8-3F4C-439A-9EF7-FF856E223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47" y="3070131"/>
            <a:ext cx="9828400" cy="264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56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58EEF-3B51-4C18-9087-04772FCD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external historical controls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B0202-29E9-49C1-9E13-CF1759057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Clear limitations because not concurrent</a:t>
            </a:r>
          </a:p>
          <a:p>
            <a:pPr lvl="1"/>
            <a:r>
              <a:rPr lang="en-US" dirty="0"/>
              <a:t>Time: changes in medical practice, population characteristics</a:t>
            </a:r>
          </a:p>
          <a:p>
            <a:pPr lvl="1"/>
            <a:r>
              <a:rPr lang="en-US" dirty="0"/>
              <a:t>Study design: differences in diagnostic criteria, outcome measures, follow-up procedures. </a:t>
            </a:r>
          </a:p>
          <a:p>
            <a:r>
              <a:rPr lang="en-US" dirty="0"/>
              <a:t>Appropriate? Justify/methods</a:t>
            </a:r>
          </a:p>
          <a:p>
            <a:pPr lvl="1"/>
            <a:r>
              <a:rPr lang="en-US" dirty="0"/>
              <a:t>Baseline covariate matching, propensity scores</a:t>
            </a:r>
          </a:p>
          <a:p>
            <a:pPr lvl="1"/>
            <a:r>
              <a:rPr lang="en-US" dirty="0"/>
              <a:t>Meta analysis</a:t>
            </a:r>
          </a:p>
          <a:p>
            <a:pPr lvl="1"/>
            <a:r>
              <a:rPr lang="en-US" dirty="0"/>
              <a:t>Bayesian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31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2CEFB-C984-45BF-8DDC-A85F70666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Postmarketing</a:t>
            </a:r>
            <a:r>
              <a:rPr lang="en-US" dirty="0"/>
              <a:t>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5A667-399E-4791-9093-5C88EFDE5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Postmarketing</a:t>
            </a:r>
            <a:r>
              <a:rPr lang="en-US" dirty="0"/>
              <a:t> requirements</a:t>
            </a:r>
          </a:p>
          <a:p>
            <a:pPr lvl="1"/>
            <a:r>
              <a:rPr lang="en-US" dirty="0"/>
              <a:t>Effectiveness</a:t>
            </a:r>
          </a:p>
          <a:p>
            <a:pPr lvl="1"/>
            <a:r>
              <a:rPr lang="en-US" dirty="0"/>
              <a:t>Safety</a:t>
            </a:r>
          </a:p>
          <a:p>
            <a:r>
              <a:rPr lang="en-US" dirty="0"/>
              <a:t>FDA study: Influenza and Guillain-Barre</a:t>
            </a:r>
          </a:p>
          <a:p>
            <a:r>
              <a:rPr lang="en-US" dirty="0"/>
              <a:t>Sentinel Initiative</a:t>
            </a:r>
          </a:p>
        </p:txBody>
      </p:sp>
    </p:spTree>
    <p:extLst>
      <p:ext uri="{BB962C8B-B14F-4D97-AF65-F5344CB8AC3E}">
        <p14:creationId xmlns:p14="http://schemas.microsoft.com/office/powerpoint/2010/main" val="1460336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919E6-49AE-40C2-975C-EABA9D01C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Zostavax: Long-term effectiveness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F1607-06E4-4FF4-8199-76D949D75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2" y="1339517"/>
            <a:ext cx="11345471" cy="5355197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2006: Approval for prevention of herpes zoster (HZ) (&gt;60 years of age and older)</a:t>
            </a:r>
          </a:p>
          <a:p>
            <a:r>
              <a:rPr lang="en-US" dirty="0"/>
              <a:t>2011: extended to individuals 50-59 years of age</a:t>
            </a:r>
          </a:p>
          <a:p>
            <a:pPr lvl="1"/>
            <a:r>
              <a:rPr lang="en-US" dirty="0"/>
              <a:t>PMC to study long-term effectiveness for reduction of risk for HZ and post-herpetic neuralgia (PHN)</a:t>
            </a:r>
          </a:p>
          <a:p>
            <a:pPr lvl="1"/>
            <a:r>
              <a:rPr lang="en-US" dirty="0"/>
              <a:t>Based on electronic medical records from Kaiser Permanente Northern California 2007-14</a:t>
            </a:r>
          </a:p>
          <a:p>
            <a:pPr lvl="1"/>
            <a:r>
              <a:rPr lang="en-US" dirty="0"/>
              <a:t>&gt; 1.3 million individuals</a:t>
            </a:r>
          </a:p>
          <a:p>
            <a:r>
              <a:rPr lang="en-US" dirty="0"/>
              <a:t>Strength in study design: </a:t>
            </a:r>
          </a:p>
          <a:p>
            <a:pPr lvl="1"/>
            <a:r>
              <a:rPr lang="en-US" dirty="0"/>
              <a:t>Prospective</a:t>
            </a:r>
          </a:p>
          <a:p>
            <a:pPr lvl="1"/>
            <a:r>
              <a:rPr lang="en-US" dirty="0"/>
              <a:t>Pre-specified confounders</a:t>
            </a:r>
          </a:p>
          <a:p>
            <a:pPr lvl="1"/>
            <a:r>
              <a:rPr lang="en-US" dirty="0"/>
              <a:t>Chart review to verify algorithm for outcome identification</a:t>
            </a:r>
          </a:p>
          <a:p>
            <a:pPr lvl="1"/>
            <a:r>
              <a:rPr lang="en-US" dirty="0"/>
              <a:t>External validation with literature review</a:t>
            </a:r>
          </a:p>
          <a:p>
            <a:r>
              <a:rPr lang="en-US" dirty="0"/>
              <a:t>2018: long-term </a:t>
            </a:r>
            <a:r>
              <a:rPr lang="en-US"/>
              <a:t>vaccine efficacy </a:t>
            </a:r>
            <a:r>
              <a:rPr lang="en-US" dirty="0"/>
              <a:t>into labeling</a:t>
            </a:r>
          </a:p>
        </p:txBody>
      </p:sp>
    </p:spTree>
    <p:extLst>
      <p:ext uri="{BB962C8B-B14F-4D97-AF65-F5344CB8AC3E}">
        <p14:creationId xmlns:p14="http://schemas.microsoft.com/office/powerpoint/2010/main" val="498040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0BD8B-D84E-4B3C-84CC-5F0194DAA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Zostavax: Long-term effectiveness</a:t>
            </a:r>
          </a:p>
        </p:txBody>
      </p:sp>
      <p:pic>
        <p:nvPicPr>
          <p:cNvPr id="6" name="Content Placeholder 5" descr="A close up of a map&#10;&#10;Description generated with high confidence">
            <a:extLst>
              <a:ext uri="{FF2B5EF4-FFF2-40B4-BE49-F238E27FC236}">
                <a16:creationId xmlns:a16="http://schemas.microsoft.com/office/drawing/2014/main" id="{92F8F922-E8A7-4156-95DA-0A7ACAB59E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1" y="1522674"/>
            <a:ext cx="11003000" cy="5335326"/>
          </a:xfrm>
        </p:spPr>
      </p:pic>
    </p:spTree>
    <p:extLst>
      <p:ext uri="{BB962C8B-B14F-4D97-AF65-F5344CB8AC3E}">
        <p14:creationId xmlns:p14="http://schemas.microsoft.com/office/powerpoint/2010/main" val="3033590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0C27-A788-4CCB-B1FE-959A944C9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Rotarix: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28FEF-092C-4F6F-917E-5233B8614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400" dirty="0"/>
              <a:t>2008: Approved for prevention of rotavirus gastroenteritis in infants 6-24 weeks old</a:t>
            </a:r>
          </a:p>
          <a:p>
            <a:r>
              <a:rPr lang="en-US" sz="4400" dirty="0"/>
              <a:t>PMR observational study to assess the risk of safety events</a:t>
            </a:r>
          </a:p>
          <a:p>
            <a:pPr lvl="1"/>
            <a:r>
              <a:rPr lang="en-US" sz="3866" dirty="0"/>
              <a:t>Intussusception (IS)</a:t>
            </a:r>
          </a:p>
          <a:p>
            <a:pPr lvl="1"/>
            <a:r>
              <a:rPr lang="en-US" sz="3866" dirty="0"/>
              <a:t>Other pre-defined safety endpoints (e.g. Kawasaki disease)</a:t>
            </a:r>
          </a:p>
          <a:p>
            <a:r>
              <a:rPr lang="en-US" sz="4400" dirty="0"/>
              <a:t>Prospective, statistically powered and matched by age of first vaccination, gender and calendar quarter of vaccination</a:t>
            </a:r>
          </a:p>
          <a:p>
            <a:pPr lvl="1"/>
            <a:r>
              <a:rPr lang="en-US" sz="4000" dirty="0"/>
              <a:t>Analyses based on two proprietary health care claims research databases</a:t>
            </a:r>
          </a:p>
          <a:p>
            <a:r>
              <a:rPr lang="en-US" sz="4400" dirty="0"/>
              <a:t>Low incidence of IS – high uncertainty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310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D31AB-4E9F-4288-B15F-31A6FBA1F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2" y="1339517"/>
            <a:ext cx="11345471" cy="5257226"/>
          </a:xfrm>
        </p:spPr>
        <p:txBody>
          <a:bodyPr>
            <a:normAutofit fontScale="77500" lnSpcReduction="20000"/>
          </a:bodyPr>
          <a:lstStyle/>
          <a:p>
            <a:r>
              <a:rPr lang="en-US" sz="4200" dirty="0"/>
              <a:t>Collaboration between FDA and CMS</a:t>
            </a:r>
          </a:p>
          <a:p>
            <a:r>
              <a:rPr lang="en-US" sz="4200" dirty="0"/>
              <a:t>Near real-time surveillance </a:t>
            </a:r>
          </a:p>
          <a:p>
            <a:pPr lvl="1"/>
            <a:r>
              <a:rPr lang="en-US" sz="3700" dirty="0"/>
              <a:t>Sequential testing</a:t>
            </a:r>
          </a:p>
          <a:p>
            <a:pPr lvl="1"/>
            <a:r>
              <a:rPr lang="en-US" sz="3800" dirty="0"/>
              <a:t>5-year historical cohort as comparison group</a:t>
            </a:r>
          </a:p>
          <a:p>
            <a:pPr lvl="1"/>
            <a:r>
              <a:rPr lang="en-US" sz="3800" dirty="0"/>
              <a:t>To detect a potential 2.5-fold increased risk of GBS compared from the 5-year historical cohort (5 prior seasons 2012-2017)</a:t>
            </a:r>
          </a:p>
          <a:p>
            <a:pPr lvl="1"/>
            <a:r>
              <a:rPr lang="en-US" sz="3800" dirty="0"/>
              <a:t>Results of the 2017-18 year did not show signals for a potential 2.5-fold increased risk of GBS in days 8-21 and 1-42 post-vaccination compared with the five prior historical seasons used as controls</a:t>
            </a:r>
          </a:p>
          <a:p>
            <a:pPr marL="609585" lvl="1" indent="0">
              <a:buNone/>
            </a:pPr>
            <a:endParaRPr lang="en-US" sz="3800" dirty="0"/>
          </a:p>
          <a:p>
            <a:pPr marL="0" indent="0">
              <a:buNone/>
            </a:pPr>
            <a:r>
              <a:rPr lang="en-US" sz="2200" dirty="0"/>
              <a:t>Perez-</a:t>
            </a:r>
            <a:r>
              <a:rPr lang="en-US" sz="2200" dirty="0" err="1"/>
              <a:t>Vilar</a:t>
            </a:r>
            <a:r>
              <a:rPr lang="en-US" sz="2200" dirty="0"/>
              <a:t> et al., </a:t>
            </a:r>
            <a:r>
              <a:rPr lang="en-US" sz="2200" i="1" dirty="0"/>
              <a:t>Vaccine</a:t>
            </a:r>
            <a:r>
              <a:rPr lang="en-US" sz="2200" dirty="0"/>
              <a:t>, Vol. 37, Issue 29, 27 June 2019, 3856-3865 https://www.sciencedirect.com/science/article/pii/S0264410X19306656#b0130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868C75F-6FFE-4D3E-997E-B9F8401D4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13497"/>
            <a:ext cx="11504385" cy="926020"/>
          </a:xfrm>
        </p:spPr>
        <p:txBody>
          <a:bodyPr>
            <a:noAutofit/>
          </a:bodyPr>
          <a:lstStyle/>
          <a:p>
            <a:r>
              <a:rPr lang="en-US" sz="4000" dirty="0"/>
              <a:t>Guillain-Barré Syndrome and Influenza Vaccination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1735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93F21-2509-4E7B-83A5-30E4D6FC8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Sentinel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2FA93-C09A-406C-8811-E756A9515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4400" dirty="0"/>
              <a:t>Sentinel Initiative was launched with the goals:</a:t>
            </a:r>
          </a:p>
          <a:p>
            <a:pPr lvl="1"/>
            <a:r>
              <a:rPr lang="en-US" sz="4000" dirty="0"/>
              <a:t>Improving FDA’s capability to identify and evaluate safety issues in near real time</a:t>
            </a:r>
          </a:p>
          <a:p>
            <a:pPr lvl="1"/>
            <a:r>
              <a:rPr lang="en-US" sz="4000" dirty="0"/>
              <a:t>Enhancing FDA’s ability to evaluate safety issues not easily evaluated from pre-market </a:t>
            </a:r>
          </a:p>
          <a:p>
            <a:r>
              <a:rPr lang="en-US" sz="4534" dirty="0"/>
              <a:t>After a pilot program, Sentinel System launched in 2016</a:t>
            </a:r>
          </a:p>
          <a:p>
            <a:pPr lvl="1"/>
            <a:r>
              <a:rPr lang="en-US" sz="4000" dirty="0"/>
              <a:t>Exists as a collaboration of academic and data partners working under a common data structure</a:t>
            </a:r>
          </a:p>
          <a:p>
            <a:pPr lvl="1"/>
            <a:r>
              <a:rPr lang="en-US" sz="4000" dirty="0"/>
              <a:t>Also collaborations </a:t>
            </a:r>
          </a:p>
          <a:p>
            <a:pPr lvl="2"/>
            <a:r>
              <a:rPr lang="en-US" sz="3467" dirty="0"/>
              <a:t>CMS: effectiveness of influenza vaccines</a:t>
            </a:r>
          </a:p>
          <a:p>
            <a:pPr lvl="2"/>
            <a:r>
              <a:rPr lang="en-US" sz="3467" dirty="0"/>
              <a:t>NHLBI: Transfusion Transmissible Infections Monitoring System</a:t>
            </a:r>
          </a:p>
          <a:p>
            <a:r>
              <a:rPr lang="en-US" dirty="0"/>
              <a:t>In CBER, Biologics Effectiveness and Safety (BEST) Initiative launched in 2017</a:t>
            </a:r>
          </a:p>
          <a:p>
            <a:pPr lvl="1"/>
            <a:r>
              <a:rPr lang="en-US" dirty="0"/>
              <a:t>Expand Sentinel to provide access to EHR sources from over 20 million patients</a:t>
            </a:r>
          </a:p>
        </p:txBody>
      </p:sp>
    </p:spTree>
    <p:extLst>
      <p:ext uri="{BB962C8B-B14F-4D97-AF65-F5344CB8AC3E}">
        <p14:creationId xmlns:p14="http://schemas.microsoft.com/office/powerpoint/2010/main" val="1978804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3CB3A-39BF-4370-9468-E430C4C3A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FF0EA-BCF1-4185-8092-414EE048C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2C2925"/>
                </a:solidFill>
              </a:rPr>
              <a:t>Exploring the potential of RWD/RWE to support regulatory decisions (such as changes in labeling) about product effectiveness </a:t>
            </a:r>
          </a:p>
          <a:p>
            <a:pPr lvl="1"/>
            <a:r>
              <a:rPr lang="en-US" dirty="0">
                <a:solidFill>
                  <a:srgbClr val="2C2925"/>
                </a:solidFill>
              </a:rPr>
              <a:t>adding or modifying an indication, such as a change in dose, dose regimen, or route of administration; </a:t>
            </a:r>
          </a:p>
          <a:p>
            <a:pPr lvl="1"/>
            <a:r>
              <a:rPr lang="en-US" dirty="0">
                <a:solidFill>
                  <a:srgbClr val="2C2925"/>
                </a:solidFill>
              </a:rPr>
              <a:t>adding a new population; or </a:t>
            </a:r>
          </a:p>
          <a:p>
            <a:pPr lvl="1"/>
            <a:r>
              <a:rPr lang="en-US" dirty="0">
                <a:solidFill>
                  <a:srgbClr val="2C2925"/>
                </a:solidFill>
              </a:rPr>
              <a:t>adding comparative effectiveness or safety information. </a:t>
            </a:r>
          </a:p>
          <a:p>
            <a:r>
              <a:rPr lang="en-US" dirty="0">
                <a:solidFill>
                  <a:srgbClr val="2C2925"/>
                </a:solidFill>
              </a:rPr>
              <a:t>The framework will include consideration of the following: </a:t>
            </a:r>
          </a:p>
          <a:p>
            <a:pPr lvl="1"/>
            <a:r>
              <a:rPr lang="en-US" dirty="0">
                <a:solidFill>
                  <a:srgbClr val="2C2925"/>
                </a:solidFill>
              </a:rPr>
              <a:t>Whether the RWD are fit for use </a:t>
            </a:r>
          </a:p>
          <a:p>
            <a:pPr lvl="1"/>
            <a:r>
              <a:rPr lang="en-US" dirty="0">
                <a:solidFill>
                  <a:srgbClr val="2C2925"/>
                </a:solidFill>
              </a:rPr>
              <a:t>Whether the trial or study design used to generate RWE can provide adequate scientific evidence to answer or help answer the regulatory question </a:t>
            </a:r>
          </a:p>
          <a:p>
            <a:pPr lvl="1"/>
            <a:r>
              <a:rPr lang="en-US" dirty="0">
                <a:solidFill>
                  <a:srgbClr val="2C2925"/>
                </a:solidFill>
              </a:rPr>
              <a:t>Whether the study conduct meets FDA regulatory requirements (e.g., for study monitoring and data collection)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384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8C07-470D-4595-8656-B228A7C53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FDA Framework Dec 2018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8C028A-8784-419E-BB2C-17DD9ECFDF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181" y="1488328"/>
            <a:ext cx="3856701" cy="4956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151660-D779-4AFA-92B3-AF9E77E36841}"/>
              </a:ext>
            </a:extLst>
          </p:cNvPr>
          <p:cNvSpPr txBox="1"/>
          <p:nvPr/>
        </p:nvSpPr>
        <p:spPr>
          <a:xfrm>
            <a:off x="5981700" y="5905500"/>
            <a:ext cx="549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https://www.fda.gov/media/120060/download</a:t>
            </a:r>
          </a:p>
        </p:txBody>
      </p:sp>
    </p:spTree>
    <p:extLst>
      <p:ext uri="{BB962C8B-B14F-4D97-AF65-F5344CB8AC3E}">
        <p14:creationId xmlns:p14="http://schemas.microsoft.com/office/powerpoint/2010/main" val="649229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70A53-2908-48E6-ADA9-F757757BB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RWD → Effectiveness RWE?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D508C-30EF-43B8-B2DD-56D758710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Real-World Data (RWD) are data relating to patient health status and/or the delivery of health care routinely collected from a variety of sources. </a:t>
            </a:r>
          </a:p>
          <a:p>
            <a:r>
              <a:rPr lang="en-US" dirty="0"/>
              <a:t>Real-World Evidence (RWE) is the </a:t>
            </a:r>
            <a:r>
              <a:rPr lang="en-US" i="1" dirty="0"/>
              <a:t>clinical </a:t>
            </a:r>
            <a:r>
              <a:rPr lang="en-US" dirty="0"/>
              <a:t>evidence about the usage and potential benefits or risks of a medical product derived from analysis of RWD.</a:t>
            </a:r>
          </a:p>
          <a:p>
            <a:r>
              <a:rPr lang="en-US" dirty="0"/>
              <a:t>The authors further suggested that “to establish a meaningful baseline, the FDA will need many sets of randomized clinical trials with prospectively designed, nonrandomized analyses to match the populations included in randomized clinical trials across a range of clinical questions, each investigated with a set of designs and methods following rigorous epidemiologic principles.”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553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A8903-CEF9-4808-A44D-DED893249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CID Pilot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3C029-FFFD-4D31-91F1-9E965D6A0A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7093907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Examples</a:t>
            </a:r>
          </a:p>
          <a:p>
            <a:r>
              <a:rPr lang="en-US" dirty="0"/>
              <a:t>Innovative use of external data </a:t>
            </a:r>
          </a:p>
          <a:p>
            <a:r>
              <a:rPr lang="en-US" dirty="0"/>
              <a:t>Formal incorporation of prior knowledge</a:t>
            </a:r>
          </a:p>
          <a:p>
            <a:pPr marL="0" indent="0">
              <a:buNone/>
            </a:pPr>
            <a:r>
              <a:rPr lang="en-US" sz="2400" dirty="0"/>
              <a:t>Resources:</a:t>
            </a:r>
            <a:r>
              <a:rPr lang="en-US" dirty="0"/>
              <a:t> </a:t>
            </a:r>
          </a:p>
          <a:p>
            <a:r>
              <a:rPr lang="en-US" sz="2400" dirty="0">
                <a:hlinkClick r:id="rId3"/>
              </a:rPr>
              <a:t>https://www.fda.gov/drugs/development-resources/complex-innovative-trial-designs-pilot-program</a:t>
            </a:r>
            <a:endParaRPr lang="en-US" sz="2400" dirty="0"/>
          </a:p>
          <a:p>
            <a:r>
              <a:rPr lang="en-US" sz="2400" dirty="0">
                <a:hlinkClick r:id="rId4"/>
              </a:rPr>
              <a:t>https://www.fda.gov/media/130897/download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EEA288-C68D-4DF2-8B29-4BCC3B685D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5039" y="1281702"/>
            <a:ext cx="3787361" cy="484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90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BFF42-962C-4054-9F0B-ABE3ADEFC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F16F5-2C55-4F83-BF0C-DE13D9EE7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CBER/OBE</a:t>
            </a:r>
          </a:p>
          <a:p>
            <a:r>
              <a:rPr lang="en-US" dirty="0"/>
              <a:t>Shiowjen Lee, PhD</a:t>
            </a:r>
          </a:p>
          <a:p>
            <a:r>
              <a:rPr lang="en-US" dirty="0"/>
              <a:t>Richard Forshee, PhD</a:t>
            </a:r>
          </a:p>
          <a:p>
            <a:r>
              <a:rPr lang="en-US" dirty="0"/>
              <a:t>Telba Irony, PhD</a:t>
            </a:r>
          </a:p>
          <a:p>
            <a:r>
              <a:rPr lang="en-US" dirty="0"/>
              <a:t>Hector Izurieta, PhD</a:t>
            </a:r>
          </a:p>
          <a:p>
            <a:r>
              <a:rPr lang="en-US" dirty="0"/>
              <a:t>Jennifer Kirk, PhD</a:t>
            </a:r>
          </a:p>
          <a:p>
            <a:r>
              <a:rPr lang="en-US" dirty="0"/>
              <a:t>Tsai-Lien Lin, PhD</a:t>
            </a:r>
          </a:p>
          <a:p>
            <a:r>
              <a:rPr lang="en-US" dirty="0"/>
              <a:t>Silvia Perez-</a:t>
            </a:r>
            <a:r>
              <a:rPr lang="en-US" dirty="0" err="1"/>
              <a:t>Vilar</a:t>
            </a:r>
            <a:r>
              <a:rPr lang="en-US" dirty="0"/>
              <a:t>, PharmD, PhD</a:t>
            </a:r>
          </a:p>
          <a:p>
            <a:r>
              <a:rPr lang="en-US" dirty="0"/>
              <a:t>John Scott, PhD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05824"/>
      </p:ext>
    </p:extLst>
  </p:cSld>
  <p:clrMapOvr>
    <a:masterClrMapping/>
  </p:clrMapOvr>
</p:sld>
</file>

<file path=ppt/theme/theme1.xml><?xml version="1.0" encoding="utf-8"?>
<a:theme xmlns:a="http://schemas.openxmlformats.org/drawingml/2006/main" name="ppt1DB1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C1E0B6B3-C002-43EE-8635-5A15F9D47818}" vid="{3A2C3F10-B4D2-48AA-A5AE-4E2EF521BB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Presentation2</Template>
  <TotalTime>2075</TotalTime>
  <Words>1203</Words>
  <Application>Microsoft Office PowerPoint</Application>
  <PresentationFormat>Widescreen</PresentationFormat>
  <Paragraphs>154</Paragraphs>
  <Slides>21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ＭＳ Ｐゴシック</vt:lpstr>
      <vt:lpstr>Arial</vt:lpstr>
      <vt:lpstr>Calibri</vt:lpstr>
      <vt:lpstr>Helvetica</vt:lpstr>
      <vt:lpstr>ppt1DB1.tmp</vt:lpstr>
      <vt:lpstr>CBER Experiences with Historical Controls and Real World Evidence in Biologic Licensing Applications</vt:lpstr>
      <vt:lpstr>Disclosure</vt:lpstr>
      <vt:lpstr>Outline</vt:lpstr>
      <vt:lpstr>Biologics and CBER</vt:lpstr>
      <vt:lpstr>RWE and CBER Products </vt:lpstr>
      <vt:lpstr>Historical Controls</vt:lpstr>
      <vt:lpstr>Examples: Natural history</vt:lpstr>
      <vt:lpstr>Examples: Historical control</vt:lpstr>
      <vt:lpstr>Examples: Historical control (contd.)</vt:lpstr>
      <vt:lpstr>Using external historical controls</vt:lpstr>
      <vt:lpstr>Postmarketing studies</vt:lpstr>
      <vt:lpstr>Zostavax: Long-term effectiveness</vt:lpstr>
      <vt:lpstr>Zostavax: Long-term effectiveness</vt:lpstr>
      <vt:lpstr>Rotarix: Safety</vt:lpstr>
      <vt:lpstr>Guillain-Barré Syndrome and Influenza Vaccination</vt:lpstr>
      <vt:lpstr>Sentinel System</vt:lpstr>
      <vt:lpstr>Proposed Framework</vt:lpstr>
      <vt:lpstr>FDA Framework Dec 2018</vt:lpstr>
      <vt:lpstr>RWD → Effectiveness RWE?</vt:lpstr>
      <vt:lpstr>CID Pilot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Teeple, Elizabeth</dc:creator>
  <cp:lastModifiedBy>Teeple, Elizabeth</cp:lastModifiedBy>
  <cp:revision>58</cp:revision>
  <dcterms:created xsi:type="dcterms:W3CDTF">2019-09-16T21:18:33Z</dcterms:created>
  <dcterms:modified xsi:type="dcterms:W3CDTF">2019-09-20T14:13:30Z</dcterms:modified>
</cp:coreProperties>
</file>