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5"/>
  </p:sldMasterIdLst>
  <p:notesMasterIdLst>
    <p:notesMasterId r:id="rId32"/>
  </p:notesMasterIdLst>
  <p:sldIdLst>
    <p:sldId id="258" r:id="rId6"/>
    <p:sldId id="286" r:id="rId7"/>
    <p:sldId id="261" r:id="rId8"/>
    <p:sldId id="283" r:id="rId9"/>
    <p:sldId id="284" r:id="rId10"/>
    <p:sldId id="271" r:id="rId11"/>
    <p:sldId id="285" r:id="rId12"/>
    <p:sldId id="288" r:id="rId13"/>
    <p:sldId id="287" r:id="rId14"/>
    <p:sldId id="273" r:id="rId15"/>
    <p:sldId id="289" r:id="rId16"/>
    <p:sldId id="274" r:id="rId17"/>
    <p:sldId id="290" r:id="rId18"/>
    <p:sldId id="371" r:id="rId19"/>
    <p:sldId id="374" r:id="rId20"/>
    <p:sldId id="277" r:id="rId21"/>
    <p:sldId id="375" r:id="rId22"/>
    <p:sldId id="278" r:id="rId23"/>
    <p:sldId id="376" r:id="rId24"/>
    <p:sldId id="380" r:id="rId25"/>
    <p:sldId id="377" r:id="rId26"/>
    <p:sldId id="378" r:id="rId27"/>
    <p:sldId id="382" r:id="rId28"/>
    <p:sldId id="373" r:id="rId29"/>
    <p:sldId id="379" r:id="rId30"/>
    <p:sldId id="381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7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4F1F9-670B-4BD8-A79A-22FF1A005646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88F4B-C8AB-4DED-82A3-6F6C06D4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5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69A56AB4-395F-444A-8D74-F06F012739DE}" type="datetime1">
              <a:rPr lang="en-US" smtClean="0"/>
              <a:t>9/26/2019</a:t>
            </a:fld>
            <a:endParaRPr lang="en-US" dirty="0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7" y="261425"/>
            <a:ext cx="2703422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7A24736D-120D-4CBB-A006-A86735625F10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1"/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2954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79622C14-0533-4090-9DF9-DF7E61957149}" type="datetime1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8935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3A95CD83-89C6-4401-AB65-6627D98605CF}" type="datetime1">
              <a:rPr lang="en-US" smtClean="0"/>
              <a:t>9/26/2019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69796"/>
            <a:ext cx="620543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1"/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981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6380336"/>
            <a:ext cx="2133600" cy="365125"/>
          </a:xfrm>
        </p:spPr>
        <p:txBody>
          <a:bodyPr/>
          <a:lstStyle/>
          <a:p>
            <a:fld id="{7CAE1A80-9319-4D40-8ECC-1171C1FBDE93}" type="datetime1">
              <a:rPr lang="en-US" smtClean="0"/>
              <a:t>9/26/2019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8117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10D239DC-A118-402E-9B22-2880E805F03E}" type="datetime1">
              <a:rPr lang="en-US" smtClean="0"/>
              <a:t>9/26/2019</a:t>
            </a:fld>
            <a:endParaRPr lang="en-US" dirty="0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045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F01FCE81-3462-4ADC-88D2-769D6D101F6E}" type="datetime1">
              <a:rPr lang="en-US" smtClean="0"/>
              <a:t>9/26/2019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5055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C1C85D74-4819-4B80-B858-F60A56630A62}" type="datetime1">
              <a:rPr lang="en-US" smtClean="0"/>
              <a:t>9/26/2019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5013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3CBB7BCC-93CC-4628-90F2-5363FF62D283}" type="datetime1">
              <a:rPr lang="en-US" smtClean="0"/>
              <a:t>9/26/2019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5104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8FE353AB-05E4-47F5-A78B-C6E11AD4E0CA}" type="datetime1">
              <a:rPr lang="en-US" smtClean="0"/>
              <a:t>9/26/2019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1470" y="5291167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3844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5E21479F-081F-4EEB-BFDB-895EF541AA10}" type="datetime1">
              <a:rPr lang="en-US" smtClean="0"/>
              <a:t>9/26/2019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0432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36" y="2648601"/>
            <a:ext cx="4198518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BEB1E-033F-43F3-8714-0575425746D8}" type="datetime1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www.fda.gov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1F5F-C8AF-484B-B19A-A0CBCE8C7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0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5388" y="1525784"/>
            <a:ext cx="6804212" cy="459980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Best Practices for Benefit-Risk Evaluation to Ensure Effective and Transparent Decision-Making</a:t>
            </a:r>
          </a:p>
          <a:p>
            <a:r>
              <a:rPr lang="en-US" i="1" dirty="0"/>
              <a:t>Ten* Quantitative Recommendations for a Qualitative Benefit-Risk Evaluation</a:t>
            </a:r>
          </a:p>
          <a:p>
            <a:endParaRPr lang="en-US" i="1" dirty="0"/>
          </a:p>
          <a:p>
            <a:r>
              <a:rPr lang="en-US" sz="2400" dirty="0"/>
              <a:t>Gregory Levin, FDA/CDER/OTS/OB/DBIII</a:t>
            </a:r>
          </a:p>
        </p:txBody>
      </p:sp>
    </p:spTree>
    <p:extLst>
      <p:ext uri="{BB962C8B-B14F-4D97-AF65-F5344CB8AC3E}">
        <p14:creationId xmlns:p14="http://schemas.microsoft.com/office/powerpoint/2010/main" val="314677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AF02B-CDFA-4802-8279-EE0D8A2C0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1" y="260199"/>
            <a:ext cx="7905750" cy="926020"/>
          </a:xfrm>
        </p:spPr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0FA7D-650F-4489-B5BE-870238375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1" y="2142940"/>
            <a:ext cx="8509103" cy="234916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presentation reflects the views of the author and should not be construed to represent FDA’s views or policies.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1A86AC-7851-4AE4-A030-427FFDBC6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2340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295" y="1396289"/>
            <a:ext cx="4246173" cy="2776216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u="sng" kern="1200" dirty="0">
                <a:latin typeface="+mj-lt"/>
                <a:ea typeface="+mj-ea"/>
                <a:cs typeface="+mj-cs"/>
              </a:rPr>
              <a:t>Recommendation #1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:</a:t>
            </a:r>
            <a:br>
              <a:rPr lang="en-US" sz="3600" kern="1200" dirty="0">
                <a:latin typeface="+mj-lt"/>
                <a:ea typeface="+mj-ea"/>
                <a:cs typeface="+mj-cs"/>
              </a:rPr>
            </a:br>
            <a:r>
              <a:rPr lang="en-US" sz="3600" kern="1200" dirty="0">
                <a:latin typeface="+mj-lt"/>
                <a:ea typeface="+mj-ea"/>
                <a:cs typeface="+mj-cs"/>
              </a:rPr>
              <a:t>More rigorously plan the safety evaluation   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2879" y="6199632"/>
            <a:ext cx="3754752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b="1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494640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04" y="251322"/>
            <a:ext cx="8096342" cy="1098084"/>
          </a:xfrm>
        </p:spPr>
        <p:txBody>
          <a:bodyPr>
            <a:normAutofit fontScale="90000"/>
          </a:bodyPr>
          <a:lstStyle/>
          <a:p>
            <a:r>
              <a:rPr lang="en-US" dirty="0"/>
              <a:t>More rigorous safety planning: A start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47" y="1749232"/>
            <a:ext cx="8509103" cy="463569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Categorization of adverse events according to seriousness of outcome and a priori knowledge about plausibility of drug effects</a:t>
            </a:r>
          </a:p>
          <a:p>
            <a:pPr lvl="1"/>
            <a:r>
              <a:rPr lang="en-US" dirty="0"/>
              <a:t>Identify key potential risks </a:t>
            </a:r>
          </a:p>
          <a:p>
            <a:r>
              <a:rPr lang="en-US" dirty="0"/>
              <a:t>For key potential risks:</a:t>
            </a:r>
          </a:p>
          <a:p>
            <a:pPr lvl="1"/>
            <a:r>
              <a:rPr lang="en-US" dirty="0"/>
              <a:t>Plan for ascertaining outcomes, e.g., via specific items in structured questionnaire (active) or groupings of voluntary responses to open-ended questions (passive)</a:t>
            </a:r>
          </a:p>
          <a:p>
            <a:pPr lvl="1"/>
            <a:r>
              <a:rPr lang="en-US" dirty="0"/>
              <a:t>Plan for defining outcomes (e.g., groupings)</a:t>
            </a:r>
          </a:p>
          <a:p>
            <a:pPr lvl="1"/>
            <a:r>
              <a:rPr lang="en-US" dirty="0"/>
              <a:t>Analysis plan with appropriate methods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04107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295" y="1396288"/>
            <a:ext cx="4148519" cy="3956947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defTabSz="914400">
              <a:lnSpc>
                <a:spcPct val="90000"/>
              </a:lnSpc>
            </a:pPr>
            <a:r>
              <a:rPr lang="en-US" sz="3600" u="sng" kern="1200" dirty="0">
                <a:latin typeface="+mj-lt"/>
                <a:ea typeface="+mj-ea"/>
                <a:cs typeface="+mj-cs"/>
              </a:rPr>
              <a:t>Recommendation #2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: </a:t>
            </a:r>
            <a:r>
              <a:rPr lang="en-US" sz="3600" dirty="0"/>
              <a:t>Consider the expected precision in the evaluation of key potential risks in determining the size of the drug development program</a:t>
            </a:r>
            <a:endParaRPr 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2879" y="6199632"/>
            <a:ext cx="3754752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b="1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951319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37321-263D-4161-83FC-71733FF96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49229"/>
            <a:ext cx="7870240" cy="1062573"/>
          </a:xfrm>
        </p:spPr>
        <p:txBody>
          <a:bodyPr>
            <a:noAutofit/>
          </a:bodyPr>
          <a:lstStyle/>
          <a:p>
            <a:r>
              <a:rPr lang="en-US" sz="3600" dirty="0"/>
              <a:t>Example calculations to foster cross-disciplinary discussion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3E67E9-2684-4707-BE33-8FE3E5188C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97" b="2346"/>
          <a:stretch/>
        </p:blipFill>
        <p:spPr>
          <a:xfrm>
            <a:off x="1061887" y="1337597"/>
            <a:ext cx="6147436" cy="450409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35DFAB-F482-4629-A350-9AEEE358F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D081F0-22D1-47E4-88A5-94E91B0B740D}"/>
              </a:ext>
            </a:extLst>
          </p:cNvPr>
          <p:cNvSpPr txBox="1"/>
          <p:nvPr/>
        </p:nvSpPr>
        <p:spPr>
          <a:xfrm>
            <a:off x="1480421" y="6176205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Graph shows hazard ratios ruled out with 80% power with different total numbers of events (black line/grey area indicate expected/plausible range of observed events) given different total numbers of patient-years, 1:1 randomization, control event rate=2/100 PYs, equal rates on two arms</a:t>
            </a:r>
          </a:p>
        </p:txBody>
      </p:sp>
    </p:spTree>
    <p:extLst>
      <p:ext uri="{BB962C8B-B14F-4D97-AF65-F5344CB8AC3E}">
        <p14:creationId xmlns:p14="http://schemas.microsoft.com/office/powerpoint/2010/main" val="1851503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296" y="1396288"/>
            <a:ext cx="4210662" cy="3539695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u="sng" kern="1200" dirty="0">
                <a:latin typeface="+mj-lt"/>
                <a:ea typeface="+mj-ea"/>
                <a:cs typeface="+mj-cs"/>
              </a:rPr>
              <a:t>Recommendation #3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: </a:t>
            </a:r>
            <a:r>
              <a:rPr lang="en-US" sz="3600" dirty="0"/>
              <a:t>Include estimates of uncertainty around the comparison against the control in the safety evaluation</a:t>
            </a:r>
            <a:endParaRPr 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2879" y="6199632"/>
            <a:ext cx="3754752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b="1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596050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A1B7-E179-4F6D-BA09-861D57BA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60199"/>
            <a:ext cx="7879117" cy="926020"/>
          </a:xfrm>
        </p:spPr>
        <p:txBody>
          <a:bodyPr>
            <a:normAutofit fontScale="90000"/>
          </a:bodyPr>
          <a:lstStyle/>
          <a:p>
            <a:r>
              <a:rPr lang="en-US" dirty="0"/>
              <a:t>Importance of comparisons and uncertainty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41A119F-41C7-46A6-A1FB-850972025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988599"/>
            <a:ext cx="8509103" cy="39771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Risk of AE: 4% on drug versus 2% on control</a:t>
            </a:r>
          </a:p>
          <a:p>
            <a:pPr lvl="1"/>
            <a:r>
              <a:rPr lang="en-US" dirty="0"/>
              <a:t>What can we conclude?</a:t>
            </a:r>
          </a:p>
          <a:p>
            <a:r>
              <a:rPr lang="en-US" dirty="0"/>
              <a:t>Risk of AE: 4% on drug versus 2% on control (risk difference: 2%; 95% CI: -6%, +10%)</a:t>
            </a:r>
          </a:p>
          <a:p>
            <a:pPr lvl="1"/>
            <a:r>
              <a:rPr lang="en-US" dirty="0"/>
              <a:t>What can we conclude?</a:t>
            </a:r>
          </a:p>
          <a:p>
            <a:r>
              <a:rPr lang="en-US" dirty="0"/>
              <a:t>Risk of AE: 4% on drug versus 2% on control (risk difference: 2%; 95% CI: 1.5%, 2.5%)</a:t>
            </a:r>
          </a:p>
          <a:p>
            <a:pPr lvl="1"/>
            <a:r>
              <a:rPr lang="en-US" dirty="0"/>
              <a:t>What can we conclude?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2D62B6-B404-455B-A4A7-24D296AAC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0682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296" y="1396288"/>
            <a:ext cx="4228418" cy="3726128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u="sng" kern="1200" dirty="0">
                <a:latin typeface="+mj-lt"/>
                <a:ea typeface="+mj-ea"/>
                <a:cs typeface="+mj-cs"/>
              </a:rPr>
              <a:t>Recommendation #4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: </a:t>
            </a:r>
            <a:r>
              <a:rPr lang="en-US" sz="3600" dirty="0"/>
              <a:t>Use metrics for safety summary measures that are appropriate for the study design</a:t>
            </a:r>
            <a:endParaRPr 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2879" y="6199632"/>
            <a:ext cx="3754752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b="1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931615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CA05B-012B-463A-A8BA-6E8524D03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251322"/>
            <a:ext cx="7850008" cy="926020"/>
          </a:xfrm>
        </p:spPr>
        <p:txBody>
          <a:bodyPr>
            <a:normAutofit/>
          </a:bodyPr>
          <a:lstStyle/>
          <a:p>
            <a:r>
              <a:rPr lang="en-US" dirty="0"/>
              <a:t>Use appropriate metrics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2946DB-37EC-423F-BF66-34E665B72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D33F5C-D258-4D59-BF90-747111259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562471"/>
            <a:ext cx="8509103" cy="482245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Consider parameter of interest (e.g., cumulative incidence proportion, incidence rate, hazard rate) and then choose appropriate method </a:t>
            </a:r>
            <a:r>
              <a:rPr lang="en-US" u="sng" dirty="0"/>
              <a:t>given the design</a:t>
            </a:r>
          </a:p>
          <a:p>
            <a:r>
              <a:rPr lang="en-US" dirty="0"/>
              <a:t>Example #1: time-to-event study, follow-up differs across patients, interest in cumulative incidence proportion</a:t>
            </a:r>
          </a:p>
          <a:p>
            <a:pPr lvl="1"/>
            <a:r>
              <a:rPr lang="en-US" dirty="0"/>
              <a:t>Crude incidence proportions not appropriate!</a:t>
            </a:r>
          </a:p>
          <a:p>
            <a:pPr lvl="1"/>
            <a:r>
              <a:rPr lang="en-US" dirty="0"/>
              <a:t>Use Kaplan-Meier estimates or alternatives instead</a:t>
            </a:r>
          </a:p>
          <a:p>
            <a:r>
              <a:rPr lang="en-US" dirty="0"/>
              <a:t>Example #2: integrated analysis of 6-month + 12-month studies, interest in cumulative incidence proportion</a:t>
            </a:r>
          </a:p>
          <a:p>
            <a:pPr lvl="1"/>
            <a:r>
              <a:rPr lang="en-US" dirty="0"/>
              <a:t>Crude incidence proportions not appropriate!</a:t>
            </a:r>
          </a:p>
          <a:p>
            <a:pPr lvl="1"/>
            <a:r>
              <a:rPr lang="en-US" dirty="0"/>
              <a:t>Use Kaplan-Meier estimates or alternatives instead</a:t>
            </a:r>
          </a:p>
        </p:txBody>
      </p:sp>
    </p:spTree>
    <p:extLst>
      <p:ext uri="{BB962C8B-B14F-4D97-AF65-F5344CB8AC3E}">
        <p14:creationId xmlns:p14="http://schemas.microsoft.com/office/powerpoint/2010/main" val="1943488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296" y="1396288"/>
            <a:ext cx="4228418" cy="3726128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u="sng" kern="1200" dirty="0">
                <a:latin typeface="+mj-lt"/>
                <a:ea typeface="+mj-ea"/>
                <a:cs typeface="+mj-cs"/>
              </a:rPr>
              <a:t>Recommendation #5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: </a:t>
            </a:r>
            <a:r>
              <a:rPr lang="en-US" sz="3600" dirty="0"/>
              <a:t>Present key benefit and risk results on the absolute difference scale</a:t>
            </a:r>
            <a:endParaRPr 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2879" y="6199632"/>
            <a:ext cx="3754752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b="1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517230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D7045-49D5-4A4D-BD18-94203FBF2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9" y="242444"/>
            <a:ext cx="7903274" cy="926020"/>
          </a:xfrm>
        </p:spPr>
        <p:txBody>
          <a:bodyPr>
            <a:normAutofit fontScale="90000"/>
          </a:bodyPr>
          <a:lstStyle/>
          <a:p>
            <a:r>
              <a:rPr lang="en-US" dirty="0"/>
              <a:t>Present key results on absolute difference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03627-82C8-40E0-9BA6-C7E525ADF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908699"/>
            <a:ext cx="8509103" cy="438711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Drug X prevents hip fracture (relative risk=0.5) and causes heart attacks (relative risk=2.0)</a:t>
            </a:r>
          </a:p>
          <a:p>
            <a:pPr lvl="1"/>
            <a:r>
              <a:rPr lang="en-US" dirty="0"/>
              <a:t>Do the benefits outweigh the risks?</a:t>
            </a:r>
          </a:p>
          <a:p>
            <a:r>
              <a:rPr lang="en-US" dirty="0"/>
              <a:t>Drug X prevents hip fracture (control/drug rate=40/20, difference=20 events per 1000 patient-years) and causes heart attacks (control/drug rate=1/2, difference=1 event per 1000 patient-years)</a:t>
            </a:r>
          </a:p>
          <a:p>
            <a:pPr lvl="1"/>
            <a:r>
              <a:rPr lang="en-US" dirty="0"/>
              <a:t>Do the benefits outweigh the risks?</a:t>
            </a:r>
          </a:p>
          <a:p>
            <a:r>
              <a:rPr lang="en-US" dirty="0"/>
              <a:t>Drug X prevents hip fracture (control/drug rate=20/10, difference=10 events per 1000 patient-years) and causes heart attacks (control/drug rate=15/30, difference=15 events per 1000 patient-years)</a:t>
            </a:r>
          </a:p>
          <a:p>
            <a:pPr lvl="1"/>
            <a:r>
              <a:rPr lang="en-US" dirty="0"/>
              <a:t>Do the benefits outweigh the risks?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FD3458-601E-4F5B-851E-D8E3F815B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2089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296" y="1396288"/>
            <a:ext cx="4228418" cy="3726128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u="sng" kern="1200" dirty="0">
                <a:latin typeface="+mj-lt"/>
                <a:ea typeface="+mj-ea"/>
                <a:cs typeface="+mj-cs"/>
              </a:rPr>
              <a:t>Recommendation #6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: </a:t>
            </a:r>
            <a:r>
              <a:rPr lang="en-US" sz="3600" dirty="0"/>
              <a:t>Consider analyses of integrated data from multiple studies where appropriate and use valid statistical methods</a:t>
            </a:r>
            <a:endParaRPr 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2879" y="6199632"/>
            <a:ext cx="3754752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b="1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354292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292" y="250164"/>
            <a:ext cx="8012553" cy="877268"/>
          </a:xfrm>
        </p:spPr>
        <p:txBody>
          <a:bodyPr>
            <a:normAutofit/>
          </a:bodyPr>
          <a:lstStyle/>
          <a:p>
            <a:r>
              <a:rPr lang="en-US" sz="4000" dirty="0"/>
              <a:t>Appropriate integrated analyses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2D58808-E520-4287-9145-3DEBEB2F7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196402"/>
              </p:ext>
            </p:extLst>
          </p:nvPr>
        </p:nvGraphicFramePr>
        <p:xfrm>
          <a:off x="304799" y="1566910"/>
          <a:ext cx="8364187" cy="3974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48">
                  <a:extLst>
                    <a:ext uri="{9D8B030D-6E8A-4147-A177-3AD203B41FA5}">
                      <a16:colId xmlns:a16="http://schemas.microsoft.com/office/drawing/2014/main" val="2133566428"/>
                    </a:ext>
                  </a:extLst>
                </a:gridCol>
                <a:gridCol w="2242805">
                  <a:extLst>
                    <a:ext uri="{9D8B030D-6E8A-4147-A177-3AD203B41FA5}">
                      <a16:colId xmlns:a16="http://schemas.microsoft.com/office/drawing/2014/main" val="376297139"/>
                    </a:ext>
                  </a:extLst>
                </a:gridCol>
                <a:gridCol w="2196934">
                  <a:extLst>
                    <a:ext uri="{9D8B030D-6E8A-4147-A177-3AD203B41FA5}">
                      <a16:colId xmlns:a16="http://schemas.microsoft.com/office/drawing/2014/main" val="3542057971"/>
                    </a:ext>
                  </a:extLst>
                </a:gridCol>
              </a:tblGrid>
              <a:tr h="579191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Drug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Control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5245268"/>
                  </a:ext>
                </a:extLst>
              </a:tr>
              <a:tr h="5791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8/100 (8%)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2/50 (4%)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8269262"/>
                  </a:ext>
                </a:extLst>
              </a:tr>
              <a:tr h="6772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2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10/200 (5%)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4/100 (4%)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0344198"/>
                  </a:ext>
                </a:extLst>
              </a:tr>
              <a:tr h="6772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3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75/500 (15%)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130/1000 (13%)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1024394"/>
                  </a:ext>
                </a:extLst>
              </a:tr>
              <a:tr h="6772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Percentage from crude pooling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11.6%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11.8%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7973467"/>
                  </a:ext>
                </a:extLst>
              </a:tr>
              <a:tr h="784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Study-size adjusted percentage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Calibri" panose="020F050202020403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12.9%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Calibri" panose="020F050202020403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10.9%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4004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203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296" y="1396288"/>
            <a:ext cx="4228418" cy="3726128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u="sng" kern="1200" dirty="0">
                <a:latin typeface="+mj-lt"/>
                <a:ea typeface="+mj-ea"/>
                <a:cs typeface="+mj-cs"/>
              </a:rPr>
              <a:t>Recommendation #7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: </a:t>
            </a:r>
            <a:r>
              <a:rPr lang="en-US" sz="3600" dirty="0"/>
              <a:t>Present key benefit and risk results side by side to facilitate cross-disciplinary discussions about benefit-risk</a:t>
            </a:r>
            <a:endParaRPr 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2879" y="6199632"/>
            <a:ext cx="3754752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b="1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949749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1B38-6743-476E-A52A-440B7A667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1" y="233567"/>
            <a:ext cx="7905750" cy="926020"/>
          </a:xfrm>
        </p:spPr>
        <p:txBody>
          <a:bodyPr>
            <a:normAutofit fontScale="90000"/>
          </a:bodyPr>
          <a:lstStyle/>
          <a:p>
            <a:r>
              <a:rPr lang="en-US" dirty="0"/>
              <a:t>Present key benefit and risk results side by 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93F54-BF75-440C-A946-4FA4E82F5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F94D9-5EDF-4EE3-A2E5-4B227429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69B083-BD4F-4047-B32E-1B681FE78F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5"/>
          <a:stretch/>
        </p:blipFill>
        <p:spPr>
          <a:xfrm>
            <a:off x="148843" y="1335671"/>
            <a:ext cx="8597738" cy="4960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5FE66B-71E1-4BA3-A7DD-9841FE6561C0}"/>
              </a:ext>
            </a:extLst>
          </p:cNvPr>
          <p:cNvSpPr txBox="1"/>
          <p:nvPr/>
        </p:nvSpPr>
        <p:spPr>
          <a:xfrm>
            <a:off x="1597980" y="6028153"/>
            <a:ext cx="7148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Amgen 01/16/19 BRUDAC meeting presentation on </a:t>
            </a:r>
            <a:r>
              <a:rPr lang="en-US" sz="1600" dirty="0" err="1"/>
              <a:t>romosozumab</a:t>
            </a:r>
            <a:r>
              <a:rPr lang="en-US" sz="1600" dirty="0"/>
              <a:t> for treatment of postmenopausal osteoporosis in women at high risk for fracture</a:t>
            </a:r>
          </a:p>
        </p:txBody>
      </p:sp>
    </p:spTree>
    <p:extLst>
      <p:ext uri="{BB962C8B-B14F-4D97-AF65-F5344CB8AC3E}">
        <p14:creationId xmlns:p14="http://schemas.microsoft.com/office/powerpoint/2010/main" val="1788039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296" y="1396288"/>
            <a:ext cx="4228418" cy="4241032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defTabSz="914400">
              <a:lnSpc>
                <a:spcPct val="90000"/>
              </a:lnSpc>
            </a:pPr>
            <a:r>
              <a:rPr lang="en-US" sz="3600" u="sng" kern="1200" dirty="0">
                <a:latin typeface="+mj-lt"/>
                <a:ea typeface="+mj-ea"/>
                <a:cs typeface="+mj-cs"/>
              </a:rPr>
              <a:t>Recommendation #8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: Attempt to translate drug effects on biomarkers to drug effects on clinical endpoints (direct measures of how patients function, feel, or survive)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2879" y="6199632"/>
            <a:ext cx="3754752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b="1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053493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8B0BB-F61F-473A-8430-DD84870D2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6" y="260198"/>
            <a:ext cx="8052046" cy="1151351"/>
          </a:xfrm>
        </p:spPr>
        <p:txBody>
          <a:bodyPr>
            <a:noAutofit/>
          </a:bodyPr>
          <a:lstStyle/>
          <a:p>
            <a:r>
              <a:rPr lang="en-US" sz="3400" dirty="0"/>
              <a:t>Translate biomarker effects to clinical benefit</a:t>
            </a:r>
            <a:endParaRPr lang="en-US" sz="34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EC300-76C8-4397-96CC-F099575E2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705840"/>
            <a:ext cx="8669230" cy="504421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Example: </a:t>
            </a:r>
            <a:r>
              <a:rPr lang="en-US" dirty="0" err="1"/>
              <a:t>volanesorsen</a:t>
            </a:r>
            <a:r>
              <a:rPr lang="en-US" dirty="0"/>
              <a:t> for familial chylomicronemia syndrome </a:t>
            </a:r>
          </a:p>
          <a:p>
            <a:r>
              <a:rPr lang="en-US" dirty="0"/>
              <a:t>Benefit</a:t>
            </a:r>
          </a:p>
          <a:p>
            <a:pPr lvl="1"/>
            <a:r>
              <a:rPr lang="en-US" dirty="0"/>
              <a:t>Large effect on biomarker (surrogate): triglycerides</a:t>
            </a:r>
          </a:p>
          <a:p>
            <a:pPr lvl="1"/>
            <a:r>
              <a:rPr lang="en-US" dirty="0"/>
              <a:t>Uncertainty in magnitude of effect on clinical endpoint: pancreatitis</a:t>
            </a:r>
          </a:p>
          <a:p>
            <a:r>
              <a:rPr lang="en-US" dirty="0"/>
              <a:t>Risk</a:t>
            </a:r>
          </a:p>
          <a:p>
            <a:pPr lvl="1"/>
            <a:r>
              <a:rPr lang="en-US" dirty="0"/>
              <a:t>Clear effect on biomarker: severe thrombocytopenia</a:t>
            </a:r>
          </a:p>
          <a:p>
            <a:pPr lvl="1"/>
            <a:r>
              <a:rPr lang="en-US" dirty="0"/>
              <a:t>Uncertainty in magnitude of adverse effect on clinical endpoint: serious bleeding</a:t>
            </a:r>
          </a:p>
          <a:p>
            <a:r>
              <a:rPr lang="en-US" dirty="0"/>
              <a:t>FDA and Advisory Committee wrestled with uncertainty in benefits and risks </a:t>
            </a:r>
            <a:r>
              <a:rPr lang="en-US" u="sng" dirty="0"/>
              <a:t>on clinical endpoints</a:t>
            </a:r>
            <a:r>
              <a:rPr lang="en-US" dirty="0"/>
              <a:t> </a:t>
            </a:r>
          </a:p>
          <a:p>
            <a:r>
              <a:rPr lang="en-US" dirty="0"/>
              <a:t>Implication for design stage: use clinical endpoints if potential for challenging benefit-risk evaluation 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5006CB-4A4B-4149-A281-06C812D68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42895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9586" y="1396287"/>
            <a:ext cx="4417769" cy="4294299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u="sng" kern="1200" dirty="0">
                <a:latin typeface="+mj-lt"/>
                <a:ea typeface="+mj-ea"/>
                <a:cs typeface="+mj-cs"/>
              </a:rPr>
              <a:t>Recommendation #</a:t>
            </a:r>
            <a:r>
              <a:rPr lang="en-US" sz="3600" u="sng" dirty="0"/>
              <a:t>9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: </a:t>
            </a:r>
            <a:br>
              <a:rPr lang="en-US" sz="3600" kern="1200" dirty="0">
                <a:latin typeface="+mj-lt"/>
                <a:ea typeface="+mj-ea"/>
                <a:cs typeface="+mj-cs"/>
              </a:rPr>
            </a:br>
            <a:r>
              <a:rPr lang="en-US" sz="3600" kern="1200" dirty="0">
                <a:latin typeface="+mj-lt"/>
                <a:ea typeface="+mj-ea"/>
                <a:cs typeface="+mj-cs"/>
              </a:rPr>
              <a:t>Design clinical trials to provide information relevant to real-world treatment decisions</a:t>
            </a: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2879" y="6199632"/>
            <a:ext cx="3754752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b="1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859380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472A-CF0A-4172-85CC-F55397DEA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68" y="243093"/>
            <a:ext cx="7874981" cy="857161"/>
          </a:xfrm>
        </p:spPr>
        <p:txBody>
          <a:bodyPr>
            <a:normAutofit/>
          </a:bodyPr>
          <a:lstStyle/>
          <a:p>
            <a:r>
              <a:rPr lang="en-US" sz="3600" dirty="0"/>
              <a:t>Designs relevant to real-world decisions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3353A-0052-4F2B-A2EE-F9E1D82A2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48" y="1509132"/>
            <a:ext cx="8509103" cy="479502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Choice of study population: representative of patients expected to take drug if approved </a:t>
            </a:r>
          </a:p>
          <a:p>
            <a:r>
              <a:rPr lang="en-US" dirty="0"/>
              <a:t>Choice of control group: receive treatment policy that is reasonable representation of standard of care </a:t>
            </a:r>
          </a:p>
          <a:p>
            <a:r>
              <a:rPr lang="en-US" dirty="0"/>
              <a:t>Choice of outcomes: direct measures of how patients function, feel, or survive</a:t>
            </a:r>
          </a:p>
          <a:p>
            <a:r>
              <a:rPr lang="en-US" dirty="0"/>
              <a:t>Choice of ancillary care: allow background/rescue/escape meds reflective of standard of care</a:t>
            </a:r>
          </a:p>
          <a:p>
            <a:r>
              <a:rPr lang="en-US" dirty="0"/>
              <a:t>Adherence: seek best real-world achievable levels of adherence to treatment</a:t>
            </a:r>
          </a:p>
          <a:p>
            <a:pPr>
              <a:spcAft>
                <a:spcPts val="600"/>
              </a:spcAft>
            </a:pPr>
            <a:r>
              <a:rPr lang="en-US" dirty="0" err="1"/>
              <a:t>Estimand</a:t>
            </a:r>
            <a:r>
              <a:rPr lang="en-US" dirty="0"/>
              <a:t>: treatment policy </a:t>
            </a:r>
            <a:r>
              <a:rPr lang="en-US" dirty="0" err="1"/>
              <a:t>estimand</a:t>
            </a:r>
            <a:r>
              <a:rPr lang="en-US" dirty="0"/>
              <a:t> is of interest</a:t>
            </a:r>
          </a:p>
          <a:p>
            <a:pPr marL="0" indent="0">
              <a:buNone/>
            </a:pPr>
            <a:r>
              <a:rPr lang="en-US" sz="4100" dirty="0">
                <a:latin typeface="Cambria Math" panose="02040503050406030204" pitchFamily="18" charset="0"/>
                <a:ea typeface="Cambria Math" panose="02040503050406030204" pitchFamily="18" charset="0"/>
              </a:rPr>
              <a:t>⇒ </a:t>
            </a:r>
            <a:r>
              <a:rPr lang="en-US" dirty="0"/>
              <a:t>Goal: provide benefit-risk information relevant to actual treatment decisions and minimize extrapolation necessary to evaluate impact of potential regulatory decisions on public health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B41267-F4BA-4176-81CB-45BED9438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22425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9D404-819F-4FD6-B340-839DC154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60200"/>
            <a:ext cx="7834730" cy="926020"/>
          </a:xfrm>
        </p:spPr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80F4E-DABE-4BBB-8782-ACD1DAF6D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2229766"/>
            <a:ext cx="8509103" cy="4520284"/>
          </a:xfrm>
        </p:spPr>
        <p:txBody>
          <a:bodyPr/>
          <a:lstStyle/>
          <a:p>
            <a:r>
              <a:rPr lang="en-US" dirty="0"/>
              <a:t>Office of Biostatistics Safety and Benefit-Risk Working Group (FDA/CDER/OTS/OB)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3A2B9B-0418-4D81-BB5B-D1DEA01F6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3412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8D8B9-4D4F-4A1E-B4F8-A83E67C82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02980"/>
            <a:ext cx="8509103" cy="926020"/>
          </a:xfrm>
        </p:spPr>
        <p:txBody>
          <a:bodyPr>
            <a:normAutofit/>
          </a:bodyPr>
          <a:lstStyle/>
          <a:p>
            <a:r>
              <a:rPr lang="en-US" dirty="0"/>
              <a:t>Thank you!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765DAF-652E-485B-A936-D82B688B2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94481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4A16A-B608-404D-8AD8-CC02BAFAF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756226"/>
            <a:ext cx="8509103" cy="926020"/>
          </a:xfrm>
        </p:spPr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9B83F1-32F4-4D34-8B00-6D43BD4D8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66517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9586" y="1396288"/>
            <a:ext cx="4390128" cy="3726128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u="sng" kern="1200" dirty="0">
                <a:latin typeface="+mj-lt"/>
                <a:ea typeface="+mj-ea"/>
                <a:cs typeface="+mj-cs"/>
              </a:rPr>
              <a:t>Recommendation #10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: </a:t>
            </a:r>
            <a:r>
              <a:rPr lang="en-US" sz="3600" dirty="0"/>
              <a:t>Evaluate the treatment policy </a:t>
            </a:r>
            <a:r>
              <a:rPr lang="en-US" sz="3600" dirty="0" err="1"/>
              <a:t>estimand</a:t>
            </a:r>
            <a:r>
              <a:rPr lang="en-US" sz="3600" dirty="0"/>
              <a:t> as a key </a:t>
            </a:r>
            <a:r>
              <a:rPr lang="en-US" sz="3600" dirty="0" err="1"/>
              <a:t>estimand</a:t>
            </a:r>
            <a:r>
              <a:rPr lang="en-US" sz="3600" dirty="0"/>
              <a:t> in the analysis of important safety outcomes</a:t>
            </a:r>
            <a:endParaRPr 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Marketing">
            <a:extLst>
              <a:ext uri="{FF2B5EF4-FFF2-40B4-BE49-F238E27FC236}">
                <a16:creationId xmlns:a16="http://schemas.microsoft.com/office/drawing/2014/main" id="{C8A39AA0-4263-4E1A-A675-A124BF4A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92879" y="6199632"/>
            <a:ext cx="3754752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000" b="1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786417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03C2E-F7DA-4C9D-B659-D01376F52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51" y="236650"/>
            <a:ext cx="7912152" cy="777348"/>
          </a:xfrm>
        </p:spPr>
        <p:txBody>
          <a:bodyPr>
            <a:normAutofit/>
          </a:bodyPr>
          <a:lstStyle/>
          <a:p>
            <a:r>
              <a:rPr lang="en-US" sz="3600" dirty="0"/>
              <a:t>Rationale for treatment policy </a:t>
            </a:r>
            <a:r>
              <a:rPr lang="en-US" sz="3600" dirty="0" err="1"/>
              <a:t>estimand</a:t>
            </a:r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A4B440-1BDD-447B-B04F-118F434BE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C86941-A28C-424C-8C3D-E57778299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433718"/>
            <a:ext cx="8358511" cy="5316332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+mj-lt"/>
                <a:cs typeface="Arial" charset="0"/>
              </a:rPr>
              <a:t>Reason 1: helps identify delayed adverse effects (e.g., on outcomes with long latency periods like malignancy)</a:t>
            </a:r>
          </a:p>
          <a:p>
            <a:pPr>
              <a:spcAft>
                <a:spcPts val="1200"/>
              </a:spcAft>
            </a:pPr>
            <a:r>
              <a:rPr lang="en-US" altLang="en-US" dirty="0">
                <a:latin typeface="+mj-lt"/>
                <a:cs typeface="Arial" charset="0"/>
              </a:rPr>
              <a:t>Reason 2: ensures adverse effects are not missed due to differences in types of patients discontinuing treatment on two arms</a:t>
            </a:r>
          </a:p>
          <a:p>
            <a:pPr>
              <a:spcAft>
                <a:spcPts val="600"/>
              </a:spcAft>
            </a:pPr>
            <a:r>
              <a:rPr lang="en-US" altLang="en-US" dirty="0">
                <a:latin typeface="+mj-lt"/>
                <a:cs typeface="Arial" charset="0"/>
              </a:rPr>
              <a:t>Note: reliable evaluation requires follow-up of patients who discontinue study treatment!</a:t>
            </a:r>
          </a:p>
          <a:p>
            <a:endParaRPr lang="en-US" alt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855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03C2E-F7DA-4C9D-B659-D01376F52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51" y="236650"/>
            <a:ext cx="7912152" cy="777348"/>
          </a:xfrm>
        </p:spPr>
        <p:txBody>
          <a:bodyPr>
            <a:normAutofit/>
          </a:bodyPr>
          <a:lstStyle/>
          <a:p>
            <a:r>
              <a:rPr lang="en-US" sz="3600" dirty="0"/>
              <a:t>Rationale for treatment policy </a:t>
            </a:r>
            <a:r>
              <a:rPr lang="en-US" sz="3600" dirty="0" err="1"/>
              <a:t>estimand</a:t>
            </a:r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A4B440-1BDD-447B-B04F-118F434BE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C86941-A28C-424C-8C3D-E57778299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318309"/>
            <a:ext cx="8482799" cy="5316332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dirty="0">
                <a:latin typeface="+mj-lt"/>
                <a:cs typeface="Arial" charset="0"/>
              </a:rPr>
              <a:t>Drug doubles risk of infections </a:t>
            </a:r>
            <a:r>
              <a:rPr lang="en-US" altLang="en-US" i="1" dirty="0">
                <a:latin typeface="+mj-lt"/>
                <a:cs typeface="Arial" charset="0"/>
              </a:rPr>
              <a:t>while patients take it</a:t>
            </a:r>
          </a:p>
          <a:p>
            <a:r>
              <a:rPr lang="en-US" altLang="en-US" dirty="0">
                <a:latin typeface="+mj-lt"/>
                <a:cs typeface="Arial" charset="0"/>
              </a:rPr>
              <a:t>Two subgroups: </a:t>
            </a:r>
          </a:p>
          <a:p>
            <a:pPr lvl="1"/>
            <a:r>
              <a:rPr lang="en-US" altLang="en-US" dirty="0">
                <a:latin typeface="+mj-lt"/>
                <a:cs typeface="Arial" charset="0"/>
              </a:rPr>
              <a:t>Healthier (75% of patients; infection rate: 1/100 PYs)</a:t>
            </a:r>
          </a:p>
          <a:p>
            <a:pPr lvl="1"/>
            <a:r>
              <a:rPr lang="en-US" altLang="en-US" dirty="0">
                <a:latin typeface="+mj-lt"/>
                <a:cs typeface="Arial" charset="0"/>
              </a:rPr>
              <a:t>Sicker       (25% of patients; infection rate: 5/100 PYs)</a:t>
            </a:r>
          </a:p>
          <a:p>
            <a:r>
              <a:rPr lang="en-US" altLang="en-US" dirty="0">
                <a:latin typeface="+mj-lt"/>
                <a:cs typeface="Arial" charset="0"/>
              </a:rPr>
              <a:t>Drug causes AEs and treatment discontinuation in sicker patients, random sample of placebo arm stops treatment</a:t>
            </a:r>
          </a:p>
          <a:p>
            <a:r>
              <a:rPr lang="en-US" altLang="en-US" dirty="0">
                <a:latin typeface="+mj-lt"/>
                <a:cs typeface="Arial" charset="0"/>
              </a:rPr>
              <a:t>On-treatment (“while on treatment”) infection rates: </a:t>
            </a:r>
          </a:p>
          <a:p>
            <a:pPr lvl="1"/>
            <a:r>
              <a:rPr lang="en-US" altLang="en-US" dirty="0">
                <a:latin typeface="+mj-lt"/>
                <a:cs typeface="Arial" charset="0"/>
              </a:rPr>
              <a:t>Drug: 2*1 = 2.0</a:t>
            </a:r>
          </a:p>
          <a:p>
            <a:pPr lvl="1"/>
            <a:r>
              <a:rPr lang="en-US" altLang="en-US" dirty="0">
                <a:latin typeface="+mj-lt"/>
                <a:cs typeface="Arial" charset="0"/>
              </a:rPr>
              <a:t>Placebo: 1*0.75+5*0.25 = 2.0</a:t>
            </a:r>
          </a:p>
          <a:p>
            <a:r>
              <a:rPr lang="en-US" altLang="en-US" dirty="0">
                <a:latin typeface="+mj-lt"/>
                <a:cs typeface="Arial" charset="0"/>
              </a:rPr>
              <a:t>On-study (“treatment policy”) infection rates:</a:t>
            </a:r>
          </a:p>
          <a:p>
            <a:pPr lvl="1"/>
            <a:r>
              <a:rPr lang="en-US" altLang="en-US" dirty="0">
                <a:latin typeface="+mj-lt"/>
                <a:cs typeface="Arial" charset="0"/>
              </a:rPr>
              <a:t>Drug: 2*1*0.75+5*0.25 = 2.75</a:t>
            </a:r>
          </a:p>
          <a:p>
            <a:pPr lvl="1"/>
            <a:r>
              <a:rPr lang="en-US" altLang="en-US" dirty="0">
                <a:latin typeface="+mj-lt"/>
                <a:cs typeface="Arial" charset="0"/>
              </a:rPr>
              <a:t>Placebo: 1*0.75+5*0.25 = 2.0</a:t>
            </a:r>
          </a:p>
          <a:p>
            <a:endParaRPr lang="en-US" alt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602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Nintex conditional workflow start</Name>
    <Synchronization>Synchronous</Synchronization>
    <Type>10001</Type>
    <SequenceNumber>50000</SequenceNumber>
    <Assembly>Nintex.Workflow, Version=1.0.0.0, Culture=neutral, PublicKeyToken=913f6bae0ca5ae12</Assembly>
    <Class>Nintex.Workflow.ConditionalWorkflowStartReceiver</Class>
    <Data>635012054692657059</Data>
    <Filter/>
  </Receiver>
  <Receiver>
    <Name>Nintex conditional workflow start</Name>
    <Synchronization>Synchronous</Synchronization>
    <Type>10002</Type>
    <SequenceNumber>50000</SequenceNumber>
    <Assembly>Nintex.Workflow, Version=1.0.0.0, Culture=neutral, PublicKeyToken=913f6bae0ca5ae12</Assembly>
    <Class>Nintex.Workflow.ConditionalWorkflowStartReceiver</Class>
    <Data>635012054692657059</Data>
    <Filter/>
  </Receiver>
  <Receiver>
    <Name>Nintex conditional workflow start</Name>
    <Synchronization>Synchronous</Synchronization>
    <Type>2</Type>
    <SequenceNumber>50000</SequenceNumber>
    <Assembly>Nintex.Workflow, Version=1.0.0.0, Culture=neutral, PublicKeyToken=913f6bae0ca5ae12</Assembly>
    <Class>Nintex.Workflow.ConditionalWorkflowStartReceiver</Class>
    <Data>635012054692657059</Data>
    <Filter/>
  </Receiver>
  <Receiver>
    <Name>Nintex conditional workflow start</Name>
    <Synchronization>Synchronous</Synchronization>
    <Type>10004</Type>
    <SequenceNumber>50000</SequenceNumber>
    <Assembly>Nintex.Workflow, Version=1.0.0.0, Culture=neutral, PublicKeyToken=913f6bae0ca5ae12</Assembly>
    <Class>Nintex.Workflow.ConditionalWorkflowStartReceiver</Class>
    <Data>635012054692657059</Data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9862D5F892D546AECB236CA9E1EEAE" ma:contentTypeVersion="0" ma:contentTypeDescription="Create a new document." ma:contentTypeScope="" ma:versionID="c00a8a70a0895b8023818d1a62331617">
  <xsd:schema xmlns:xsd="http://www.w3.org/2001/XMLSchema" xmlns:xs="http://www.w3.org/2001/XMLSchema" xmlns:p="http://schemas.microsoft.com/office/2006/metadata/properties" xmlns:ns2="9de073ec-ac82-447c-9e03-f2a127ddbaab" targetNamespace="http://schemas.microsoft.com/office/2006/metadata/properties" ma:root="true" ma:fieldsID="bd6c886489c0aae651c1e4ad0eee83d4" ns2:_="">
    <xsd:import namespace="9de073ec-ac82-447c-9e03-f2a127ddbaa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073ec-ac82-447c-9e03-f2a127ddbaa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de073ec-ac82-447c-9e03-f2a127ddbaab">DCFPU5JH66N6-57-988</_dlc_DocId>
    <_dlc_DocIdUrl xmlns="9de073ec-ac82-447c-9e03-f2a127ddbaab">
      <Url>http://sharepoint.fda.gov/orgs/OTSSharePoint/_layouts/DocIdRedir.aspx?ID=DCFPU5JH66N6-57-988</Url>
      <Description>DCFPU5JH66N6-57-988</Description>
    </_dlc_DocIdUrl>
  </documentManagement>
</p:properties>
</file>

<file path=customXml/itemProps1.xml><?xml version="1.0" encoding="utf-8"?>
<ds:datastoreItem xmlns:ds="http://schemas.openxmlformats.org/officeDocument/2006/customXml" ds:itemID="{EF5BEFDF-3EF4-491A-AFA4-63BCC73702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34F22C-CB47-4F29-937E-3DD357D1AE1D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66B4E4D-E09C-4DCC-B476-E3B1649CD4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e073ec-ac82-447c-9e03-f2a127ddba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F64F44B-3D4B-4A17-AB45-976BB2A37837}">
  <ds:schemaRefs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9de073ec-ac82-447c-9e03-f2a127ddbaa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1245</Words>
  <Application>Microsoft Office PowerPoint</Application>
  <PresentationFormat>On-screen Show (4:3)</PresentationFormat>
  <Paragraphs>134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Batang</vt:lpstr>
      <vt:lpstr>Arial</vt:lpstr>
      <vt:lpstr>Calibri</vt:lpstr>
      <vt:lpstr>Cambria Math</vt:lpstr>
      <vt:lpstr>Helvetica</vt:lpstr>
      <vt:lpstr>Times New Roman</vt:lpstr>
      <vt:lpstr>Office Theme</vt:lpstr>
      <vt:lpstr>PowerPoint Presentation</vt:lpstr>
      <vt:lpstr>Disclaimer</vt:lpstr>
      <vt:lpstr>Recommendation #1: More rigorously plan the safety evaluation   </vt:lpstr>
      <vt:lpstr>More rigorous safety planning: A start</vt:lpstr>
      <vt:lpstr>Recommendation #2: Consider the expected precision in the evaluation of key potential risks in determining the size of the drug development program</vt:lpstr>
      <vt:lpstr>Example calculations to foster cross-disciplinary discussion</vt:lpstr>
      <vt:lpstr>Recommendation #3: Include estimates of uncertainty around the comparison against the control in the safety evaluation</vt:lpstr>
      <vt:lpstr>Importance of comparisons and uncertainty</vt:lpstr>
      <vt:lpstr>Recommendation #4: Use metrics for safety summary measures that are appropriate for the study design</vt:lpstr>
      <vt:lpstr>Use appropriate metrics</vt:lpstr>
      <vt:lpstr>Recommendation #5: Present key benefit and risk results on the absolute difference scale</vt:lpstr>
      <vt:lpstr>Present key results on absolute difference scale</vt:lpstr>
      <vt:lpstr>Recommendation #6: Consider analyses of integrated data from multiple studies where appropriate and use valid statistical methods</vt:lpstr>
      <vt:lpstr>Appropriate integrated analyses</vt:lpstr>
      <vt:lpstr>Recommendation #7: Present key benefit and risk results side by side to facilitate cross-disciplinary discussions about benefit-risk</vt:lpstr>
      <vt:lpstr>Present key benefit and risk results side by side</vt:lpstr>
      <vt:lpstr>Recommendation #8: Attempt to translate drug effects on biomarkers to drug effects on clinical endpoints (direct measures of how patients function, feel, or survive)</vt:lpstr>
      <vt:lpstr>Translate biomarker effects to clinical benefit</vt:lpstr>
      <vt:lpstr>Recommendation #9:  Design clinical trials to provide information relevant to real-world treatment decisions</vt:lpstr>
      <vt:lpstr>Designs relevant to real-world decisions </vt:lpstr>
      <vt:lpstr>Acknowledgments</vt:lpstr>
      <vt:lpstr>Thank you!</vt:lpstr>
      <vt:lpstr>Backup Slides</vt:lpstr>
      <vt:lpstr>Recommendation #10: Evaluate the treatment policy estimand as a key estimand in the analysis of important safety outcomes</vt:lpstr>
      <vt:lpstr>Rationale for treatment policy estimand</vt:lpstr>
      <vt:lpstr>Rationale for treatment policy estimand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Levin, Gregory</dc:creator>
  <cp:lastModifiedBy>Levin, Gregory</cp:lastModifiedBy>
  <cp:revision>79</cp:revision>
  <dcterms:created xsi:type="dcterms:W3CDTF">2019-09-03T17:01:59Z</dcterms:created>
  <dcterms:modified xsi:type="dcterms:W3CDTF">2019-09-26T20:38:22Z</dcterms:modified>
</cp:coreProperties>
</file>