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24"/>
  </p:notesMasterIdLst>
  <p:handoutMasterIdLst>
    <p:handoutMasterId r:id="rId25"/>
  </p:handoutMasterIdLst>
  <p:sldIdLst>
    <p:sldId id="273" r:id="rId3"/>
    <p:sldId id="305" r:id="rId4"/>
    <p:sldId id="306" r:id="rId5"/>
    <p:sldId id="266" r:id="rId6"/>
    <p:sldId id="271" r:id="rId7"/>
    <p:sldId id="311" r:id="rId8"/>
    <p:sldId id="312" r:id="rId9"/>
    <p:sldId id="313" r:id="rId10"/>
    <p:sldId id="308" r:id="rId11"/>
    <p:sldId id="307" r:id="rId12"/>
    <p:sldId id="314" r:id="rId13"/>
    <p:sldId id="281" r:id="rId14"/>
    <p:sldId id="283" r:id="rId15"/>
    <p:sldId id="315" r:id="rId16"/>
    <p:sldId id="309" r:id="rId17"/>
    <p:sldId id="310" r:id="rId18"/>
    <p:sldId id="316" r:id="rId19"/>
    <p:sldId id="275" r:id="rId20"/>
    <p:sldId id="288" r:id="rId21"/>
    <p:sldId id="320" r:id="rId22"/>
    <p:sldId id="31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64" d="100"/>
          <a:sy n="64" d="100"/>
        </p:scale>
        <p:origin x="6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amgen.sharepoint.com/sites/GRAASP/ERG/site13/Shared%20Documents/PhRMA%20Draft%20Comments-RD-Natural%20History%20Studies-Draft%202-REDLINE.DOCX?web=1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04B060-E982-4478-80A4-05E064631AD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25A4A0-F987-4BA7-A154-A230320BDC7F}">
      <dgm:prSet phldrT="[Text]"/>
      <dgm:spPr/>
      <dgm:t>
        <a:bodyPr/>
        <a:lstStyle/>
        <a:p>
          <a:r>
            <a:rPr lang="en-US" dirty="0"/>
            <a:t>Treatment Effect µ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~ prior</a:t>
          </a:r>
          <a:endParaRPr lang="en-US" dirty="0"/>
        </a:p>
      </dgm:t>
    </dgm:pt>
    <dgm:pt modelId="{52C23017-2219-4BAC-9F03-CAEFDF61ADE6}" type="parTrans" cxnId="{1E4CFCE7-7665-406A-9EDA-D78BDC7D1680}">
      <dgm:prSet/>
      <dgm:spPr/>
      <dgm:t>
        <a:bodyPr/>
        <a:lstStyle/>
        <a:p>
          <a:endParaRPr lang="en-US"/>
        </a:p>
      </dgm:t>
    </dgm:pt>
    <dgm:pt modelId="{BE3587F3-6972-4BC7-A56A-DC5202CFE3C6}" type="sibTrans" cxnId="{1E4CFCE7-7665-406A-9EDA-D78BDC7D1680}">
      <dgm:prSet/>
      <dgm:spPr/>
      <dgm:t>
        <a:bodyPr/>
        <a:lstStyle/>
        <a:p>
          <a:endParaRPr lang="en-US"/>
        </a:p>
      </dgm:t>
    </dgm:pt>
    <dgm:pt modelId="{BD59CB57-9D09-4534-8882-0A39DC710C8B}">
      <dgm:prSet phldrT="[Text]"/>
      <dgm:spPr/>
      <dgm:t>
        <a:bodyPr/>
        <a:lstStyle/>
        <a:p>
          <a:r>
            <a:rPr lang="en-US" dirty="0"/>
            <a:t>Adult Study 1</a:t>
          </a:r>
        </a:p>
        <a:p>
          <a:r>
            <a:rPr lang="en-US" dirty="0"/>
            <a:t>µ</a:t>
          </a:r>
          <a:r>
            <a:rPr lang="en-US" baseline="-25000" dirty="0"/>
            <a:t>a1</a:t>
          </a:r>
          <a:r>
            <a:rPr lang="en-US" dirty="0"/>
            <a:t>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~ N(</a:t>
          </a:r>
          <a:r>
            <a:rPr lang="en-US" dirty="0"/>
            <a:t>µ</a:t>
          </a:r>
          <a:r>
            <a:rPr lang="en-US" baseline="-25000" dirty="0"/>
            <a:t>a</a:t>
          </a:r>
          <a:r>
            <a:rPr lang="en-US" baseline="0" dirty="0"/>
            <a:t>, .)</a:t>
          </a:r>
          <a:endParaRPr lang="en-US" dirty="0"/>
        </a:p>
      </dgm:t>
    </dgm:pt>
    <dgm:pt modelId="{6A9D7005-EBCE-4807-93E1-7106B7CC5062}" type="parTrans" cxnId="{4C951F9C-CE04-452E-A281-3070A83E7481}">
      <dgm:prSet/>
      <dgm:spPr/>
      <dgm:t>
        <a:bodyPr/>
        <a:lstStyle/>
        <a:p>
          <a:endParaRPr lang="en-US"/>
        </a:p>
      </dgm:t>
    </dgm:pt>
    <dgm:pt modelId="{63419765-6B8A-49EF-9B7C-41B068E5D2F4}" type="sibTrans" cxnId="{4C951F9C-CE04-452E-A281-3070A83E7481}">
      <dgm:prSet/>
      <dgm:spPr/>
      <dgm:t>
        <a:bodyPr/>
        <a:lstStyle/>
        <a:p>
          <a:endParaRPr lang="en-US"/>
        </a:p>
      </dgm:t>
    </dgm:pt>
    <dgm:pt modelId="{968D1DFF-D240-467A-B254-8A8519FB4D4A}">
      <dgm:prSet phldrT="[Text]"/>
      <dgm:spPr/>
      <dgm:t>
        <a:bodyPr/>
        <a:lstStyle/>
        <a:p>
          <a:r>
            <a:rPr lang="en-US" dirty="0"/>
            <a:t>Adult Study 2</a:t>
          </a:r>
        </a:p>
        <a:p>
          <a:r>
            <a:rPr lang="en-US" dirty="0"/>
            <a:t>µ</a:t>
          </a:r>
          <a:r>
            <a:rPr lang="en-US" baseline="-25000" dirty="0"/>
            <a:t>a2</a:t>
          </a:r>
          <a:r>
            <a:rPr lang="en-US" baseline="0" dirty="0"/>
            <a:t>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~ N(</a:t>
          </a:r>
          <a:r>
            <a:rPr lang="en-US" dirty="0"/>
            <a:t>µ</a:t>
          </a:r>
          <a:r>
            <a:rPr lang="en-US" baseline="-25000" dirty="0"/>
            <a:t>a</a:t>
          </a:r>
          <a:r>
            <a:rPr lang="en-US" baseline="0" dirty="0"/>
            <a:t>, .)</a:t>
          </a:r>
          <a:endParaRPr lang="en-US" dirty="0"/>
        </a:p>
      </dgm:t>
    </dgm:pt>
    <dgm:pt modelId="{977FD8AB-7FB0-4987-B7F8-032FA0E2B41B}" type="parTrans" cxnId="{E3ED5002-DA1F-420D-8EA9-CC712F32E10B}">
      <dgm:prSet/>
      <dgm:spPr/>
      <dgm:t>
        <a:bodyPr/>
        <a:lstStyle/>
        <a:p>
          <a:endParaRPr lang="en-US"/>
        </a:p>
      </dgm:t>
    </dgm:pt>
    <dgm:pt modelId="{1B7E60B1-9290-4105-BE82-911F161E23E2}" type="sibTrans" cxnId="{E3ED5002-DA1F-420D-8EA9-CC712F32E10B}">
      <dgm:prSet/>
      <dgm:spPr/>
      <dgm:t>
        <a:bodyPr/>
        <a:lstStyle/>
        <a:p>
          <a:endParaRPr lang="en-US"/>
        </a:p>
      </dgm:t>
    </dgm:pt>
    <dgm:pt modelId="{C6137E6C-70D9-47A1-8C9E-042B1F4B5327}">
      <dgm:prSet phldrT="[Text]"/>
      <dgm:spPr/>
      <dgm:t>
        <a:bodyPr/>
        <a:lstStyle/>
        <a:p>
          <a:r>
            <a:rPr lang="en-US" dirty="0"/>
            <a:t>Peds Treatment Effect µ</a:t>
          </a:r>
          <a:r>
            <a:rPr lang="en-US" baseline="-25000" dirty="0"/>
            <a:t>p</a:t>
          </a:r>
          <a:r>
            <a:rPr lang="en-US" baseline="0" dirty="0"/>
            <a:t>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~ N(k</a:t>
          </a:r>
          <a:r>
            <a:rPr lang="en-US" baseline="-25000" dirty="0"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US" dirty="0"/>
            <a:t>µ</a:t>
          </a:r>
          <a:r>
            <a:rPr lang="en-US" baseline="0" dirty="0"/>
            <a:t>, .)</a:t>
          </a:r>
          <a:endParaRPr lang="en-US" dirty="0"/>
        </a:p>
      </dgm:t>
    </dgm:pt>
    <dgm:pt modelId="{F190B793-F0A9-43A4-8A8E-7CFEA8C4676D}" type="parTrans" cxnId="{F2737CF7-3EC7-4426-BE85-467D0BD2DEF5}">
      <dgm:prSet/>
      <dgm:spPr/>
      <dgm:t>
        <a:bodyPr/>
        <a:lstStyle/>
        <a:p>
          <a:endParaRPr lang="en-US"/>
        </a:p>
      </dgm:t>
    </dgm:pt>
    <dgm:pt modelId="{89FA031B-1BE0-4FB1-9ED3-7E9114A6B83F}" type="sibTrans" cxnId="{F2737CF7-3EC7-4426-BE85-467D0BD2DEF5}">
      <dgm:prSet/>
      <dgm:spPr/>
      <dgm:t>
        <a:bodyPr/>
        <a:lstStyle/>
        <a:p>
          <a:endParaRPr lang="en-US"/>
        </a:p>
      </dgm:t>
    </dgm:pt>
    <dgm:pt modelId="{A81F0F17-30F9-4FB4-AA56-D20731DE0C88}">
      <dgm:prSet phldrT="[Text]"/>
      <dgm:spPr/>
      <dgm:t>
        <a:bodyPr/>
        <a:lstStyle/>
        <a:p>
          <a:r>
            <a:rPr lang="en-US" dirty="0"/>
            <a:t>Peds Study 1</a:t>
          </a:r>
        </a:p>
        <a:p>
          <a:r>
            <a:rPr lang="en-US" dirty="0"/>
            <a:t>µ</a:t>
          </a:r>
          <a:r>
            <a:rPr lang="en-US" baseline="-25000" dirty="0"/>
            <a:t>p1</a:t>
          </a:r>
          <a:r>
            <a:rPr lang="en-US" baseline="0" dirty="0"/>
            <a:t>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~ N(</a:t>
          </a:r>
          <a:r>
            <a:rPr lang="en-US" dirty="0"/>
            <a:t>µ</a:t>
          </a:r>
          <a:r>
            <a:rPr lang="en-US" baseline="-25000" dirty="0"/>
            <a:t>p</a:t>
          </a:r>
          <a:r>
            <a:rPr lang="en-US" baseline="0" dirty="0"/>
            <a:t>, .)</a:t>
          </a:r>
          <a:endParaRPr lang="en-US" dirty="0"/>
        </a:p>
      </dgm:t>
    </dgm:pt>
    <dgm:pt modelId="{C5A0A083-E1EA-4EAF-BAB7-7DACC93ADB29}" type="parTrans" cxnId="{B6C04FEB-9D69-4BB1-982D-F5EBFDB64FE9}">
      <dgm:prSet/>
      <dgm:spPr/>
      <dgm:t>
        <a:bodyPr/>
        <a:lstStyle/>
        <a:p>
          <a:endParaRPr lang="en-US"/>
        </a:p>
      </dgm:t>
    </dgm:pt>
    <dgm:pt modelId="{5BFE27DE-DF92-405B-BC36-52602B23BCB8}" type="sibTrans" cxnId="{B6C04FEB-9D69-4BB1-982D-F5EBFDB64FE9}">
      <dgm:prSet/>
      <dgm:spPr/>
      <dgm:t>
        <a:bodyPr/>
        <a:lstStyle/>
        <a:p>
          <a:endParaRPr lang="en-US"/>
        </a:p>
      </dgm:t>
    </dgm:pt>
    <dgm:pt modelId="{1C2187B5-4181-42A0-BEBE-D1AB838D5652}">
      <dgm:prSet/>
      <dgm:spPr/>
      <dgm:t>
        <a:bodyPr/>
        <a:lstStyle/>
        <a:p>
          <a:r>
            <a:rPr lang="en-US" dirty="0"/>
            <a:t>Peds Study 2</a:t>
          </a:r>
        </a:p>
        <a:p>
          <a:r>
            <a:rPr lang="en-US" dirty="0"/>
            <a:t>µ</a:t>
          </a:r>
          <a:r>
            <a:rPr lang="en-US" baseline="-25000" dirty="0"/>
            <a:t>p2</a:t>
          </a:r>
          <a:r>
            <a:rPr lang="en-US" baseline="0" dirty="0"/>
            <a:t>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~ N(</a:t>
          </a:r>
          <a:r>
            <a:rPr lang="en-US" dirty="0"/>
            <a:t>µ</a:t>
          </a:r>
          <a:r>
            <a:rPr lang="en-US" baseline="-25000" dirty="0"/>
            <a:t>p</a:t>
          </a:r>
          <a:r>
            <a:rPr lang="en-US" baseline="0" dirty="0"/>
            <a:t>, .)</a:t>
          </a:r>
          <a:endParaRPr lang="en-US" dirty="0"/>
        </a:p>
      </dgm:t>
    </dgm:pt>
    <dgm:pt modelId="{6C9D908E-8AED-45D7-8197-1B86A46F5DCA}" type="parTrans" cxnId="{8A19B62D-5A24-4644-BFCA-998BB8E245C6}">
      <dgm:prSet/>
      <dgm:spPr/>
      <dgm:t>
        <a:bodyPr/>
        <a:lstStyle/>
        <a:p>
          <a:endParaRPr lang="en-US"/>
        </a:p>
      </dgm:t>
    </dgm:pt>
    <dgm:pt modelId="{7E2F42DE-6A3F-42F6-A9E0-3373DCEB6C98}" type="sibTrans" cxnId="{8A19B62D-5A24-4644-BFCA-998BB8E245C6}">
      <dgm:prSet/>
      <dgm:spPr/>
      <dgm:t>
        <a:bodyPr/>
        <a:lstStyle/>
        <a:p>
          <a:endParaRPr lang="en-US"/>
        </a:p>
      </dgm:t>
    </dgm:pt>
    <dgm:pt modelId="{0E8BF595-17E9-433B-A9EF-C8775E95602E}">
      <dgm:prSet/>
      <dgm:spPr/>
      <dgm:t>
        <a:bodyPr/>
        <a:lstStyle/>
        <a:p>
          <a:r>
            <a:rPr lang="en-US" dirty="0"/>
            <a:t>Adult Study 3</a:t>
          </a:r>
        </a:p>
        <a:p>
          <a:r>
            <a:rPr lang="en-US" dirty="0"/>
            <a:t>µ</a:t>
          </a:r>
          <a:r>
            <a:rPr lang="en-US" baseline="-25000" dirty="0"/>
            <a:t>a3</a:t>
          </a:r>
          <a:r>
            <a:rPr lang="en-US" baseline="0" dirty="0"/>
            <a:t>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~ N(</a:t>
          </a:r>
          <a:r>
            <a:rPr lang="en-US" dirty="0"/>
            <a:t>µ</a:t>
          </a:r>
          <a:r>
            <a:rPr lang="en-US" baseline="-25000" dirty="0"/>
            <a:t>a</a:t>
          </a:r>
          <a:r>
            <a:rPr lang="en-US" baseline="0" dirty="0"/>
            <a:t>, .)</a:t>
          </a:r>
          <a:endParaRPr lang="en-US" dirty="0"/>
        </a:p>
      </dgm:t>
    </dgm:pt>
    <dgm:pt modelId="{F563FC55-1D73-4D32-9D2F-AAAF16292ACB}" type="parTrans" cxnId="{F6D80E18-F592-498A-A035-E8BF00EC8FBD}">
      <dgm:prSet/>
      <dgm:spPr/>
      <dgm:t>
        <a:bodyPr/>
        <a:lstStyle/>
        <a:p>
          <a:endParaRPr lang="en-US"/>
        </a:p>
      </dgm:t>
    </dgm:pt>
    <dgm:pt modelId="{24CBDAA6-77B5-4776-AFD1-99D1B53E152F}" type="sibTrans" cxnId="{F6D80E18-F592-498A-A035-E8BF00EC8FBD}">
      <dgm:prSet/>
      <dgm:spPr/>
      <dgm:t>
        <a:bodyPr/>
        <a:lstStyle/>
        <a:p>
          <a:endParaRPr lang="en-US"/>
        </a:p>
      </dgm:t>
    </dgm:pt>
    <dgm:pt modelId="{8A92778E-8185-43A8-88E4-F9110B319F63}">
      <dgm:prSet phldrT="[Text]"/>
      <dgm:spPr/>
      <dgm:t>
        <a:bodyPr/>
        <a:lstStyle/>
        <a:p>
          <a:r>
            <a:rPr lang="en-US" dirty="0"/>
            <a:t>Adult Treatment Effect µ</a:t>
          </a:r>
          <a:r>
            <a:rPr lang="en-US" baseline="-25000" dirty="0"/>
            <a:t>a</a:t>
          </a:r>
          <a:r>
            <a:rPr lang="en-US" baseline="0" dirty="0"/>
            <a:t>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~ N(k</a:t>
          </a:r>
          <a:r>
            <a:rPr lang="en-US" baseline="-25000" dirty="0"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en-US" dirty="0"/>
            <a:t>µ</a:t>
          </a:r>
          <a:r>
            <a:rPr lang="en-US" baseline="0" dirty="0"/>
            <a:t>, .)</a:t>
          </a:r>
          <a:endParaRPr lang="en-US" dirty="0"/>
        </a:p>
      </dgm:t>
    </dgm:pt>
    <dgm:pt modelId="{3ACE4C4B-B353-452A-8BD3-388C443A5030}" type="sibTrans" cxnId="{8D88055E-87B3-4558-88FF-083E24BDF277}">
      <dgm:prSet/>
      <dgm:spPr/>
      <dgm:t>
        <a:bodyPr/>
        <a:lstStyle/>
        <a:p>
          <a:endParaRPr lang="en-US"/>
        </a:p>
      </dgm:t>
    </dgm:pt>
    <dgm:pt modelId="{E8D2F3BD-FD28-432A-B846-971F82B54C17}" type="parTrans" cxnId="{8D88055E-87B3-4558-88FF-083E24BDF277}">
      <dgm:prSet/>
      <dgm:spPr/>
      <dgm:t>
        <a:bodyPr/>
        <a:lstStyle/>
        <a:p>
          <a:endParaRPr lang="en-US"/>
        </a:p>
      </dgm:t>
    </dgm:pt>
    <dgm:pt modelId="{F7B864B7-52FC-4150-89E6-372F85F66087}" type="pres">
      <dgm:prSet presAssocID="{9804B060-E982-4478-80A4-05E064631AD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5BD2C2C-ADD1-44DF-B918-6591FF3CB8B2}" type="pres">
      <dgm:prSet presAssocID="{B825A4A0-F987-4BA7-A154-A230320BDC7F}" presName="hierRoot1" presStyleCnt="0"/>
      <dgm:spPr/>
    </dgm:pt>
    <dgm:pt modelId="{101ABFD1-29D6-448E-9D76-B97CD63B5833}" type="pres">
      <dgm:prSet presAssocID="{B825A4A0-F987-4BA7-A154-A230320BDC7F}" presName="composite" presStyleCnt="0"/>
      <dgm:spPr/>
    </dgm:pt>
    <dgm:pt modelId="{7F708B7E-B502-4B7E-92CC-F6F367E4E553}" type="pres">
      <dgm:prSet presAssocID="{B825A4A0-F987-4BA7-A154-A230320BDC7F}" presName="background" presStyleLbl="node0" presStyleIdx="0" presStyleCnt="1"/>
      <dgm:spPr>
        <a:solidFill>
          <a:srgbClr val="7030A0"/>
        </a:solidFill>
      </dgm:spPr>
    </dgm:pt>
    <dgm:pt modelId="{5928506C-5D5F-47BA-A38A-8BB93584BB18}" type="pres">
      <dgm:prSet presAssocID="{B825A4A0-F987-4BA7-A154-A230320BDC7F}" presName="text" presStyleLbl="fgAcc0" presStyleIdx="0" presStyleCnt="1" custScaleX="139869">
        <dgm:presLayoutVars>
          <dgm:chPref val="3"/>
        </dgm:presLayoutVars>
      </dgm:prSet>
      <dgm:spPr/>
    </dgm:pt>
    <dgm:pt modelId="{840C18C8-2D63-48AD-93F7-7A3637E1E48D}" type="pres">
      <dgm:prSet presAssocID="{B825A4A0-F987-4BA7-A154-A230320BDC7F}" presName="hierChild2" presStyleCnt="0"/>
      <dgm:spPr/>
    </dgm:pt>
    <dgm:pt modelId="{B1F4333A-3FE8-4D51-9228-85EAA2AD58E8}" type="pres">
      <dgm:prSet presAssocID="{E8D2F3BD-FD28-432A-B846-971F82B54C17}" presName="Name10" presStyleLbl="parChTrans1D2" presStyleIdx="0" presStyleCnt="2"/>
      <dgm:spPr/>
    </dgm:pt>
    <dgm:pt modelId="{670A1E46-25C7-41FA-9170-99722BB2A722}" type="pres">
      <dgm:prSet presAssocID="{8A92778E-8185-43A8-88E4-F9110B319F63}" presName="hierRoot2" presStyleCnt="0"/>
      <dgm:spPr/>
    </dgm:pt>
    <dgm:pt modelId="{D2FD09B6-8A10-4BDF-88EF-B37692E3670B}" type="pres">
      <dgm:prSet presAssocID="{8A92778E-8185-43A8-88E4-F9110B319F63}" presName="composite2" presStyleCnt="0"/>
      <dgm:spPr/>
    </dgm:pt>
    <dgm:pt modelId="{5CD4562D-5C41-4666-9027-AFD3FA272C3F}" type="pres">
      <dgm:prSet presAssocID="{8A92778E-8185-43A8-88E4-F9110B319F63}" presName="background2" presStyleLbl="node2" presStyleIdx="0" presStyleCnt="2"/>
      <dgm:spPr>
        <a:solidFill>
          <a:srgbClr val="FF0000"/>
        </a:solidFill>
      </dgm:spPr>
    </dgm:pt>
    <dgm:pt modelId="{1EA29A60-752D-4E35-8EB0-DF5A9896F9F6}" type="pres">
      <dgm:prSet presAssocID="{8A92778E-8185-43A8-88E4-F9110B319F63}" presName="text2" presStyleLbl="fgAcc2" presStyleIdx="0" presStyleCnt="2" custScaleX="148273">
        <dgm:presLayoutVars>
          <dgm:chPref val="3"/>
        </dgm:presLayoutVars>
      </dgm:prSet>
      <dgm:spPr/>
    </dgm:pt>
    <dgm:pt modelId="{EDA47CD1-19FC-4BE0-A06D-700CB519E012}" type="pres">
      <dgm:prSet presAssocID="{8A92778E-8185-43A8-88E4-F9110B319F63}" presName="hierChild3" presStyleCnt="0"/>
      <dgm:spPr/>
    </dgm:pt>
    <dgm:pt modelId="{3637EB98-FD07-4521-95AD-3C09A4F9E0FD}" type="pres">
      <dgm:prSet presAssocID="{6A9D7005-EBCE-4807-93E1-7106B7CC5062}" presName="Name17" presStyleLbl="parChTrans1D3" presStyleIdx="0" presStyleCnt="5"/>
      <dgm:spPr/>
    </dgm:pt>
    <dgm:pt modelId="{5EAB7681-2ACE-4B26-A673-F523A08B35D0}" type="pres">
      <dgm:prSet presAssocID="{BD59CB57-9D09-4534-8882-0A39DC710C8B}" presName="hierRoot3" presStyleCnt="0"/>
      <dgm:spPr/>
    </dgm:pt>
    <dgm:pt modelId="{51CEB4A2-2C2E-4C0B-AAE7-C57478A0B73F}" type="pres">
      <dgm:prSet presAssocID="{BD59CB57-9D09-4534-8882-0A39DC710C8B}" presName="composite3" presStyleCnt="0"/>
      <dgm:spPr/>
    </dgm:pt>
    <dgm:pt modelId="{1ACD8296-C216-4A62-9AF0-C116D943A0E8}" type="pres">
      <dgm:prSet presAssocID="{BD59CB57-9D09-4534-8882-0A39DC710C8B}" presName="background3" presStyleLbl="node3" presStyleIdx="0" presStyleCnt="5"/>
      <dgm:spPr>
        <a:solidFill>
          <a:schemeClr val="accent4">
            <a:lumMod val="60000"/>
            <a:lumOff val="40000"/>
          </a:schemeClr>
        </a:soli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/>
          </dgm14:cNvPr>
        </a:ext>
      </dgm:extLst>
    </dgm:pt>
    <dgm:pt modelId="{C5FB1D39-2296-4158-82F6-FB40C07EC555}" type="pres">
      <dgm:prSet presAssocID="{BD59CB57-9D09-4534-8882-0A39DC710C8B}" presName="text3" presStyleLbl="fgAcc3" presStyleIdx="0" presStyleCnt="5" custScaleX="139869">
        <dgm:presLayoutVars>
          <dgm:chPref val="3"/>
        </dgm:presLayoutVars>
      </dgm:prSet>
      <dgm:spPr/>
    </dgm:pt>
    <dgm:pt modelId="{46450C8D-4310-4283-A193-E7D347CF437B}" type="pres">
      <dgm:prSet presAssocID="{BD59CB57-9D09-4534-8882-0A39DC710C8B}" presName="hierChild4" presStyleCnt="0"/>
      <dgm:spPr/>
    </dgm:pt>
    <dgm:pt modelId="{D658EFBD-2F78-4701-9AD4-5766509E7303}" type="pres">
      <dgm:prSet presAssocID="{977FD8AB-7FB0-4987-B7F8-032FA0E2B41B}" presName="Name17" presStyleLbl="parChTrans1D3" presStyleIdx="1" presStyleCnt="5"/>
      <dgm:spPr/>
    </dgm:pt>
    <dgm:pt modelId="{8EB871BD-3CCF-4559-8A9F-DB6EFE884B32}" type="pres">
      <dgm:prSet presAssocID="{968D1DFF-D240-467A-B254-8A8519FB4D4A}" presName="hierRoot3" presStyleCnt="0"/>
      <dgm:spPr/>
    </dgm:pt>
    <dgm:pt modelId="{5D179E02-479F-40C8-ACA9-22A5A2607453}" type="pres">
      <dgm:prSet presAssocID="{968D1DFF-D240-467A-B254-8A8519FB4D4A}" presName="composite3" presStyleCnt="0"/>
      <dgm:spPr/>
    </dgm:pt>
    <dgm:pt modelId="{EE737750-B102-4CF5-8C56-129BABFE3BA1}" type="pres">
      <dgm:prSet presAssocID="{968D1DFF-D240-467A-B254-8A8519FB4D4A}" presName="background3" presStyleLbl="node3" presStyleIdx="1" presStyleCnt="5"/>
      <dgm:spPr>
        <a:solidFill>
          <a:schemeClr val="accent4">
            <a:lumMod val="60000"/>
            <a:lumOff val="40000"/>
          </a:schemeClr>
        </a:solidFill>
      </dgm:spPr>
    </dgm:pt>
    <dgm:pt modelId="{CAAA9F06-16E6-46C8-B83B-18288C97427A}" type="pres">
      <dgm:prSet presAssocID="{968D1DFF-D240-467A-B254-8A8519FB4D4A}" presName="text3" presStyleLbl="fgAcc3" presStyleIdx="1" presStyleCnt="5" custScaleX="139869">
        <dgm:presLayoutVars>
          <dgm:chPref val="3"/>
        </dgm:presLayoutVars>
      </dgm:prSet>
      <dgm:spPr/>
    </dgm:pt>
    <dgm:pt modelId="{C0225EA4-87C8-41B3-8829-736BEDE90074}" type="pres">
      <dgm:prSet presAssocID="{968D1DFF-D240-467A-B254-8A8519FB4D4A}" presName="hierChild4" presStyleCnt="0"/>
      <dgm:spPr/>
    </dgm:pt>
    <dgm:pt modelId="{459AB978-40DA-4167-884E-5160929B41E7}" type="pres">
      <dgm:prSet presAssocID="{F563FC55-1D73-4D32-9D2F-AAAF16292ACB}" presName="Name17" presStyleLbl="parChTrans1D3" presStyleIdx="2" presStyleCnt="5"/>
      <dgm:spPr/>
    </dgm:pt>
    <dgm:pt modelId="{20CD3DE1-7689-45FA-983C-956A0C6EB8F0}" type="pres">
      <dgm:prSet presAssocID="{0E8BF595-17E9-433B-A9EF-C8775E95602E}" presName="hierRoot3" presStyleCnt="0"/>
      <dgm:spPr/>
    </dgm:pt>
    <dgm:pt modelId="{A7680F4D-33D5-4369-BF2F-462DC913799B}" type="pres">
      <dgm:prSet presAssocID="{0E8BF595-17E9-433B-A9EF-C8775E95602E}" presName="composite3" presStyleCnt="0"/>
      <dgm:spPr/>
    </dgm:pt>
    <dgm:pt modelId="{ECC19A16-3630-4697-A5DB-E7F04CFAFFED}" type="pres">
      <dgm:prSet presAssocID="{0E8BF595-17E9-433B-A9EF-C8775E95602E}" presName="background3" presStyleLbl="node3" presStyleIdx="2" presStyleCnt="5"/>
      <dgm:spPr>
        <a:solidFill>
          <a:schemeClr val="accent4">
            <a:lumMod val="60000"/>
            <a:lumOff val="40000"/>
          </a:schemeClr>
        </a:solidFill>
      </dgm:spPr>
    </dgm:pt>
    <dgm:pt modelId="{ABA4AD25-73FE-41DE-BFB4-FC9D518C7E77}" type="pres">
      <dgm:prSet presAssocID="{0E8BF595-17E9-433B-A9EF-C8775E95602E}" presName="text3" presStyleLbl="fgAcc3" presStyleIdx="2" presStyleCnt="5" custScaleX="139869">
        <dgm:presLayoutVars>
          <dgm:chPref val="3"/>
        </dgm:presLayoutVars>
      </dgm:prSet>
      <dgm:spPr/>
    </dgm:pt>
    <dgm:pt modelId="{2AEC2EF3-6B4D-459C-B443-5E42C72D29A9}" type="pres">
      <dgm:prSet presAssocID="{0E8BF595-17E9-433B-A9EF-C8775E95602E}" presName="hierChild4" presStyleCnt="0"/>
      <dgm:spPr/>
    </dgm:pt>
    <dgm:pt modelId="{E00B4E74-CF41-4393-A068-C8A9C96B3593}" type="pres">
      <dgm:prSet presAssocID="{F190B793-F0A9-43A4-8A8E-7CFEA8C4676D}" presName="Name10" presStyleLbl="parChTrans1D2" presStyleIdx="1" presStyleCnt="2"/>
      <dgm:spPr/>
    </dgm:pt>
    <dgm:pt modelId="{11975318-BBD8-4A5C-95BB-DDB1EF2DE8A9}" type="pres">
      <dgm:prSet presAssocID="{C6137E6C-70D9-47A1-8C9E-042B1F4B5327}" presName="hierRoot2" presStyleCnt="0"/>
      <dgm:spPr/>
    </dgm:pt>
    <dgm:pt modelId="{F96A19B7-051A-479A-8CD1-86FCBE43FE0B}" type="pres">
      <dgm:prSet presAssocID="{C6137E6C-70D9-47A1-8C9E-042B1F4B5327}" presName="composite2" presStyleCnt="0"/>
      <dgm:spPr/>
    </dgm:pt>
    <dgm:pt modelId="{48A947D4-86F4-45C4-BAA9-5D37A4034151}" type="pres">
      <dgm:prSet presAssocID="{C6137E6C-70D9-47A1-8C9E-042B1F4B5327}" presName="background2" presStyleLbl="node2" presStyleIdx="1" presStyleCnt="2"/>
      <dgm:spPr/>
    </dgm:pt>
    <dgm:pt modelId="{983FA0FC-0942-4B58-B4A8-5B2BD3334CED}" type="pres">
      <dgm:prSet presAssocID="{C6137E6C-70D9-47A1-8C9E-042B1F4B5327}" presName="text2" presStyleLbl="fgAcc2" presStyleIdx="1" presStyleCnt="2" custScaleX="156617">
        <dgm:presLayoutVars>
          <dgm:chPref val="3"/>
        </dgm:presLayoutVars>
      </dgm:prSet>
      <dgm:spPr/>
    </dgm:pt>
    <dgm:pt modelId="{AE918613-88F0-4A77-BD28-CC3451208497}" type="pres">
      <dgm:prSet presAssocID="{C6137E6C-70D9-47A1-8C9E-042B1F4B5327}" presName="hierChild3" presStyleCnt="0"/>
      <dgm:spPr/>
    </dgm:pt>
    <dgm:pt modelId="{84A40631-0562-4CBF-9857-E0DAE713D1AB}" type="pres">
      <dgm:prSet presAssocID="{C5A0A083-E1EA-4EAF-BAB7-7DACC93ADB29}" presName="Name17" presStyleLbl="parChTrans1D3" presStyleIdx="3" presStyleCnt="5"/>
      <dgm:spPr/>
    </dgm:pt>
    <dgm:pt modelId="{DC1BD857-1D4C-4CA4-95E6-0786149ACF2E}" type="pres">
      <dgm:prSet presAssocID="{A81F0F17-30F9-4FB4-AA56-D20731DE0C88}" presName="hierRoot3" presStyleCnt="0"/>
      <dgm:spPr/>
    </dgm:pt>
    <dgm:pt modelId="{4EDC515A-791D-49E4-AFBC-81AAFBE7A4AF}" type="pres">
      <dgm:prSet presAssocID="{A81F0F17-30F9-4FB4-AA56-D20731DE0C88}" presName="composite3" presStyleCnt="0"/>
      <dgm:spPr/>
    </dgm:pt>
    <dgm:pt modelId="{371F85C9-756A-4964-AC91-7887EF6A2C91}" type="pres">
      <dgm:prSet presAssocID="{A81F0F17-30F9-4FB4-AA56-D20731DE0C88}" presName="background3" presStyleLbl="node3" presStyleIdx="3" presStyleCnt="5"/>
      <dgm:spPr>
        <a:solidFill>
          <a:schemeClr val="accent1">
            <a:lumMod val="60000"/>
            <a:lumOff val="40000"/>
          </a:schemeClr>
        </a:solidFill>
      </dgm:spPr>
    </dgm:pt>
    <dgm:pt modelId="{182D6040-33D5-4183-971E-D1E8CA5FBDAE}" type="pres">
      <dgm:prSet presAssocID="{A81F0F17-30F9-4FB4-AA56-D20731DE0C88}" presName="text3" presStyleLbl="fgAcc3" presStyleIdx="3" presStyleCnt="5" custScaleX="139869">
        <dgm:presLayoutVars>
          <dgm:chPref val="3"/>
        </dgm:presLayoutVars>
      </dgm:prSet>
      <dgm:spPr/>
    </dgm:pt>
    <dgm:pt modelId="{C7E3115A-5A99-4FEB-A170-428DFA691F0D}" type="pres">
      <dgm:prSet presAssocID="{A81F0F17-30F9-4FB4-AA56-D20731DE0C88}" presName="hierChild4" presStyleCnt="0"/>
      <dgm:spPr/>
    </dgm:pt>
    <dgm:pt modelId="{4CBCA798-6429-4A06-987A-2A808BFD7558}" type="pres">
      <dgm:prSet presAssocID="{6C9D908E-8AED-45D7-8197-1B86A46F5DCA}" presName="Name17" presStyleLbl="parChTrans1D3" presStyleIdx="4" presStyleCnt="5"/>
      <dgm:spPr/>
    </dgm:pt>
    <dgm:pt modelId="{5DB072EA-EF97-44EF-9B5B-47A1EFBF8F5A}" type="pres">
      <dgm:prSet presAssocID="{1C2187B5-4181-42A0-BEBE-D1AB838D5652}" presName="hierRoot3" presStyleCnt="0"/>
      <dgm:spPr/>
    </dgm:pt>
    <dgm:pt modelId="{FACBF81F-FD1A-4A2D-9321-120AC1E0E1B1}" type="pres">
      <dgm:prSet presAssocID="{1C2187B5-4181-42A0-BEBE-D1AB838D5652}" presName="composite3" presStyleCnt="0"/>
      <dgm:spPr/>
    </dgm:pt>
    <dgm:pt modelId="{9FB4B74F-6B89-420A-9145-056F3709E330}" type="pres">
      <dgm:prSet presAssocID="{1C2187B5-4181-42A0-BEBE-D1AB838D5652}" presName="background3" presStyleLbl="node3" presStyleIdx="4" presStyleCnt="5"/>
      <dgm:spPr>
        <a:solidFill>
          <a:schemeClr val="accent1">
            <a:lumMod val="60000"/>
            <a:lumOff val="40000"/>
          </a:schemeClr>
        </a:solidFill>
      </dgm:spPr>
    </dgm:pt>
    <dgm:pt modelId="{9F9DB829-C2D3-4819-BBC4-073179FC414A}" type="pres">
      <dgm:prSet presAssocID="{1C2187B5-4181-42A0-BEBE-D1AB838D5652}" presName="text3" presStyleLbl="fgAcc3" presStyleIdx="4" presStyleCnt="5" custScaleX="139869">
        <dgm:presLayoutVars>
          <dgm:chPref val="3"/>
        </dgm:presLayoutVars>
      </dgm:prSet>
      <dgm:spPr/>
    </dgm:pt>
    <dgm:pt modelId="{A9B70A04-3498-45C2-8A7B-8A26510E6439}" type="pres">
      <dgm:prSet presAssocID="{1C2187B5-4181-42A0-BEBE-D1AB838D5652}" presName="hierChild4" presStyleCnt="0"/>
      <dgm:spPr/>
    </dgm:pt>
  </dgm:ptLst>
  <dgm:cxnLst>
    <dgm:cxn modelId="{E3ED5002-DA1F-420D-8EA9-CC712F32E10B}" srcId="{8A92778E-8185-43A8-88E4-F9110B319F63}" destId="{968D1DFF-D240-467A-B254-8A8519FB4D4A}" srcOrd="1" destOrd="0" parTransId="{977FD8AB-7FB0-4987-B7F8-032FA0E2B41B}" sibTransId="{1B7E60B1-9290-4105-BE82-911F161E23E2}"/>
    <dgm:cxn modelId="{87A45109-E8C5-4574-892E-8C127917C51E}" type="presOf" srcId="{8A92778E-8185-43A8-88E4-F9110B319F63}" destId="{1EA29A60-752D-4E35-8EB0-DF5A9896F9F6}" srcOrd="0" destOrd="0" presId="urn:microsoft.com/office/officeart/2005/8/layout/hierarchy1"/>
    <dgm:cxn modelId="{508DA30A-8E4B-4A7D-8008-FEF0760733EB}" type="presOf" srcId="{C5A0A083-E1EA-4EAF-BAB7-7DACC93ADB29}" destId="{84A40631-0562-4CBF-9857-E0DAE713D1AB}" srcOrd="0" destOrd="0" presId="urn:microsoft.com/office/officeart/2005/8/layout/hierarchy1"/>
    <dgm:cxn modelId="{D8BEB50F-31BB-474D-AADA-AFCD119D75CB}" type="presOf" srcId="{968D1DFF-D240-467A-B254-8A8519FB4D4A}" destId="{CAAA9F06-16E6-46C8-B83B-18288C97427A}" srcOrd="0" destOrd="0" presId="urn:microsoft.com/office/officeart/2005/8/layout/hierarchy1"/>
    <dgm:cxn modelId="{F6D80E18-F592-498A-A035-E8BF00EC8FBD}" srcId="{8A92778E-8185-43A8-88E4-F9110B319F63}" destId="{0E8BF595-17E9-433B-A9EF-C8775E95602E}" srcOrd="2" destOrd="0" parTransId="{F563FC55-1D73-4D32-9D2F-AAAF16292ACB}" sibTransId="{24CBDAA6-77B5-4776-AFD1-99D1B53E152F}"/>
    <dgm:cxn modelId="{8A19B62D-5A24-4644-BFCA-998BB8E245C6}" srcId="{C6137E6C-70D9-47A1-8C9E-042B1F4B5327}" destId="{1C2187B5-4181-42A0-BEBE-D1AB838D5652}" srcOrd="1" destOrd="0" parTransId="{6C9D908E-8AED-45D7-8197-1B86A46F5DCA}" sibTransId="{7E2F42DE-6A3F-42F6-A9E0-3373DCEB6C98}"/>
    <dgm:cxn modelId="{2D7F882F-A1B0-4CF6-AD73-343854E3D6AD}" type="presOf" srcId="{C6137E6C-70D9-47A1-8C9E-042B1F4B5327}" destId="{983FA0FC-0942-4B58-B4A8-5B2BD3334CED}" srcOrd="0" destOrd="0" presId="urn:microsoft.com/office/officeart/2005/8/layout/hierarchy1"/>
    <dgm:cxn modelId="{83477E5C-1BF1-40A9-A777-3E5C9DA86122}" type="presOf" srcId="{B825A4A0-F987-4BA7-A154-A230320BDC7F}" destId="{5928506C-5D5F-47BA-A38A-8BB93584BB18}" srcOrd="0" destOrd="0" presId="urn:microsoft.com/office/officeart/2005/8/layout/hierarchy1"/>
    <dgm:cxn modelId="{8D88055E-87B3-4558-88FF-083E24BDF277}" srcId="{B825A4A0-F987-4BA7-A154-A230320BDC7F}" destId="{8A92778E-8185-43A8-88E4-F9110B319F63}" srcOrd="0" destOrd="0" parTransId="{E8D2F3BD-FD28-432A-B846-971F82B54C17}" sibTransId="{3ACE4C4B-B353-452A-8BD3-388C443A5030}"/>
    <dgm:cxn modelId="{6DF28863-BBD5-4DBB-A5AA-9A68CA01A16B}" type="presOf" srcId="{BD59CB57-9D09-4534-8882-0A39DC710C8B}" destId="{C5FB1D39-2296-4158-82F6-FB40C07EC555}" srcOrd="0" destOrd="0" presId="urn:microsoft.com/office/officeart/2005/8/layout/hierarchy1"/>
    <dgm:cxn modelId="{DC1A0167-4EF7-48EC-83CD-007FA26D1784}" type="presOf" srcId="{0E8BF595-17E9-433B-A9EF-C8775E95602E}" destId="{ABA4AD25-73FE-41DE-BFB4-FC9D518C7E77}" srcOrd="0" destOrd="0" presId="urn:microsoft.com/office/officeart/2005/8/layout/hierarchy1"/>
    <dgm:cxn modelId="{147FE570-C403-40E5-9630-7427BD2569D4}" type="presOf" srcId="{E8D2F3BD-FD28-432A-B846-971F82B54C17}" destId="{B1F4333A-3FE8-4D51-9228-85EAA2AD58E8}" srcOrd="0" destOrd="0" presId="urn:microsoft.com/office/officeart/2005/8/layout/hierarchy1"/>
    <dgm:cxn modelId="{BF0E2D74-26B4-4F2C-A8F3-CCF1042C8A87}" type="presOf" srcId="{F563FC55-1D73-4D32-9D2F-AAAF16292ACB}" destId="{459AB978-40DA-4167-884E-5160929B41E7}" srcOrd="0" destOrd="0" presId="urn:microsoft.com/office/officeart/2005/8/layout/hierarchy1"/>
    <dgm:cxn modelId="{F0D8817B-A966-4F78-AAA1-0F40C4009A6E}" type="presOf" srcId="{A81F0F17-30F9-4FB4-AA56-D20731DE0C88}" destId="{182D6040-33D5-4183-971E-D1E8CA5FBDAE}" srcOrd="0" destOrd="0" presId="urn:microsoft.com/office/officeart/2005/8/layout/hierarchy1"/>
    <dgm:cxn modelId="{6C27A691-233A-4099-AE94-4E47734AEA03}" type="presOf" srcId="{1C2187B5-4181-42A0-BEBE-D1AB838D5652}" destId="{9F9DB829-C2D3-4819-BBC4-073179FC414A}" srcOrd="0" destOrd="0" presId="urn:microsoft.com/office/officeart/2005/8/layout/hierarchy1"/>
    <dgm:cxn modelId="{7AEB7F9B-A695-48C7-9F36-6C989468B711}" type="presOf" srcId="{9804B060-E982-4478-80A4-05E064631ADE}" destId="{F7B864B7-52FC-4150-89E6-372F85F66087}" srcOrd="0" destOrd="0" presId="urn:microsoft.com/office/officeart/2005/8/layout/hierarchy1"/>
    <dgm:cxn modelId="{4C951F9C-CE04-452E-A281-3070A83E7481}" srcId="{8A92778E-8185-43A8-88E4-F9110B319F63}" destId="{BD59CB57-9D09-4534-8882-0A39DC710C8B}" srcOrd="0" destOrd="0" parTransId="{6A9D7005-EBCE-4807-93E1-7106B7CC5062}" sibTransId="{63419765-6B8A-49EF-9B7C-41B068E5D2F4}"/>
    <dgm:cxn modelId="{7F2F6BA1-4927-4D63-A660-3BDB0F52E692}" type="presOf" srcId="{6A9D7005-EBCE-4807-93E1-7106B7CC5062}" destId="{3637EB98-FD07-4521-95AD-3C09A4F9E0FD}" srcOrd="0" destOrd="0" presId="urn:microsoft.com/office/officeart/2005/8/layout/hierarchy1"/>
    <dgm:cxn modelId="{9F0D44D6-3A92-44DE-9271-7F1CFE71817A}" type="presOf" srcId="{6C9D908E-8AED-45D7-8197-1B86A46F5DCA}" destId="{4CBCA798-6429-4A06-987A-2A808BFD7558}" srcOrd="0" destOrd="0" presId="urn:microsoft.com/office/officeart/2005/8/layout/hierarchy1"/>
    <dgm:cxn modelId="{1E4CFCE7-7665-406A-9EDA-D78BDC7D1680}" srcId="{9804B060-E982-4478-80A4-05E064631ADE}" destId="{B825A4A0-F987-4BA7-A154-A230320BDC7F}" srcOrd="0" destOrd="0" parTransId="{52C23017-2219-4BAC-9F03-CAEFDF61ADE6}" sibTransId="{BE3587F3-6972-4BC7-A56A-DC5202CFE3C6}"/>
    <dgm:cxn modelId="{B6C04FEB-9D69-4BB1-982D-F5EBFDB64FE9}" srcId="{C6137E6C-70D9-47A1-8C9E-042B1F4B5327}" destId="{A81F0F17-30F9-4FB4-AA56-D20731DE0C88}" srcOrd="0" destOrd="0" parTransId="{C5A0A083-E1EA-4EAF-BAB7-7DACC93ADB29}" sibTransId="{5BFE27DE-DF92-405B-BC36-52602B23BCB8}"/>
    <dgm:cxn modelId="{B1B3C6F6-5C69-4E9E-993C-FD0AF1F75D36}" type="presOf" srcId="{F190B793-F0A9-43A4-8A8E-7CFEA8C4676D}" destId="{E00B4E74-CF41-4393-A068-C8A9C96B3593}" srcOrd="0" destOrd="0" presId="urn:microsoft.com/office/officeart/2005/8/layout/hierarchy1"/>
    <dgm:cxn modelId="{218154F7-2119-41EE-B38D-AE5457461948}" type="presOf" srcId="{977FD8AB-7FB0-4987-B7F8-032FA0E2B41B}" destId="{D658EFBD-2F78-4701-9AD4-5766509E7303}" srcOrd="0" destOrd="0" presId="urn:microsoft.com/office/officeart/2005/8/layout/hierarchy1"/>
    <dgm:cxn modelId="{F2737CF7-3EC7-4426-BE85-467D0BD2DEF5}" srcId="{B825A4A0-F987-4BA7-A154-A230320BDC7F}" destId="{C6137E6C-70D9-47A1-8C9E-042B1F4B5327}" srcOrd="1" destOrd="0" parTransId="{F190B793-F0A9-43A4-8A8E-7CFEA8C4676D}" sibTransId="{89FA031B-1BE0-4FB1-9ED3-7E9114A6B83F}"/>
    <dgm:cxn modelId="{F6A80C00-F95F-41DF-9363-3D9AFBCD0E3F}" type="presParOf" srcId="{F7B864B7-52FC-4150-89E6-372F85F66087}" destId="{E5BD2C2C-ADD1-44DF-B918-6591FF3CB8B2}" srcOrd="0" destOrd="0" presId="urn:microsoft.com/office/officeart/2005/8/layout/hierarchy1"/>
    <dgm:cxn modelId="{1FD8E89F-00B2-426E-B235-C5B61DE8794A}" type="presParOf" srcId="{E5BD2C2C-ADD1-44DF-B918-6591FF3CB8B2}" destId="{101ABFD1-29D6-448E-9D76-B97CD63B5833}" srcOrd="0" destOrd="0" presId="urn:microsoft.com/office/officeart/2005/8/layout/hierarchy1"/>
    <dgm:cxn modelId="{631C9302-E6A0-4B28-9CAC-2272768CEFB4}" type="presParOf" srcId="{101ABFD1-29D6-448E-9D76-B97CD63B5833}" destId="{7F708B7E-B502-4B7E-92CC-F6F367E4E553}" srcOrd="0" destOrd="0" presId="urn:microsoft.com/office/officeart/2005/8/layout/hierarchy1"/>
    <dgm:cxn modelId="{B02340F5-9313-4AE8-88E7-568B450F467E}" type="presParOf" srcId="{101ABFD1-29D6-448E-9D76-B97CD63B5833}" destId="{5928506C-5D5F-47BA-A38A-8BB93584BB18}" srcOrd="1" destOrd="0" presId="urn:microsoft.com/office/officeart/2005/8/layout/hierarchy1"/>
    <dgm:cxn modelId="{E0109DB6-F1F3-4BAC-9F1F-8EBE725EE1D1}" type="presParOf" srcId="{E5BD2C2C-ADD1-44DF-B918-6591FF3CB8B2}" destId="{840C18C8-2D63-48AD-93F7-7A3637E1E48D}" srcOrd="1" destOrd="0" presId="urn:microsoft.com/office/officeart/2005/8/layout/hierarchy1"/>
    <dgm:cxn modelId="{B3C611F9-D003-47C8-AF16-D73A3FE10725}" type="presParOf" srcId="{840C18C8-2D63-48AD-93F7-7A3637E1E48D}" destId="{B1F4333A-3FE8-4D51-9228-85EAA2AD58E8}" srcOrd="0" destOrd="0" presId="urn:microsoft.com/office/officeart/2005/8/layout/hierarchy1"/>
    <dgm:cxn modelId="{382BAF61-63B3-43C4-AAFF-A60A3BE5E974}" type="presParOf" srcId="{840C18C8-2D63-48AD-93F7-7A3637E1E48D}" destId="{670A1E46-25C7-41FA-9170-99722BB2A722}" srcOrd="1" destOrd="0" presId="urn:microsoft.com/office/officeart/2005/8/layout/hierarchy1"/>
    <dgm:cxn modelId="{F750B3C9-09EF-4CAF-A992-CB9F2E8ACA4C}" type="presParOf" srcId="{670A1E46-25C7-41FA-9170-99722BB2A722}" destId="{D2FD09B6-8A10-4BDF-88EF-B37692E3670B}" srcOrd="0" destOrd="0" presId="urn:microsoft.com/office/officeart/2005/8/layout/hierarchy1"/>
    <dgm:cxn modelId="{9209B4DF-786A-4988-BC41-A33F455772C8}" type="presParOf" srcId="{D2FD09B6-8A10-4BDF-88EF-B37692E3670B}" destId="{5CD4562D-5C41-4666-9027-AFD3FA272C3F}" srcOrd="0" destOrd="0" presId="urn:microsoft.com/office/officeart/2005/8/layout/hierarchy1"/>
    <dgm:cxn modelId="{5B17C479-F79D-47F7-920F-62B277C4D052}" type="presParOf" srcId="{D2FD09B6-8A10-4BDF-88EF-B37692E3670B}" destId="{1EA29A60-752D-4E35-8EB0-DF5A9896F9F6}" srcOrd="1" destOrd="0" presId="urn:microsoft.com/office/officeart/2005/8/layout/hierarchy1"/>
    <dgm:cxn modelId="{317DDD43-C1BE-4628-8E95-FE94D3568B41}" type="presParOf" srcId="{670A1E46-25C7-41FA-9170-99722BB2A722}" destId="{EDA47CD1-19FC-4BE0-A06D-700CB519E012}" srcOrd="1" destOrd="0" presId="urn:microsoft.com/office/officeart/2005/8/layout/hierarchy1"/>
    <dgm:cxn modelId="{83FB15E0-B99C-4141-B2FE-FE4F0895E7B3}" type="presParOf" srcId="{EDA47CD1-19FC-4BE0-A06D-700CB519E012}" destId="{3637EB98-FD07-4521-95AD-3C09A4F9E0FD}" srcOrd="0" destOrd="0" presId="urn:microsoft.com/office/officeart/2005/8/layout/hierarchy1"/>
    <dgm:cxn modelId="{C0EAEF32-1A1D-4D9C-B0EE-2709EBB03BD9}" type="presParOf" srcId="{EDA47CD1-19FC-4BE0-A06D-700CB519E012}" destId="{5EAB7681-2ACE-4B26-A673-F523A08B35D0}" srcOrd="1" destOrd="0" presId="urn:microsoft.com/office/officeart/2005/8/layout/hierarchy1"/>
    <dgm:cxn modelId="{14DAEFD4-6E26-4E47-9DFE-1F2ECA327E75}" type="presParOf" srcId="{5EAB7681-2ACE-4B26-A673-F523A08B35D0}" destId="{51CEB4A2-2C2E-4C0B-AAE7-C57478A0B73F}" srcOrd="0" destOrd="0" presId="urn:microsoft.com/office/officeart/2005/8/layout/hierarchy1"/>
    <dgm:cxn modelId="{91313396-1218-4EA0-9791-E1EF9163322C}" type="presParOf" srcId="{51CEB4A2-2C2E-4C0B-AAE7-C57478A0B73F}" destId="{1ACD8296-C216-4A62-9AF0-C116D943A0E8}" srcOrd="0" destOrd="0" presId="urn:microsoft.com/office/officeart/2005/8/layout/hierarchy1"/>
    <dgm:cxn modelId="{2AA238E3-C342-4232-8297-9A831351598E}" type="presParOf" srcId="{51CEB4A2-2C2E-4C0B-AAE7-C57478A0B73F}" destId="{C5FB1D39-2296-4158-82F6-FB40C07EC555}" srcOrd="1" destOrd="0" presId="urn:microsoft.com/office/officeart/2005/8/layout/hierarchy1"/>
    <dgm:cxn modelId="{F9646B3A-9268-4331-ACD7-509BD45ACC18}" type="presParOf" srcId="{5EAB7681-2ACE-4B26-A673-F523A08B35D0}" destId="{46450C8D-4310-4283-A193-E7D347CF437B}" srcOrd="1" destOrd="0" presId="urn:microsoft.com/office/officeart/2005/8/layout/hierarchy1"/>
    <dgm:cxn modelId="{1D0BF597-A596-4FB5-B043-4864CFFA2F21}" type="presParOf" srcId="{EDA47CD1-19FC-4BE0-A06D-700CB519E012}" destId="{D658EFBD-2F78-4701-9AD4-5766509E7303}" srcOrd="2" destOrd="0" presId="urn:microsoft.com/office/officeart/2005/8/layout/hierarchy1"/>
    <dgm:cxn modelId="{0813FAD1-51F6-426F-9CDA-353DF7DEBA52}" type="presParOf" srcId="{EDA47CD1-19FC-4BE0-A06D-700CB519E012}" destId="{8EB871BD-3CCF-4559-8A9F-DB6EFE884B32}" srcOrd="3" destOrd="0" presId="urn:microsoft.com/office/officeart/2005/8/layout/hierarchy1"/>
    <dgm:cxn modelId="{33F9EE28-08BC-41B2-A1F8-9A1152000D1A}" type="presParOf" srcId="{8EB871BD-3CCF-4559-8A9F-DB6EFE884B32}" destId="{5D179E02-479F-40C8-ACA9-22A5A2607453}" srcOrd="0" destOrd="0" presId="urn:microsoft.com/office/officeart/2005/8/layout/hierarchy1"/>
    <dgm:cxn modelId="{31C28FA8-BE96-4127-A5BF-48E51122399E}" type="presParOf" srcId="{5D179E02-479F-40C8-ACA9-22A5A2607453}" destId="{EE737750-B102-4CF5-8C56-129BABFE3BA1}" srcOrd="0" destOrd="0" presId="urn:microsoft.com/office/officeart/2005/8/layout/hierarchy1"/>
    <dgm:cxn modelId="{2B52ECD7-0C6E-4866-8D88-9F349E495BE1}" type="presParOf" srcId="{5D179E02-479F-40C8-ACA9-22A5A2607453}" destId="{CAAA9F06-16E6-46C8-B83B-18288C97427A}" srcOrd="1" destOrd="0" presId="urn:microsoft.com/office/officeart/2005/8/layout/hierarchy1"/>
    <dgm:cxn modelId="{B26BCE37-5332-44FD-B30F-A89B0F36BE7A}" type="presParOf" srcId="{8EB871BD-3CCF-4559-8A9F-DB6EFE884B32}" destId="{C0225EA4-87C8-41B3-8829-736BEDE90074}" srcOrd="1" destOrd="0" presId="urn:microsoft.com/office/officeart/2005/8/layout/hierarchy1"/>
    <dgm:cxn modelId="{E1E57708-E63A-4DC9-916C-DCACCF3749F6}" type="presParOf" srcId="{EDA47CD1-19FC-4BE0-A06D-700CB519E012}" destId="{459AB978-40DA-4167-884E-5160929B41E7}" srcOrd="4" destOrd="0" presId="urn:microsoft.com/office/officeart/2005/8/layout/hierarchy1"/>
    <dgm:cxn modelId="{03D3B2B2-1430-4AB1-88DB-DAC2AAE3C6B1}" type="presParOf" srcId="{EDA47CD1-19FC-4BE0-A06D-700CB519E012}" destId="{20CD3DE1-7689-45FA-983C-956A0C6EB8F0}" srcOrd="5" destOrd="0" presId="urn:microsoft.com/office/officeart/2005/8/layout/hierarchy1"/>
    <dgm:cxn modelId="{2527608C-ABC8-40D1-AB5E-CC9DCE0B043F}" type="presParOf" srcId="{20CD3DE1-7689-45FA-983C-956A0C6EB8F0}" destId="{A7680F4D-33D5-4369-BF2F-462DC913799B}" srcOrd="0" destOrd="0" presId="urn:microsoft.com/office/officeart/2005/8/layout/hierarchy1"/>
    <dgm:cxn modelId="{F5E8374F-273C-4556-B23E-980399299BEE}" type="presParOf" srcId="{A7680F4D-33D5-4369-BF2F-462DC913799B}" destId="{ECC19A16-3630-4697-A5DB-E7F04CFAFFED}" srcOrd="0" destOrd="0" presId="urn:microsoft.com/office/officeart/2005/8/layout/hierarchy1"/>
    <dgm:cxn modelId="{76570128-8737-4CFF-BE26-E76CECE0E9A8}" type="presParOf" srcId="{A7680F4D-33D5-4369-BF2F-462DC913799B}" destId="{ABA4AD25-73FE-41DE-BFB4-FC9D518C7E77}" srcOrd="1" destOrd="0" presId="urn:microsoft.com/office/officeart/2005/8/layout/hierarchy1"/>
    <dgm:cxn modelId="{4D2E76CF-9C9C-4B32-B886-FB085D0D1EF3}" type="presParOf" srcId="{20CD3DE1-7689-45FA-983C-956A0C6EB8F0}" destId="{2AEC2EF3-6B4D-459C-B443-5E42C72D29A9}" srcOrd="1" destOrd="0" presId="urn:microsoft.com/office/officeart/2005/8/layout/hierarchy1"/>
    <dgm:cxn modelId="{B4488888-AA25-421E-9EA3-0DAE3527845D}" type="presParOf" srcId="{840C18C8-2D63-48AD-93F7-7A3637E1E48D}" destId="{E00B4E74-CF41-4393-A068-C8A9C96B3593}" srcOrd="2" destOrd="0" presId="urn:microsoft.com/office/officeart/2005/8/layout/hierarchy1"/>
    <dgm:cxn modelId="{ABAEDD99-3EB9-4586-90FB-847F05364B90}" type="presParOf" srcId="{840C18C8-2D63-48AD-93F7-7A3637E1E48D}" destId="{11975318-BBD8-4A5C-95BB-DDB1EF2DE8A9}" srcOrd="3" destOrd="0" presId="urn:microsoft.com/office/officeart/2005/8/layout/hierarchy1"/>
    <dgm:cxn modelId="{70B4164D-E73F-4AF5-BB9A-E0F39FA5E95D}" type="presParOf" srcId="{11975318-BBD8-4A5C-95BB-DDB1EF2DE8A9}" destId="{F96A19B7-051A-479A-8CD1-86FCBE43FE0B}" srcOrd="0" destOrd="0" presId="urn:microsoft.com/office/officeart/2005/8/layout/hierarchy1"/>
    <dgm:cxn modelId="{FBDEE497-EE41-406A-8DC3-96EFACD67C9A}" type="presParOf" srcId="{F96A19B7-051A-479A-8CD1-86FCBE43FE0B}" destId="{48A947D4-86F4-45C4-BAA9-5D37A4034151}" srcOrd="0" destOrd="0" presId="urn:microsoft.com/office/officeart/2005/8/layout/hierarchy1"/>
    <dgm:cxn modelId="{B26B21DE-A7DE-4334-B14D-7292E2631CCF}" type="presParOf" srcId="{F96A19B7-051A-479A-8CD1-86FCBE43FE0B}" destId="{983FA0FC-0942-4B58-B4A8-5B2BD3334CED}" srcOrd="1" destOrd="0" presId="urn:microsoft.com/office/officeart/2005/8/layout/hierarchy1"/>
    <dgm:cxn modelId="{C804BAAE-4519-4988-B200-B41CC62CD59E}" type="presParOf" srcId="{11975318-BBD8-4A5C-95BB-DDB1EF2DE8A9}" destId="{AE918613-88F0-4A77-BD28-CC3451208497}" srcOrd="1" destOrd="0" presId="urn:microsoft.com/office/officeart/2005/8/layout/hierarchy1"/>
    <dgm:cxn modelId="{69FC8A1A-266B-4A74-9A3B-484F14F02C57}" type="presParOf" srcId="{AE918613-88F0-4A77-BD28-CC3451208497}" destId="{84A40631-0562-4CBF-9857-E0DAE713D1AB}" srcOrd="0" destOrd="0" presId="urn:microsoft.com/office/officeart/2005/8/layout/hierarchy1"/>
    <dgm:cxn modelId="{7461060E-577A-4BF5-8B7A-827C8AD9BFC7}" type="presParOf" srcId="{AE918613-88F0-4A77-BD28-CC3451208497}" destId="{DC1BD857-1D4C-4CA4-95E6-0786149ACF2E}" srcOrd="1" destOrd="0" presId="urn:microsoft.com/office/officeart/2005/8/layout/hierarchy1"/>
    <dgm:cxn modelId="{999283AA-BC62-4AD0-B94C-D819AD48A4A2}" type="presParOf" srcId="{DC1BD857-1D4C-4CA4-95E6-0786149ACF2E}" destId="{4EDC515A-791D-49E4-AFBC-81AAFBE7A4AF}" srcOrd="0" destOrd="0" presId="urn:microsoft.com/office/officeart/2005/8/layout/hierarchy1"/>
    <dgm:cxn modelId="{EB1125B2-3491-46FC-ADDE-4A3F915E03FE}" type="presParOf" srcId="{4EDC515A-791D-49E4-AFBC-81AAFBE7A4AF}" destId="{371F85C9-756A-4964-AC91-7887EF6A2C91}" srcOrd="0" destOrd="0" presId="urn:microsoft.com/office/officeart/2005/8/layout/hierarchy1"/>
    <dgm:cxn modelId="{A7D59164-DAFB-45D2-BCA0-1CBD1DFBFE90}" type="presParOf" srcId="{4EDC515A-791D-49E4-AFBC-81AAFBE7A4AF}" destId="{182D6040-33D5-4183-971E-D1E8CA5FBDAE}" srcOrd="1" destOrd="0" presId="urn:microsoft.com/office/officeart/2005/8/layout/hierarchy1"/>
    <dgm:cxn modelId="{4C1CF2DB-FD10-4F84-AB55-E017D3ADC560}" type="presParOf" srcId="{DC1BD857-1D4C-4CA4-95E6-0786149ACF2E}" destId="{C7E3115A-5A99-4FEB-A170-428DFA691F0D}" srcOrd="1" destOrd="0" presId="urn:microsoft.com/office/officeart/2005/8/layout/hierarchy1"/>
    <dgm:cxn modelId="{AF5D7C95-72EC-4F2A-8983-756B4A32076D}" type="presParOf" srcId="{AE918613-88F0-4A77-BD28-CC3451208497}" destId="{4CBCA798-6429-4A06-987A-2A808BFD7558}" srcOrd="2" destOrd="0" presId="urn:microsoft.com/office/officeart/2005/8/layout/hierarchy1"/>
    <dgm:cxn modelId="{20FD7781-2425-43DA-A369-BA8514A92883}" type="presParOf" srcId="{AE918613-88F0-4A77-BD28-CC3451208497}" destId="{5DB072EA-EF97-44EF-9B5B-47A1EFBF8F5A}" srcOrd="3" destOrd="0" presId="urn:microsoft.com/office/officeart/2005/8/layout/hierarchy1"/>
    <dgm:cxn modelId="{F1DE45AB-EE44-479F-8D7D-DA317C422E1C}" type="presParOf" srcId="{5DB072EA-EF97-44EF-9B5B-47A1EFBF8F5A}" destId="{FACBF81F-FD1A-4A2D-9321-120AC1E0E1B1}" srcOrd="0" destOrd="0" presId="urn:microsoft.com/office/officeart/2005/8/layout/hierarchy1"/>
    <dgm:cxn modelId="{9EBDB6C3-4B23-465F-A4A8-F389CD85FD29}" type="presParOf" srcId="{FACBF81F-FD1A-4A2D-9321-120AC1E0E1B1}" destId="{9FB4B74F-6B89-420A-9145-056F3709E330}" srcOrd="0" destOrd="0" presId="urn:microsoft.com/office/officeart/2005/8/layout/hierarchy1"/>
    <dgm:cxn modelId="{4FE89478-0EB2-4D4E-BD20-29116B09518C}" type="presParOf" srcId="{FACBF81F-FD1A-4A2D-9321-120AC1E0E1B1}" destId="{9F9DB829-C2D3-4819-BBC4-073179FC414A}" srcOrd="1" destOrd="0" presId="urn:microsoft.com/office/officeart/2005/8/layout/hierarchy1"/>
    <dgm:cxn modelId="{E86B9084-F157-4F8D-8AEC-EDD099CB27A3}" type="presParOf" srcId="{5DB072EA-EF97-44EF-9B5B-47A1EFBF8F5A}" destId="{A9B70A04-3498-45C2-8A7B-8A26510E643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BCA798-6429-4A06-987A-2A808BFD7558}">
      <dsp:nvSpPr>
        <dsp:cNvPr id="0" name=""/>
        <dsp:cNvSpPr/>
      </dsp:nvSpPr>
      <dsp:spPr>
        <a:xfrm>
          <a:off x="8945617" y="2447915"/>
          <a:ext cx="1137254" cy="408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111"/>
              </a:lnTo>
              <a:lnTo>
                <a:pt x="1137254" y="278111"/>
              </a:lnTo>
              <a:lnTo>
                <a:pt x="1137254" y="4081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A40631-0562-4CBF-9857-E0DAE713D1AB}">
      <dsp:nvSpPr>
        <dsp:cNvPr id="0" name=""/>
        <dsp:cNvSpPr/>
      </dsp:nvSpPr>
      <dsp:spPr>
        <a:xfrm>
          <a:off x="7808363" y="2447915"/>
          <a:ext cx="1137254" cy="408105"/>
        </a:xfrm>
        <a:custGeom>
          <a:avLst/>
          <a:gdLst/>
          <a:ahLst/>
          <a:cxnLst/>
          <a:rect l="0" t="0" r="0" b="0"/>
          <a:pathLst>
            <a:path>
              <a:moveTo>
                <a:pt x="1137254" y="0"/>
              </a:moveTo>
              <a:lnTo>
                <a:pt x="1137254" y="278111"/>
              </a:lnTo>
              <a:lnTo>
                <a:pt x="0" y="278111"/>
              </a:lnTo>
              <a:lnTo>
                <a:pt x="0" y="4081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0B4E74-CF41-4393-A068-C8A9C96B3593}">
      <dsp:nvSpPr>
        <dsp:cNvPr id="0" name=""/>
        <dsp:cNvSpPr/>
      </dsp:nvSpPr>
      <dsp:spPr>
        <a:xfrm>
          <a:off x="6131753" y="1148760"/>
          <a:ext cx="2813863" cy="408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111"/>
              </a:lnTo>
              <a:lnTo>
                <a:pt x="2813863" y="278111"/>
              </a:lnTo>
              <a:lnTo>
                <a:pt x="2813863" y="4081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9AB978-40DA-4167-884E-5160929B41E7}">
      <dsp:nvSpPr>
        <dsp:cNvPr id="0" name=""/>
        <dsp:cNvSpPr/>
      </dsp:nvSpPr>
      <dsp:spPr>
        <a:xfrm>
          <a:off x="3259347" y="2447915"/>
          <a:ext cx="2274508" cy="408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111"/>
              </a:lnTo>
              <a:lnTo>
                <a:pt x="2274508" y="278111"/>
              </a:lnTo>
              <a:lnTo>
                <a:pt x="2274508" y="4081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58EFBD-2F78-4701-9AD4-5766509E7303}">
      <dsp:nvSpPr>
        <dsp:cNvPr id="0" name=""/>
        <dsp:cNvSpPr/>
      </dsp:nvSpPr>
      <dsp:spPr>
        <a:xfrm>
          <a:off x="3213627" y="2447915"/>
          <a:ext cx="91440" cy="4081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81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37EB98-FD07-4521-95AD-3C09A4F9E0FD}">
      <dsp:nvSpPr>
        <dsp:cNvPr id="0" name=""/>
        <dsp:cNvSpPr/>
      </dsp:nvSpPr>
      <dsp:spPr>
        <a:xfrm>
          <a:off x="984839" y="2447915"/>
          <a:ext cx="2274508" cy="408105"/>
        </a:xfrm>
        <a:custGeom>
          <a:avLst/>
          <a:gdLst/>
          <a:ahLst/>
          <a:cxnLst/>
          <a:rect l="0" t="0" r="0" b="0"/>
          <a:pathLst>
            <a:path>
              <a:moveTo>
                <a:pt x="2274508" y="0"/>
              </a:moveTo>
              <a:lnTo>
                <a:pt x="2274508" y="278111"/>
              </a:lnTo>
              <a:lnTo>
                <a:pt x="0" y="278111"/>
              </a:lnTo>
              <a:lnTo>
                <a:pt x="0" y="4081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F4333A-3FE8-4D51-9228-85EAA2AD58E8}">
      <dsp:nvSpPr>
        <dsp:cNvPr id="0" name=""/>
        <dsp:cNvSpPr/>
      </dsp:nvSpPr>
      <dsp:spPr>
        <a:xfrm>
          <a:off x="3259347" y="1148760"/>
          <a:ext cx="2872406" cy="408105"/>
        </a:xfrm>
        <a:custGeom>
          <a:avLst/>
          <a:gdLst/>
          <a:ahLst/>
          <a:cxnLst/>
          <a:rect l="0" t="0" r="0" b="0"/>
          <a:pathLst>
            <a:path>
              <a:moveTo>
                <a:pt x="2872406" y="0"/>
              </a:moveTo>
              <a:lnTo>
                <a:pt x="2872406" y="278111"/>
              </a:lnTo>
              <a:lnTo>
                <a:pt x="0" y="278111"/>
              </a:lnTo>
              <a:lnTo>
                <a:pt x="0" y="4081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708B7E-B502-4B7E-92CC-F6F367E4E553}">
      <dsp:nvSpPr>
        <dsp:cNvPr id="0" name=""/>
        <dsp:cNvSpPr/>
      </dsp:nvSpPr>
      <dsp:spPr>
        <a:xfrm>
          <a:off x="5150413" y="257711"/>
          <a:ext cx="1962679" cy="891049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28506C-5D5F-47BA-A38A-8BB93584BB18}">
      <dsp:nvSpPr>
        <dsp:cNvPr id="0" name=""/>
        <dsp:cNvSpPr/>
      </dsp:nvSpPr>
      <dsp:spPr>
        <a:xfrm>
          <a:off x="5306328" y="405830"/>
          <a:ext cx="1962679" cy="8910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Treatment Effect µ </a:t>
          </a: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~ prior</a:t>
          </a:r>
          <a:endParaRPr lang="en-US" sz="1700" kern="1200" dirty="0"/>
        </a:p>
      </dsp:txBody>
      <dsp:txXfrm>
        <a:off x="5332426" y="431928"/>
        <a:ext cx="1910483" cy="838853"/>
      </dsp:txXfrm>
    </dsp:sp>
    <dsp:sp modelId="{5CD4562D-5C41-4666-9027-AFD3FA272C3F}">
      <dsp:nvSpPr>
        <dsp:cNvPr id="0" name=""/>
        <dsp:cNvSpPr/>
      </dsp:nvSpPr>
      <dsp:spPr>
        <a:xfrm>
          <a:off x="2219043" y="1556866"/>
          <a:ext cx="2080606" cy="891049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29A60-752D-4E35-8EB0-DF5A9896F9F6}">
      <dsp:nvSpPr>
        <dsp:cNvPr id="0" name=""/>
        <dsp:cNvSpPr/>
      </dsp:nvSpPr>
      <dsp:spPr>
        <a:xfrm>
          <a:off x="2374958" y="1704984"/>
          <a:ext cx="2080606" cy="8910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Adult Treatment Effect µ</a:t>
          </a:r>
          <a:r>
            <a:rPr lang="en-US" sz="1700" kern="1200" baseline="-25000" dirty="0"/>
            <a:t>a</a:t>
          </a:r>
          <a:r>
            <a:rPr lang="en-US" sz="1700" kern="1200" baseline="0" dirty="0"/>
            <a:t> </a:t>
          </a: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~ N(k</a:t>
          </a:r>
          <a:r>
            <a:rPr lang="en-US" sz="1700" kern="1200" baseline="-25000" dirty="0"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en-US" sz="1700" kern="1200" dirty="0"/>
            <a:t>µ</a:t>
          </a:r>
          <a:r>
            <a:rPr lang="en-US" sz="1700" kern="1200" baseline="0" dirty="0"/>
            <a:t>, .)</a:t>
          </a:r>
          <a:endParaRPr lang="en-US" sz="1700" kern="1200" dirty="0"/>
        </a:p>
      </dsp:txBody>
      <dsp:txXfrm>
        <a:off x="2401056" y="1731082"/>
        <a:ext cx="2028410" cy="838853"/>
      </dsp:txXfrm>
    </dsp:sp>
    <dsp:sp modelId="{1ACD8296-C216-4A62-9AF0-C116D943A0E8}">
      <dsp:nvSpPr>
        <dsp:cNvPr id="0" name=""/>
        <dsp:cNvSpPr/>
      </dsp:nvSpPr>
      <dsp:spPr>
        <a:xfrm>
          <a:off x="3499" y="2856020"/>
          <a:ext cx="1962679" cy="89104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FB1D39-2296-4158-82F6-FB40C07EC555}">
      <dsp:nvSpPr>
        <dsp:cNvPr id="0" name=""/>
        <dsp:cNvSpPr/>
      </dsp:nvSpPr>
      <dsp:spPr>
        <a:xfrm>
          <a:off x="159413" y="3004139"/>
          <a:ext cx="1962679" cy="8910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Adult Study 1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µ</a:t>
          </a:r>
          <a:r>
            <a:rPr lang="en-US" sz="1700" kern="1200" baseline="-25000" dirty="0"/>
            <a:t>a1</a:t>
          </a:r>
          <a:r>
            <a:rPr lang="en-US" sz="1700" kern="1200" dirty="0"/>
            <a:t> </a:t>
          </a: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~ N(</a:t>
          </a:r>
          <a:r>
            <a:rPr lang="en-US" sz="1700" kern="1200" dirty="0"/>
            <a:t>µ</a:t>
          </a:r>
          <a:r>
            <a:rPr lang="en-US" sz="1700" kern="1200" baseline="-25000" dirty="0"/>
            <a:t>a</a:t>
          </a:r>
          <a:r>
            <a:rPr lang="en-US" sz="1700" kern="1200" baseline="0" dirty="0"/>
            <a:t>, .)</a:t>
          </a:r>
          <a:endParaRPr lang="en-US" sz="1700" kern="1200" dirty="0"/>
        </a:p>
      </dsp:txBody>
      <dsp:txXfrm>
        <a:off x="185511" y="3030237"/>
        <a:ext cx="1910483" cy="838853"/>
      </dsp:txXfrm>
    </dsp:sp>
    <dsp:sp modelId="{EE737750-B102-4CF5-8C56-129BABFE3BA1}">
      <dsp:nvSpPr>
        <dsp:cNvPr id="0" name=""/>
        <dsp:cNvSpPr/>
      </dsp:nvSpPr>
      <dsp:spPr>
        <a:xfrm>
          <a:off x="2278007" y="2856020"/>
          <a:ext cx="1962679" cy="89104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AA9F06-16E6-46C8-B83B-18288C97427A}">
      <dsp:nvSpPr>
        <dsp:cNvPr id="0" name=""/>
        <dsp:cNvSpPr/>
      </dsp:nvSpPr>
      <dsp:spPr>
        <a:xfrm>
          <a:off x="2433921" y="3004139"/>
          <a:ext cx="1962679" cy="8910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Adult Study 2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µ</a:t>
          </a:r>
          <a:r>
            <a:rPr lang="en-US" sz="1700" kern="1200" baseline="-25000" dirty="0"/>
            <a:t>a2</a:t>
          </a:r>
          <a:r>
            <a:rPr lang="en-US" sz="1700" kern="1200" baseline="0" dirty="0"/>
            <a:t> </a:t>
          </a: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~ N(</a:t>
          </a:r>
          <a:r>
            <a:rPr lang="en-US" sz="1700" kern="1200" dirty="0"/>
            <a:t>µ</a:t>
          </a:r>
          <a:r>
            <a:rPr lang="en-US" sz="1700" kern="1200" baseline="-25000" dirty="0"/>
            <a:t>a</a:t>
          </a:r>
          <a:r>
            <a:rPr lang="en-US" sz="1700" kern="1200" baseline="0" dirty="0"/>
            <a:t>, .)</a:t>
          </a:r>
          <a:endParaRPr lang="en-US" sz="1700" kern="1200" dirty="0"/>
        </a:p>
      </dsp:txBody>
      <dsp:txXfrm>
        <a:off x="2460019" y="3030237"/>
        <a:ext cx="1910483" cy="838853"/>
      </dsp:txXfrm>
    </dsp:sp>
    <dsp:sp modelId="{ECC19A16-3630-4697-A5DB-E7F04CFAFFED}">
      <dsp:nvSpPr>
        <dsp:cNvPr id="0" name=""/>
        <dsp:cNvSpPr/>
      </dsp:nvSpPr>
      <dsp:spPr>
        <a:xfrm>
          <a:off x="4552515" y="2856020"/>
          <a:ext cx="1962679" cy="89104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A4AD25-73FE-41DE-BFB4-FC9D518C7E77}">
      <dsp:nvSpPr>
        <dsp:cNvPr id="0" name=""/>
        <dsp:cNvSpPr/>
      </dsp:nvSpPr>
      <dsp:spPr>
        <a:xfrm>
          <a:off x="4708429" y="3004139"/>
          <a:ext cx="1962679" cy="8910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Adult Study 3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µ</a:t>
          </a:r>
          <a:r>
            <a:rPr lang="en-US" sz="1700" kern="1200" baseline="-25000" dirty="0"/>
            <a:t>a3</a:t>
          </a:r>
          <a:r>
            <a:rPr lang="en-US" sz="1700" kern="1200" baseline="0" dirty="0"/>
            <a:t> </a:t>
          </a: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~ N(</a:t>
          </a:r>
          <a:r>
            <a:rPr lang="en-US" sz="1700" kern="1200" dirty="0"/>
            <a:t>µ</a:t>
          </a:r>
          <a:r>
            <a:rPr lang="en-US" sz="1700" kern="1200" baseline="-25000" dirty="0"/>
            <a:t>a</a:t>
          </a:r>
          <a:r>
            <a:rPr lang="en-US" sz="1700" kern="1200" baseline="0" dirty="0"/>
            <a:t>, .)</a:t>
          </a:r>
          <a:endParaRPr lang="en-US" sz="1700" kern="1200" dirty="0"/>
        </a:p>
      </dsp:txBody>
      <dsp:txXfrm>
        <a:off x="4734527" y="3030237"/>
        <a:ext cx="1910483" cy="838853"/>
      </dsp:txXfrm>
    </dsp:sp>
    <dsp:sp modelId="{48A947D4-86F4-45C4-BAA9-5D37A4034151}">
      <dsp:nvSpPr>
        <dsp:cNvPr id="0" name=""/>
        <dsp:cNvSpPr/>
      </dsp:nvSpPr>
      <dsp:spPr>
        <a:xfrm>
          <a:off x="7846771" y="1556866"/>
          <a:ext cx="2197692" cy="8910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3FA0FC-0942-4B58-B4A8-5B2BD3334CED}">
      <dsp:nvSpPr>
        <dsp:cNvPr id="0" name=""/>
        <dsp:cNvSpPr/>
      </dsp:nvSpPr>
      <dsp:spPr>
        <a:xfrm>
          <a:off x="8002685" y="1704984"/>
          <a:ext cx="2197692" cy="8910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Peds Treatment Effect µ</a:t>
          </a:r>
          <a:r>
            <a:rPr lang="en-US" sz="1700" kern="1200" baseline="-25000" dirty="0"/>
            <a:t>p</a:t>
          </a:r>
          <a:r>
            <a:rPr lang="en-US" sz="1700" kern="1200" baseline="0" dirty="0"/>
            <a:t> </a:t>
          </a: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~ N(k</a:t>
          </a:r>
          <a:r>
            <a:rPr lang="en-US" sz="1700" kern="1200" baseline="-25000" dirty="0"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US" sz="1700" kern="1200" dirty="0"/>
            <a:t>µ</a:t>
          </a:r>
          <a:r>
            <a:rPr lang="en-US" sz="1700" kern="1200" baseline="0" dirty="0"/>
            <a:t>, .)</a:t>
          </a:r>
          <a:endParaRPr lang="en-US" sz="1700" kern="1200" dirty="0"/>
        </a:p>
      </dsp:txBody>
      <dsp:txXfrm>
        <a:off x="8028783" y="1731082"/>
        <a:ext cx="2145496" cy="838853"/>
      </dsp:txXfrm>
    </dsp:sp>
    <dsp:sp modelId="{371F85C9-756A-4964-AC91-7887EF6A2C91}">
      <dsp:nvSpPr>
        <dsp:cNvPr id="0" name=""/>
        <dsp:cNvSpPr/>
      </dsp:nvSpPr>
      <dsp:spPr>
        <a:xfrm>
          <a:off x="6827023" y="2856020"/>
          <a:ext cx="1962679" cy="891049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2D6040-33D5-4183-971E-D1E8CA5FBDAE}">
      <dsp:nvSpPr>
        <dsp:cNvPr id="0" name=""/>
        <dsp:cNvSpPr/>
      </dsp:nvSpPr>
      <dsp:spPr>
        <a:xfrm>
          <a:off x="6982937" y="3004139"/>
          <a:ext cx="1962679" cy="8910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Peds Study 1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µ</a:t>
          </a:r>
          <a:r>
            <a:rPr lang="en-US" sz="1700" kern="1200" baseline="-25000" dirty="0"/>
            <a:t>p1</a:t>
          </a:r>
          <a:r>
            <a:rPr lang="en-US" sz="1700" kern="1200" baseline="0" dirty="0"/>
            <a:t> </a:t>
          </a: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~ N(</a:t>
          </a:r>
          <a:r>
            <a:rPr lang="en-US" sz="1700" kern="1200" dirty="0"/>
            <a:t>µ</a:t>
          </a:r>
          <a:r>
            <a:rPr lang="en-US" sz="1700" kern="1200" baseline="-25000" dirty="0"/>
            <a:t>p</a:t>
          </a:r>
          <a:r>
            <a:rPr lang="en-US" sz="1700" kern="1200" baseline="0" dirty="0"/>
            <a:t>, .)</a:t>
          </a:r>
          <a:endParaRPr lang="en-US" sz="1700" kern="1200" dirty="0"/>
        </a:p>
      </dsp:txBody>
      <dsp:txXfrm>
        <a:off x="7009035" y="3030237"/>
        <a:ext cx="1910483" cy="838853"/>
      </dsp:txXfrm>
    </dsp:sp>
    <dsp:sp modelId="{9FB4B74F-6B89-420A-9145-056F3709E330}">
      <dsp:nvSpPr>
        <dsp:cNvPr id="0" name=""/>
        <dsp:cNvSpPr/>
      </dsp:nvSpPr>
      <dsp:spPr>
        <a:xfrm>
          <a:off x="9101531" y="2856020"/>
          <a:ext cx="1962679" cy="891049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DB829-C2D3-4819-BBC4-073179FC414A}">
      <dsp:nvSpPr>
        <dsp:cNvPr id="0" name=""/>
        <dsp:cNvSpPr/>
      </dsp:nvSpPr>
      <dsp:spPr>
        <a:xfrm>
          <a:off x="9257445" y="3004139"/>
          <a:ext cx="1962679" cy="8910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Peds Study 2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µ</a:t>
          </a:r>
          <a:r>
            <a:rPr lang="en-US" sz="1700" kern="1200" baseline="-25000" dirty="0"/>
            <a:t>p2</a:t>
          </a:r>
          <a:r>
            <a:rPr lang="en-US" sz="1700" kern="1200" baseline="0" dirty="0"/>
            <a:t> </a:t>
          </a: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~ N(</a:t>
          </a:r>
          <a:r>
            <a:rPr lang="en-US" sz="1700" kern="1200" dirty="0"/>
            <a:t>µ</a:t>
          </a:r>
          <a:r>
            <a:rPr lang="en-US" sz="1700" kern="1200" baseline="-25000" dirty="0"/>
            <a:t>p</a:t>
          </a:r>
          <a:r>
            <a:rPr lang="en-US" sz="1700" kern="1200" baseline="0" dirty="0"/>
            <a:t>, .)</a:t>
          </a:r>
          <a:endParaRPr lang="en-US" sz="1700" kern="1200" dirty="0"/>
        </a:p>
      </dsp:txBody>
      <dsp:txXfrm>
        <a:off x="9283543" y="3030237"/>
        <a:ext cx="1910483" cy="8388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F50B2C-ADE8-4198-8A6C-6C15CEDC7F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2B0748-A8BD-4A8C-BB8D-A0BA336E42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3DC724-4A37-46DE-BC4A-11FDF9EEFA56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30694F-C215-469B-8842-B255E3BDB9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test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27F7E9-84FF-488B-98CF-8640940F14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AEF9B1-75B6-4338-AA73-557AABA67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522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1F6A5-FE9C-4C45-AF2D-B3280C8D0F6B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test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A996D-99CF-4EA7-92DB-09D241B52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63910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317500"/>
            <a:ext cx="6432550" cy="3619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test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5ED33E-60F6-4794-8E88-FDBE7A5BA1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520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6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72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666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7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07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98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83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47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441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3650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2373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363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83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427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5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149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2271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ED33E-60F6-4794-8E88-FDBE7A5BA12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873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ED33E-60F6-4794-8E88-FDBE7A5BA12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28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A996D-99CF-4EA7-92DB-09D241B522F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084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 b="6250"/>
          <a:stretch>
            <a:fillRect/>
          </a:stretch>
        </p:blipFill>
        <p:spPr>
          <a:xfrm>
            <a:off x="0" y="0"/>
            <a:ext cx="12192000" cy="5334000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5334000"/>
          </a:xfrm>
          <a:noFill/>
        </p:spPr>
        <p:txBody>
          <a:bodyPr l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239" y="6128298"/>
            <a:ext cx="1713236" cy="406281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1" y="5947240"/>
            <a:ext cx="9932459" cy="393141"/>
          </a:xfrm>
        </p:spPr>
        <p:txBody>
          <a:bodyPr tIns="0"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67" b="0" cap="all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62001" y="5469637"/>
            <a:ext cx="9932459" cy="461699"/>
          </a:xfrm>
        </p:spPr>
        <p:txBody>
          <a:bodyPr rIns="0" anchor="ctr"/>
          <a:lstStyle>
            <a:lvl1pPr marL="0" indent="0" algn="l">
              <a:buNone/>
              <a:defRPr sz="3200" b="1" cap="all" spc="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4" y="2324100"/>
            <a:ext cx="9921913" cy="685800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>
            <a:lvl1pPr algn="l">
              <a:defRPr sz="4800" b="1" spc="0" baseline="0">
                <a:solidFill>
                  <a:schemeClr val="bg1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960614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811520"/>
            <a:ext cx="12192000" cy="10464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239" y="6128298"/>
            <a:ext cx="1713236" cy="4062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4" y="2396404"/>
            <a:ext cx="9921913" cy="685800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>
            <a:lvl1pPr algn="l">
              <a:defRPr sz="4800" b="1" spc="0" baseline="0">
                <a:solidFill>
                  <a:schemeClr val="accent1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291964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10"/>
            <a:ext cx="12192000" cy="47288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389195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7" y="617711"/>
            <a:ext cx="11222376" cy="625877"/>
          </a:xfrm>
        </p:spPr>
        <p:txBody>
          <a:bodyPr wrap="square" anchor="b">
            <a:spAutoFit/>
          </a:bodyPr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98033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84717" y="1706882"/>
            <a:ext cx="5509683" cy="41526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7" y="617711"/>
            <a:ext cx="11222376" cy="625877"/>
          </a:xfrm>
        </p:spPr>
        <p:txBody>
          <a:bodyPr wrap="square" anchor="b">
            <a:spAutoFit/>
          </a:bodyPr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5"/>
          </p:nvPr>
        </p:nvSpPr>
        <p:spPr>
          <a:xfrm>
            <a:off x="6197412" y="1706882"/>
            <a:ext cx="5509683" cy="41526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63578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84719" y="2072642"/>
            <a:ext cx="11222567" cy="3898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8" y="617601"/>
            <a:ext cx="11222567" cy="625877"/>
          </a:xfrm>
        </p:spPr>
        <p:txBody>
          <a:bodyPr>
            <a:spAutoFit/>
          </a:bodyPr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84719" y="1528235"/>
            <a:ext cx="11222565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19" indent="0">
              <a:buNone/>
              <a:defRPr sz="2933">
                <a:solidFill>
                  <a:schemeClr val="accent1"/>
                </a:solidFill>
                <a:latin typeface="+mj-lt"/>
              </a:defRPr>
            </a:lvl2pPr>
            <a:lvl3pPr marL="609570" indent="0">
              <a:buNone/>
              <a:defRPr sz="2933">
                <a:solidFill>
                  <a:schemeClr val="accent1"/>
                </a:solidFill>
                <a:latin typeface="+mj-lt"/>
              </a:defRPr>
            </a:lvl3pPr>
            <a:lvl4pPr marL="918588" indent="0">
              <a:buNone/>
              <a:defRPr sz="2933">
                <a:solidFill>
                  <a:schemeClr val="accent1"/>
                </a:solidFill>
                <a:latin typeface="+mj-lt"/>
              </a:defRPr>
            </a:lvl4pPr>
            <a:lvl5pPr marL="1219140" indent="0">
              <a:buNone/>
              <a:defRPr sz="2933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483297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84717" y="2072642"/>
            <a:ext cx="5510784" cy="3898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8" y="617601"/>
            <a:ext cx="11222567" cy="625877"/>
          </a:xfrm>
        </p:spPr>
        <p:txBody>
          <a:bodyPr>
            <a:spAutoFit/>
          </a:bodyPr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84717" y="1528235"/>
            <a:ext cx="5510784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19" indent="0">
              <a:buNone/>
              <a:defRPr sz="2933">
                <a:solidFill>
                  <a:schemeClr val="accent1"/>
                </a:solidFill>
                <a:latin typeface="+mj-lt"/>
              </a:defRPr>
            </a:lvl2pPr>
            <a:lvl3pPr marL="609570" indent="0">
              <a:buNone/>
              <a:defRPr sz="2933">
                <a:solidFill>
                  <a:schemeClr val="accent1"/>
                </a:solidFill>
                <a:latin typeface="+mj-lt"/>
              </a:defRPr>
            </a:lvl3pPr>
            <a:lvl4pPr marL="918588" indent="0">
              <a:buNone/>
              <a:defRPr sz="2933">
                <a:solidFill>
                  <a:schemeClr val="accent1"/>
                </a:solidFill>
                <a:latin typeface="+mj-lt"/>
              </a:defRPr>
            </a:lvl4pPr>
            <a:lvl5pPr marL="1219140" indent="0">
              <a:buNone/>
              <a:defRPr sz="2933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/>
          </p:nvPr>
        </p:nvSpPr>
        <p:spPr>
          <a:xfrm>
            <a:off x="6196499" y="2072642"/>
            <a:ext cx="5510784" cy="3898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96499" y="1528235"/>
            <a:ext cx="5510784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19" indent="0">
              <a:buNone/>
              <a:defRPr sz="2933">
                <a:solidFill>
                  <a:schemeClr val="accent1"/>
                </a:solidFill>
                <a:latin typeface="+mj-lt"/>
              </a:defRPr>
            </a:lvl2pPr>
            <a:lvl3pPr marL="609570" indent="0">
              <a:buNone/>
              <a:defRPr sz="2933">
                <a:solidFill>
                  <a:schemeClr val="accent1"/>
                </a:solidFill>
                <a:latin typeface="+mj-lt"/>
              </a:defRPr>
            </a:lvl3pPr>
            <a:lvl4pPr marL="918588" indent="0">
              <a:buNone/>
              <a:defRPr sz="2933">
                <a:solidFill>
                  <a:schemeClr val="accent1"/>
                </a:solidFill>
                <a:latin typeface="+mj-lt"/>
              </a:defRPr>
            </a:lvl4pPr>
            <a:lvl5pPr marL="1219140" indent="0">
              <a:buNone/>
              <a:defRPr sz="2933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47494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ane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161393" y="1343607"/>
            <a:ext cx="3879273" cy="473546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8088340" y="1343607"/>
            <a:ext cx="4100945" cy="473546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2" y="1343607"/>
            <a:ext cx="4100945" cy="47354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9" y="617711"/>
            <a:ext cx="11222567" cy="625877"/>
          </a:xfrm>
          <a:prstGeom prst="rect">
            <a:avLst/>
          </a:prstGeom>
        </p:spPr>
        <p:txBody>
          <a:bodyPr vert="horz" wrap="square" lIns="91440" tIns="45720" rIns="91440" bIns="45720" anchor="b" anchorCtr="0">
            <a:spAutoFit/>
          </a:bodyPr>
          <a:lstStyle>
            <a:lvl1pPr algn="l">
              <a:lnSpc>
                <a:spcPct val="100000"/>
              </a:lnSpc>
              <a:defRPr lang="en-US" sz="3467" b="1" kern="1200" spc="0" baseline="0" dirty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113349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akeaway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2" y="1343609"/>
            <a:ext cx="8035636" cy="473545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093323" y="1344086"/>
            <a:ext cx="4098679" cy="4734983"/>
          </a:xfrm>
          <a:solidFill>
            <a:schemeClr val="accent1"/>
          </a:solidFill>
        </p:spPr>
        <p:txBody>
          <a:bodyPr lIns="182880" rIns="274320" anchor="ctr"/>
          <a:lstStyle>
            <a:lvl1pPr marL="0" indent="0">
              <a:buNone/>
              <a:defRPr sz="2933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667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133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8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4719" y="617711"/>
            <a:ext cx="11222567" cy="625877"/>
          </a:xfrm>
          <a:prstGeom prst="rect">
            <a:avLst/>
          </a:prstGeom>
        </p:spPr>
        <p:txBody>
          <a:bodyPr vert="horz" wrap="square" lIns="91440" tIns="45720" rIns="91440" bIns="45720" anchor="b" anchorCtr="0">
            <a:spAutoFit/>
          </a:bodyPr>
          <a:lstStyle>
            <a:lvl1pPr algn="l">
              <a:defRPr sz="3467" b="1" spc="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317010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keaway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" y="1343609"/>
            <a:ext cx="8071103" cy="47319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8071103" y="1341121"/>
            <a:ext cx="4133088" cy="4737947"/>
          </a:xfrm>
          <a:solidFill>
            <a:schemeClr val="accent1"/>
          </a:solidFill>
        </p:spPr>
        <p:txBody>
          <a:bodyPr lIns="182880" tIns="91440" rIns="274320" bIns="91440" anchor="ctr" anchorCtr="0"/>
          <a:lstStyle>
            <a:lvl1pPr marL="0" indent="0" algn="l"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484719" y="1706880"/>
            <a:ext cx="7586133" cy="41574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026171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 (botto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07"/>
            <a:ext cx="12192000" cy="38087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0" y="5210828"/>
            <a:ext cx="12192000" cy="868241"/>
          </a:xfrm>
          <a:solidFill>
            <a:schemeClr val="accent1"/>
          </a:solidFill>
        </p:spPr>
        <p:txBody>
          <a:bodyPr wrap="square" lIns="274320" tIns="91440" rIns="274320" bIns="91440" anchor="ctr" anchorCtr="0"/>
          <a:lstStyle>
            <a:lvl1pPr marL="0" indent="0" algn="ctr"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484719" y="1706880"/>
            <a:ext cx="11222567" cy="32321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398816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07"/>
            <a:ext cx="12192000" cy="38087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0" y="5210828"/>
            <a:ext cx="12192000" cy="868241"/>
          </a:xfrm>
          <a:solidFill>
            <a:schemeClr val="accent1"/>
          </a:solidFill>
        </p:spPr>
        <p:txBody>
          <a:bodyPr wrap="square" lIns="274320" tIns="91440" rIns="274320" bIns="91440" anchor="ctr" anchorCtr="0"/>
          <a:lstStyle>
            <a:lvl1pPr marL="0" indent="0" algn="ctr"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0"/>
          </p:nvPr>
        </p:nvSpPr>
        <p:spPr>
          <a:xfrm>
            <a:off x="484719" y="2072641"/>
            <a:ext cx="11222567" cy="29377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84719" y="1528235"/>
            <a:ext cx="10979149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19" indent="0">
              <a:buNone/>
              <a:defRPr sz="3200">
                <a:solidFill>
                  <a:schemeClr val="accent1"/>
                </a:solidFill>
                <a:latin typeface="+mj-lt"/>
              </a:defRPr>
            </a:lvl2pPr>
            <a:lvl3pPr marL="609570" indent="0">
              <a:buNone/>
              <a:defRPr sz="3200">
                <a:solidFill>
                  <a:schemeClr val="accent1"/>
                </a:solidFill>
                <a:latin typeface="+mj-lt"/>
              </a:defRPr>
            </a:lvl3pPr>
            <a:lvl4pPr marL="918588" indent="0">
              <a:buNone/>
              <a:defRPr sz="3200">
                <a:solidFill>
                  <a:schemeClr val="accent1"/>
                </a:solidFill>
                <a:latin typeface="+mj-lt"/>
              </a:defRPr>
            </a:lvl4pPr>
            <a:lvl5pPr marL="1219140" indent="0">
              <a:buNone/>
              <a:defRPr sz="32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94695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keaway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452092" y="1343609"/>
            <a:ext cx="8739909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1" y="1343609"/>
            <a:ext cx="3408219" cy="4735459"/>
          </a:xfrm>
          <a:solidFill>
            <a:schemeClr val="accent1"/>
          </a:solidFill>
        </p:spPr>
        <p:txBody>
          <a:bodyPr lIns="274320" tIns="137160" rIns="91440" bIns="182880" anchor="ctr"/>
          <a:lstStyle>
            <a:lvl1pPr marL="0" indent="0" algn="l">
              <a:buClr>
                <a:schemeClr val="bg1"/>
              </a:buClr>
              <a:buNone/>
              <a:defRPr sz="2667">
                <a:solidFill>
                  <a:schemeClr val="bg1"/>
                </a:solidFill>
              </a:defRPr>
            </a:lvl1pPr>
            <a:lvl2pPr marL="226473" indent="0" algn="ctr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459294" indent="0" algn="ctr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3599145" y="2072640"/>
            <a:ext cx="8108139" cy="38981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3599148" y="1528235"/>
            <a:ext cx="8002305" cy="4699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 marL="309019" indent="0">
              <a:buNone/>
              <a:defRPr sz="3200">
                <a:solidFill>
                  <a:schemeClr val="accent1"/>
                </a:solidFill>
                <a:latin typeface="+mj-lt"/>
              </a:defRPr>
            </a:lvl2pPr>
            <a:lvl3pPr marL="609570" indent="0">
              <a:buNone/>
              <a:defRPr sz="3200">
                <a:solidFill>
                  <a:schemeClr val="accent1"/>
                </a:solidFill>
                <a:latin typeface="+mj-lt"/>
              </a:defRPr>
            </a:lvl3pPr>
            <a:lvl4pPr marL="918588" indent="0">
              <a:buNone/>
              <a:defRPr sz="3200">
                <a:solidFill>
                  <a:schemeClr val="accent1"/>
                </a:solidFill>
                <a:latin typeface="+mj-lt"/>
              </a:defRPr>
            </a:lvl4pPr>
            <a:lvl5pPr marL="1219140" indent="0">
              <a:buNone/>
              <a:defRPr sz="32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916854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6151420" y="1343610"/>
            <a:ext cx="2992581" cy="4736884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" y="3777426"/>
            <a:ext cx="3020291" cy="230306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343609"/>
            <a:ext cx="6096000" cy="23793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9188724" y="3777425"/>
            <a:ext cx="2992581" cy="230164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9186295" y="1343609"/>
            <a:ext cx="2992581" cy="23793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7"/>
          </p:nvPr>
        </p:nvSpPr>
        <p:spPr>
          <a:xfrm>
            <a:off x="3075709" y="3777425"/>
            <a:ext cx="3020291" cy="230164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458123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1343609"/>
            <a:ext cx="12192000" cy="4735459"/>
          </a:xfr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109359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w/L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43609"/>
            <a:ext cx="12192000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318712" y="1564919"/>
            <a:ext cx="3685309" cy="3415004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6206836" y="1564919"/>
            <a:ext cx="3685309" cy="3415004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2318714" y="4979924"/>
            <a:ext cx="3684924" cy="895739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6207223" y="4979924"/>
            <a:ext cx="3684924" cy="895739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spcAft>
                <a:spcPts val="0"/>
              </a:spcAft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6147528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s and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" y="1343609"/>
            <a:ext cx="4045527" cy="473545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146475" y="1343609"/>
            <a:ext cx="4045527" cy="473545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084320" y="1341121"/>
            <a:ext cx="4023360" cy="4737947"/>
          </a:xfrm>
          <a:solidFill>
            <a:schemeClr val="accent1"/>
          </a:solidFill>
        </p:spPr>
        <p:txBody>
          <a:bodyPr lIns="182880" tIns="182880" rIns="182880" bIns="182880" anchor="ctr" anchorCtr="0"/>
          <a:lstStyle>
            <a:lvl1pPr marL="0" indent="0" algn="l">
              <a:spcBef>
                <a:spcPts val="727"/>
              </a:spcBef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8467756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Content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1343609"/>
            <a:ext cx="8005944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064401" y="1343222"/>
            <a:ext cx="4128655" cy="381750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8064399" y="5160725"/>
            <a:ext cx="4128128" cy="918345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84719" y="1706882"/>
            <a:ext cx="7521228" cy="4230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8505457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Content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186697" y="1343609"/>
            <a:ext cx="8005304" cy="4735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6022">
              <a:defRPr/>
            </a:pPr>
            <a:endParaRPr lang="en-US" sz="695">
              <a:solidFill>
                <a:srgbClr val="FFFFFF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-411" y="1343222"/>
            <a:ext cx="4128655" cy="382144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-413" y="5164667"/>
            <a:ext cx="4128128" cy="9144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None/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300604" y="1706882"/>
            <a:ext cx="7406681" cy="4297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813324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4004735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5993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686" y="6344667"/>
            <a:ext cx="1090476" cy="258597"/>
          </a:xfrm>
          <a:prstGeom prst="rect">
            <a:avLst/>
          </a:prstGeom>
        </p:spPr>
      </p:pic>
      <p:sp>
        <p:nvSpPr>
          <p:cNvPr id="21" name="Rectangle 20"/>
          <p:cNvSpPr>
            <a:spLocks noGrp="1" noChangeArrowheads="1"/>
          </p:cNvSpPr>
          <p:nvPr/>
        </p:nvSpPr>
        <p:spPr bwMode="gray">
          <a:xfrm>
            <a:off x="5541264" y="6254144"/>
            <a:ext cx="1109472" cy="365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 anchorCtr="0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776022">
              <a:defRPr/>
            </a:pPr>
            <a:fld id="{5909AF01-7EFE-4A29-B021-8BA707099C41}" type="slidenum">
              <a:rPr lang="en-US" sz="933">
                <a:solidFill>
                  <a:srgbClr val="716F73"/>
                </a:solidFill>
                <a:latin typeface="Arial"/>
              </a:rPr>
              <a:pPr defTabSz="776022">
                <a:defRPr/>
              </a:pPr>
              <a:t>‹#›</a:t>
            </a:fld>
            <a:endParaRPr lang="en-US" sz="933" dirty="0">
              <a:solidFill>
                <a:srgbClr val="716F73"/>
              </a:solidFill>
              <a:latin typeface="Arial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84717" y="1706882"/>
            <a:ext cx="11222376" cy="4152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484718" y="617601"/>
            <a:ext cx="11222567" cy="62587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93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ransition>
    <p:fade/>
  </p:transition>
  <p:hf hdr="0" ftr="0" dt="0"/>
  <p:txStyles>
    <p:titleStyle>
      <a:lvl1pPr algn="l" defTabSz="380924" rtl="0" eaLnBrk="1" latinLnBrk="0" hangingPunct="1">
        <a:lnSpc>
          <a:spcPct val="100000"/>
        </a:lnSpc>
        <a:spcBef>
          <a:spcPct val="0"/>
        </a:spcBef>
        <a:buNone/>
        <a:defRPr sz="3467" b="1" kern="1200" cap="all" spc="0" baseline="0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09019" indent="-309019" algn="l" defTabSz="380924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sz="2933" b="1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609570" indent="-300551" algn="l" defTabSz="380924" rtl="0" eaLnBrk="1" latinLnBrk="0" hangingPunct="1">
        <a:lnSpc>
          <a:spcPct val="100000"/>
        </a:lnSpc>
        <a:spcBef>
          <a:spcPts val="533"/>
        </a:spcBef>
        <a:spcAft>
          <a:spcPts val="0"/>
        </a:spcAft>
        <a:buClr>
          <a:schemeClr val="accent1"/>
        </a:buClr>
        <a:buSzPct val="90000"/>
        <a:buFont typeface="Arial" panose="020B0604020202020204" pitchFamily="34" charset="0"/>
        <a:buChar char="–"/>
        <a:defRPr sz="2667" b="1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918588" indent="-309019" algn="l" defTabSz="380924" rtl="0" eaLnBrk="1" latinLnBrk="0" hangingPunct="1">
        <a:lnSpc>
          <a:spcPct val="100000"/>
        </a:lnSpc>
        <a:spcBef>
          <a:spcPts val="533"/>
        </a:spcBef>
        <a:spcAft>
          <a:spcPts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sz="2400" b="1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1219140" indent="-300551" algn="l" defTabSz="380924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90000"/>
        <a:buFont typeface="Arial" panose="020B0604020202020204" pitchFamily="34" charset="0"/>
        <a:buChar char="–"/>
        <a:defRPr sz="2133" b="1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445612" indent="-226473" algn="l" defTabSz="380924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90000"/>
        <a:buFont typeface="Arial" panose="020B0604020202020204" pitchFamily="34" charset="0"/>
        <a:buChar char="•"/>
        <a:defRPr sz="1867" b="1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952311" indent="0" algn="l" defTabSz="380924" rtl="0" eaLnBrk="1" latinLnBrk="0" hangingPunct="1">
        <a:lnSpc>
          <a:spcPct val="90000"/>
        </a:lnSpc>
        <a:spcBef>
          <a:spcPts val="208"/>
        </a:spcBef>
        <a:buFont typeface="Arial" panose="020B0604020202020204" pitchFamily="34" charset="0"/>
        <a:buNone/>
        <a:defRPr sz="751" kern="1200">
          <a:solidFill>
            <a:schemeClr val="tx1"/>
          </a:solidFill>
          <a:latin typeface="+mn-lt"/>
          <a:ea typeface="+mn-ea"/>
          <a:cs typeface="+mn-cs"/>
        </a:defRPr>
      </a:lvl6pPr>
      <a:lvl7pPr marL="1238004" indent="-95232" algn="l" defTabSz="380924" rtl="0" eaLnBrk="1" latinLnBrk="0" hangingPunct="1">
        <a:lnSpc>
          <a:spcPct val="90000"/>
        </a:lnSpc>
        <a:spcBef>
          <a:spcPts val="208"/>
        </a:spcBef>
        <a:buFont typeface="Arial" panose="020B0604020202020204" pitchFamily="34" charset="0"/>
        <a:buChar char="•"/>
        <a:defRPr sz="751" kern="1200">
          <a:solidFill>
            <a:schemeClr val="tx1"/>
          </a:solidFill>
          <a:latin typeface="+mn-lt"/>
          <a:ea typeface="+mn-ea"/>
          <a:cs typeface="+mn-cs"/>
        </a:defRPr>
      </a:lvl7pPr>
      <a:lvl8pPr marL="1428467" indent="-95232" algn="l" defTabSz="380924" rtl="0" eaLnBrk="1" latinLnBrk="0" hangingPunct="1">
        <a:lnSpc>
          <a:spcPct val="90000"/>
        </a:lnSpc>
        <a:spcBef>
          <a:spcPts val="208"/>
        </a:spcBef>
        <a:buFont typeface="Arial" panose="020B0604020202020204" pitchFamily="34" charset="0"/>
        <a:buChar char="•"/>
        <a:defRPr sz="751" kern="1200">
          <a:solidFill>
            <a:schemeClr val="tx1"/>
          </a:solidFill>
          <a:latin typeface="+mn-lt"/>
          <a:ea typeface="+mn-ea"/>
          <a:cs typeface="+mn-cs"/>
        </a:defRPr>
      </a:lvl8pPr>
      <a:lvl9pPr marL="1618929" indent="-95232" algn="l" defTabSz="380924" rtl="0" eaLnBrk="1" latinLnBrk="0" hangingPunct="1">
        <a:lnSpc>
          <a:spcPct val="90000"/>
        </a:lnSpc>
        <a:spcBef>
          <a:spcPts val="208"/>
        </a:spcBef>
        <a:buFont typeface="Arial" panose="020B0604020202020204" pitchFamily="34" charset="0"/>
        <a:buChar char="•"/>
        <a:defRPr sz="7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1pPr>
      <a:lvl2pPr marL="190462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2pPr>
      <a:lvl3pPr marL="380924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3pPr>
      <a:lvl4pPr marL="571386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4pPr>
      <a:lvl5pPr marL="761849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5pPr>
      <a:lvl6pPr marL="952311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6pPr>
      <a:lvl7pPr marL="1142773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7pPr>
      <a:lvl8pPr marL="1333235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8pPr>
      <a:lvl9pPr marL="1523697" algn="l" defTabSz="380924" rtl="0" eaLnBrk="1" latinLnBrk="0" hangingPunct="1">
        <a:defRPr sz="7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media/101440/download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da.gov/about-fda/oncology-center-excellence/pediatric-oncology" TargetMode="External"/><Relationship Id="rId3" Type="http://schemas.openxmlformats.org/officeDocument/2006/relationships/hyperlink" Target="https://www.fda.gov/media/120331/download" TargetMode="External"/><Relationship Id="rId7" Type="http://schemas.openxmlformats.org/officeDocument/2006/relationships/hyperlink" Target="mailto:OCEPeRC@fda.hhs.gov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fda.gov/media/120330/download" TargetMode="External"/><Relationship Id="rId5" Type="http://schemas.openxmlformats.org/officeDocument/2006/relationships/hyperlink" Target="https://www.fda.gov/media/120329/download" TargetMode="External"/><Relationship Id="rId4" Type="http://schemas.openxmlformats.org/officeDocument/2006/relationships/hyperlink" Target="https://www.fda.gov/media/120332/downloa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F7C219-C810-4178-A7AD-B530F481A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9510" y="4407283"/>
            <a:ext cx="9932459" cy="393141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2019 ASA BIOP Workshop (Sep. 25)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28FD0-004A-471D-B18F-8392A03D8E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10053" y="2803359"/>
            <a:ext cx="9932459" cy="153305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>
                <a:solidFill>
                  <a:srgbClr val="FFC000"/>
                </a:solidFill>
              </a:rPr>
              <a:t>Freda W. Cooner, Ph.D.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C000"/>
                </a:solidFill>
              </a:rPr>
              <a:t>Director, Statistical Innovation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C000"/>
                </a:solidFill>
              </a:rPr>
              <a:t>Amgen Inc.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DFD19A-3F4C-4D48-ADB2-E68ADCA91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510" y="421573"/>
            <a:ext cx="9921913" cy="2736768"/>
          </a:xfrm>
        </p:spPr>
        <p:txBody>
          <a:bodyPr/>
          <a:lstStyle/>
          <a:p>
            <a:r>
              <a:rPr lang="en-US" dirty="0"/>
              <a:t>Pediatric Platform Trials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8A6F34-91A7-4224-A9CB-689BBCA45E6F}"/>
              </a:ext>
            </a:extLst>
          </p:cNvPr>
          <p:cNvSpPr txBox="1"/>
          <p:nvPr/>
        </p:nvSpPr>
        <p:spPr>
          <a:xfrm>
            <a:off x="1068779" y="5961412"/>
            <a:ext cx="8769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The views expressed herein represent those of the presenter and do not necessarily represent the views or practices of the presenter’s employer or any other party.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5431711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5458D3-E361-4500-B2B8-D5BBDA104DF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Regulatory history and recent updates</a:t>
            </a:r>
          </a:p>
          <a:p>
            <a:r>
              <a:rPr lang="en-US" dirty="0"/>
              <a:t>Oncology pediatric program</a:t>
            </a:r>
          </a:p>
          <a:p>
            <a:r>
              <a:rPr lang="en-US" dirty="0"/>
              <a:t>Pediatric extrapolation</a:t>
            </a:r>
          </a:p>
          <a:p>
            <a:r>
              <a:rPr lang="en-US" dirty="0"/>
              <a:t>Oncology pediatric platform trials</a:t>
            </a:r>
          </a:p>
          <a:p>
            <a:r>
              <a:rPr lang="en-US" dirty="0"/>
              <a:t>Statistical modeling and simulation</a:t>
            </a:r>
          </a:p>
          <a:p>
            <a:r>
              <a:rPr lang="en-US" dirty="0"/>
              <a:t>Bayesian framework</a:t>
            </a:r>
          </a:p>
          <a:p>
            <a:r>
              <a:rPr lang="en-US" dirty="0"/>
              <a:t>Summaries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7B71DA-9151-4375-B5E0-F1D025CCB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40321808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Notched Right 4">
            <a:extLst>
              <a:ext uri="{FF2B5EF4-FFF2-40B4-BE49-F238E27FC236}">
                <a16:creationId xmlns:a16="http://schemas.microsoft.com/office/drawing/2014/main" id="{FF60F8B8-D7DA-4AC0-98C3-882FEB55CECF}"/>
              </a:ext>
            </a:extLst>
          </p:cNvPr>
          <p:cNvSpPr/>
          <p:nvPr/>
        </p:nvSpPr>
        <p:spPr>
          <a:xfrm>
            <a:off x="484717" y="2952433"/>
            <a:ext cx="11223624" cy="1661160"/>
          </a:xfrm>
          <a:prstGeom prst="notched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5C92FC5-8373-4DDC-93CE-ED7BB59C5503}"/>
              </a:ext>
            </a:extLst>
          </p:cNvPr>
          <p:cNvSpPr/>
          <p:nvPr/>
        </p:nvSpPr>
        <p:spPr>
          <a:xfrm>
            <a:off x="490666" y="1706563"/>
            <a:ext cx="965489" cy="1661160"/>
          </a:xfrm>
          <a:custGeom>
            <a:avLst/>
            <a:gdLst>
              <a:gd name="connsiteX0" fmla="*/ 0 w 965489"/>
              <a:gd name="connsiteY0" fmla="*/ 0 h 1661160"/>
              <a:gd name="connsiteX1" fmla="*/ 965489 w 965489"/>
              <a:gd name="connsiteY1" fmla="*/ 0 h 1661160"/>
              <a:gd name="connsiteX2" fmla="*/ 965489 w 965489"/>
              <a:gd name="connsiteY2" fmla="*/ 1661160 h 1661160"/>
              <a:gd name="connsiteX3" fmla="*/ 0 w 965489"/>
              <a:gd name="connsiteY3" fmla="*/ 1661160 h 1661160"/>
              <a:gd name="connsiteX4" fmla="*/ 0 w 965489"/>
              <a:gd name="connsiteY4" fmla="*/ 0 h 166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5489" h="1661160">
                <a:moveTo>
                  <a:pt x="0" y="0"/>
                </a:moveTo>
                <a:lnTo>
                  <a:pt x="965489" y="0"/>
                </a:lnTo>
                <a:lnTo>
                  <a:pt x="965489" y="1661160"/>
                </a:lnTo>
                <a:lnTo>
                  <a:pt x="0" y="1661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6896" tIns="56896" rIns="56896" bIns="56896" numCol="1" spcCol="1270" anchor="b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/>
              <a:t>1977: American Academy of Pediatrics Committee on Drugs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90CFA0D-91E4-4913-9D8C-77431B7372CA}"/>
              </a:ext>
            </a:extLst>
          </p:cNvPr>
          <p:cNvSpPr/>
          <p:nvPr/>
        </p:nvSpPr>
        <p:spPr>
          <a:xfrm>
            <a:off x="765766" y="3575368"/>
            <a:ext cx="415290" cy="415290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49F6BC9-1E7C-4EC3-AC7A-A12669CC75A6}"/>
              </a:ext>
            </a:extLst>
          </p:cNvPr>
          <p:cNvSpPr/>
          <p:nvPr/>
        </p:nvSpPr>
        <p:spPr>
          <a:xfrm>
            <a:off x="1504430" y="4198303"/>
            <a:ext cx="1061153" cy="1661160"/>
          </a:xfrm>
          <a:custGeom>
            <a:avLst/>
            <a:gdLst>
              <a:gd name="connsiteX0" fmla="*/ 0 w 965489"/>
              <a:gd name="connsiteY0" fmla="*/ 0 h 1661160"/>
              <a:gd name="connsiteX1" fmla="*/ 965489 w 965489"/>
              <a:gd name="connsiteY1" fmla="*/ 0 h 1661160"/>
              <a:gd name="connsiteX2" fmla="*/ 965489 w 965489"/>
              <a:gd name="connsiteY2" fmla="*/ 1661160 h 1661160"/>
              <a:gd name="connsiteX3" fmla="*/ 0 w 965489"/>
              <a:gd name="connsiteY3" fmla="*/ 1661160 h 1661160"/>
              <a:gd name="connsiteX4" fmla="*/ 0 w 965489"/>
              <a:gd name="connsiteY4" fmla="*/ 0 h 166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5489" h="1661160">
                <a:moveTo>
                  <a:pt x="0" y="0"/>
                </a:moveTo>
                <a:lnTo>
                  <a:pt x="965489" y="0"/>
                </a:lnTo>
                <a:lnTo>
                  <a:pt x="965489" y="1661160"/>
                </a:lnTo>
                <a:lnTo>
                  <a:pt x="0" y="1661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6896" tIns="56896" rIns="56896" bIns="56896" numCol="1" spcCol="1270" anchor="t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/>
              <a:t>1979: Labeling Requirement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92E0C46-3790-4194-8CD2-813C0F7B5773}"/>
              </a:ext>
            </a:extLst>
          </p:cNvPr>
          <p:cNvSpPr/>
          <p:nvPr/>
        </p:nvSpPr>
        <p:spPr>
          <a:xfrm>
            <a:off x="1779529" y="3575368"/>
            <a:ext cx="415290" cy="415290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E985AA-8AEA-4941-9FE2-7D3AB6F68B60}"/>
              </a:ext>
            </a:extLst>
          </p:cNvPr>
          <p:cNvSpPr/>
          <p:nvPr/>
        </p:nvSpPr>
        <p:spPr>
          <a:xfrm>
            <a:off x="2518194" y="1706563"/>
            <a:ext cx="965489" cy="1661160"/>
          </a:xfrm>
          <a:custGeom>
            <a:avLst/>
            <a:gdLst>
              <a:gd name="connsiteX0" fmla="*/ 0 w 965489"/>
              <a:gd name="connsiteY0" fmla="*/ 0 h 1661160"/>
              <a:gd name="connsiteX1" fmla="*/ 965489 w 965489"/>
              <a:gd name="connsiteY1" fmla="*/ 0 h 1661160"/>
              <a:gd name="connsiteX2" fmla="*/ 965489 w 965489"/>
              <a:gd name="connsiteY2" fmla="*/ 1661160 h 1661160"/>
              <a:gd name="connsiteX3" fmla="*/ 0 w 965489"/>
              <a:gd name="connsiteY3" fmla="*/ 1661160 h 1661160"/>
              <a:gd name="connsiteX4" fmla="*/ 0 w 965489"/>
              <a:gd name="connsiteY4" fmla="*/ 0 h 166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5489" h="1661160">
                <a:moveTo>
                  <a:pt x="0" y="0"/>
                </a:moveTo>
                <a:lnTo>
                  <a:pt x="965489" y="0"/>
                </a:lnTo>
                <a:lnTo>
                  <a:pt x="965489" y="1661160"/>
                </a:lnTo>
                <a:lnTo>
                  <a:pt x="0" y="1661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6896" tIns="56896" rIns="56896" bIns="56896" numCol="1" spcCol="1270" anchor="b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/>
              <a:t>1994: Pediatric Labeling Rule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9EEAEEB-BBC5-485B-899F-7B954DDC6C7C}"/>
              </a:ext>
            </a:extLst>
          </p:cNvPr>
          <p:cNvSpPr/>
          <p:nvPr/>
        </p:nvSpPr>
        <p:spPr>
          <a:xfrm>
            <a:off x="2793293" y="3575368"/>
            <a:ext cx="415290" cy="415290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4DC551B-9FC8-4F57-B936-4B5C3BE22CCA}"/>
              </a:ext>
            </a:extLst>
          </p:cNvPr>
          <p:cNvSpPr/>
          <p:nvPr/>
        </p:nvSpPr>
        <p:spPr>
          <a:xfrm>
            <a:off x="3429581" y="4196396"/>
            <a:ext cx="1116140" cy="1661160"/>
          </a:xfrm>
          <a:custGeom>
            <a:avLst/>
            <a:gdLst>
              <a:gd name="connsiteX0" fmla="*/ 0 w 965489"/>
              <a:gd name="connsiteY0" fmla="*/ 0 h 1661160"/>
              <a:gd name="connsiteX1" fmla="*/ 965489 w 965489"/>
              <a:gd name="connsiteY1" fmla="*/ 0 h 1661160"/>
              <a:gd name="connsiteX2" fmla="*/ 965489 w 965489"/>
              <a:gd name="connsiteY2" fmla="*/ 1661160 h 1661160"/>
              <a:gd name="connsiteX3" fmla="*/ 0 w 965489"/>
              <a:gd name="connsiteY3" fmla="*/ 1661160 h 1661160"/>
              <a:gd name="connsiteX4" fmla="*/ 0 w 965489"/>
              <a:gd name="connsiteY4" fmla="*/ 0 h 166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5489" h="1661160">
                <a:moveTo>
                  <a:pt x="0" y="0"/>
                </a:moveTo>
                <a:lnTo>
                  <a:pt x="965489" y="0"/>
                </a:lnTo>
                <a:lnTo>
                  <a:pt x="965489" y="1661160"/>
                </a:lnTo>
                <a:lnTo>
                  <a:pt x="0" y="1661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6896" tIns="56896" rIns="56896" bIns="56896" numCol="1" spcCol="1270" anchor="t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/>
              <a:t>1997: FDA Modernization Act (FDAMA) Pediatric Exclusivity (incentive)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78C0E46-D896-44F5-AE20-F83004255E88}"/>
              </a:ext>
            </a:extLst>
          </p:cNvPr>
          <p:cNvSpPr/>
          <p:nvPr/>
        </p:nvSpPr>
        <p:spPr>
          <a:xfrm>
            <a:off x="3807057" y="3575368"/>
            <a:ext cx="415290" cy="415290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DEF7394-1AB9-435A-86F6-22B876B3262A}"/>
              </a:ext>
            </a:extLst>
          </p:cNvPr>
          <p:cNvSpPr/>
          <p:nvPr/>
        </p:nvSpPr>
        <p:spPr>
          <a:xfrm>
            <a:off x="4545721" y="1706563"/>
            <a:ext cx="1065723" cy="1661160"/>
          </a:xfrm>
          <a:custGeom>
            <a:avLst/>
            <a:gdLst>
              <a:gd name="connsiteX0" fmla="*/ 0 w 965489"/>
              <a:gd name="connsiteY0" fmla="*/ 0 h 1661160"/>
              <a:gd name="connsiteX1" fmla="*/ 965489 w 965489"/>
              <a:gd name="connsiteY1" fmla="*/ 0 h 1661160"/>
              <a:gd name="connsiteX2" fmla="*/ 965489 w 965489"/>
              <a:gd name="connsiteY2" fmla="*/ 1661160 h 1661160"/>
              <a:gd name="connsiteX3" fmla="*/ 0 w 965489"/>
              <a:gd name="connsiteY3" fmla="*/ 1661160 h 1661160"/>
              <a:gd name="connsiteX4" fmla="*/ 0 w 965489"/>
              <a:gd name="connsiteY4" fmla="*/ 0 h 166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5489" h="1661160">
                <a:moveTo>
                  <a:pt x="0" y="0"/>
                </a:moveTo>
                <a:lnTo>
                  <a:pt x="965489" y="0"/>
                </a:lnTo>
                <a:lnTo>
                  <a:pt x="965489" y="1661160"/>
                </a:lnTo>
                <a:lnTo>
                  <a:pt x="0" y="1661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6896" tIns="56896" rIns="56896" bIns="56896" numCol="1" spcCol="1270" anchor="b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/>
              <a:t>1998: Pediatric Rule (requirement)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7B26ACE-0AB8-4161-B74D-9FED9CC00FFD}"/>
              </a:ext>
            </a:extLst>
          </p:cNvPr>
          <p:cNvSpPr/>
          <p:nvPr/>
        </p:nvSpPr>
        <p:spPr>
          <a:xfrm>
            <a:off x="4820821" y="3575368"/>
            <a:ext cx="415290" cy="415290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43D1617-91CB-46EF-A038-2FE6AF960B9E}"/>
              </a:ext>
            </a:extLst>
          </p:cNvPr>
          <p:cNvSpPr/>
          <p:nvPr/>
        </p:nvSpPr>
        <p:spPr>
          <a:xfrm>
            <a:off x="5358403" y="4196396"/>
            <a:ext cx="1288863" cy="1661160"/>
          </a:xfrm>
          <a:custGeom>
            <a:avLst/>
            <a:gdLst>
              <a:gd name="connsiteX0" fmla="*/ 0 w 965489"/>
              <a:gd name="connsiteY0" fmla="*/ 0 h 1661160"/>
              <a:gd name="connsiteX1" fmla="*/ 965489 w 965489"/>
              <a:gd name="connsiteY1" fmla="*/ 0 h 1661160"/>
              <a:gd name="connsiteX2" fmla="*/ 965489 w 965489"/>
              <a:gd name="connsiteY2" fmla="*/ 1661160 h 1661160"/>
              <a:gd name="connsiteX3" fmla="*/ 0 w 965489"/>
              <a:gd name="connsiteY3" fmla="*/ 1661160 h 1661160"/>
              <a:gd name="connsiteX4" fmla="*/ 0 w 965489"/>
              <a:gd name="connsiteY4" fmla="*/ 0 h 166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5489" h="1661160">
                <a:moveTo>
                  <a:pt x="0" y="0"/>
                </a:moveTo>
                <a:lnTo>
                  <a:pt x="965489" y="0"/>
                </a:lnTo>
                <a:lnTo>
                  <a:pt x="965489" y="1661160"/>
                </a:lnTo>
                <a:lnTo>
                  <a:pt x="0" y="1661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6896" tIns="56896" rIns="56896" bIns="56896" numCol="1" spcCol="1270" anchor="t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/>
              <a:t>2002: Best Pharmaceuticals for Children Act (BPCA)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B1FA08D-899C-4763-AC6D-584CAC63C6EA}"/>
              </a:ext>
            </a:extLst>
          </p:cNvPr>
          <p:cNvSpPr/>
          <p:nvPr/>
        </p:nvSpPr>
        <p:spPr>
          <a:xfrm>
            <a:off x="5834585" y="3575368"/>
            <a:ext cx="415290" cy="415290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7FC9981-9F0C-4C9C-BE0D-4A99C47AAEE2}"/>
              </a:ext>
            </a:extLst>
          </p:cNvPr>
          <p:cNvSpPr/>
          <p:nvPr/>
        </p:nvSpPr>
        <p:spPr>
          <a:xfrm>
            <a:off x="6573249" y="1706563"/>
            <a:ext cx="965489" cy="1661160"/>
          </a:xfrm>
          <a:custGeom>
            <a:avLst/>
            <a:gdLst>
              <a:gd name="connsiteX0" fmla="*/ 0 w 965489"/>
              <a:gd name="connsiteY0" fmla="*/ 0 h 1661160"/>
              <a:gd name="connsiteX1" fmla="*/ 965489 w 965489"/>
              <a:gd name="connsiteY1" fmla="*/ 0 h 1661160"/>
              <a:gd name="connsiteX2" fmla="*/ 965489 w 965489"/>
              <a:gd name="connsiteY2" fmla="*/ 1661160 h 1661160"/>
              <a:gd name="connsiteX3" fmla="*/ 0 w 965489"/>
              <a:gd name="connsiteY3" fmla="*/ 1661160 h 1661160"/>
              <a:gd name="connsiteX4" fmla="*/ 0 w 965489"/>
              <a:gd name="connsiteY4" fmla="*/ 0 h 166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5489" h="1661160">
                <a:moveTo>
                  <a:pt x="0" y="0"/>
                </a:moveTo>
                <a:lnTo>
                  <a:pt x="965489" y="0"/>
                </a:lnTo>
                <a:lnTo>
                  <a:pt x="965489" y="1661160"/>
                </a:lnTo>
                <a:lnTo>
                  <a:pt x="0" y="1661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6896" tIns="56896" rIns="56896" bIns="56896" numCol="1" spcCol="1270" anchor="b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/>
              <a:t>2003 Pediatric Research Equity Act (PREA)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B64446B-416D-4964-B6CF-C102093EAA87}"/>
              </a:ext>
            </a:extLst>
          </p:cNvPr>
          <p:cNvSpPr/>
          <p:nvPr/>
        </p:nvSpPr>
        <p:spPr>
          <a:xfrm>
            <a:off x="6848348" y="3575368"/>
            <a:ext cx="415290" cy="415290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0A3B897-A538-499B-AB6C-903DD08A6F01}"/>
              </a:ext>
            </a:extLst>
          </p:cNvPr>
          <p:cNvSpPr/>
          <p:nvPr/>
        </p:nvSpPr>
        <p:spPr>
          <a:xfrm>
            <a:off x="7490585" y="4196396"/>
            <a:ext cx="1145204" cy="1661160"/>
          </a:xfrm>
          <a:custGeom>
            <a:avLst/>
            <a:gdLst>
              <a:gd name="connsiteX0" fmla="*/ 0 w 965489"/>
              <a:gd name="connsiteY0" fmla="*/ 0 h 1661160"/>
              <a:gd name="connsiteX1" fmla="*/ 965489 w 965489"/>
              <a:gd name="connsiteY1" fmla="*/ 0 h 1661160"/>
              <a:gd name="connsiteX2" fmla="*/ 965489 w 965489"/>
              <a:gd name="connsiteY2" fmla="*/ 1661160 h 1661160"/>
              <a:gd name="connsiteX3" fmla="*/ 0 w 965489"/>
              <a:gd name="connsiteY3" fmla="*/ 1661160 h 1661160"/>
              <a:gd name="connsiteX4" fmla="*/ 0 w 965489"/>
              <a:gd name="connsiteY4" fmla="*/ 0 h 166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5489" h="1661160">
                <a:moveTo>
                  <a:pt x="0" y="0"/>
                </a:moveTo>
                <a:lnTo>
                  <a:pt x="965489" y="0"/>
                </a:lnTo>
                <a:lnTo>
                  <a:pt x="965489" y="1661160"/>
                </a:lnTo>
                <a:lnTo>
                  <a:pt x="0" y="1661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6896" tIns="56896" rIns="56896" bIns="56896" numCol="1" spcCol="1270" anchor="t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/>
              <a:t>2007: FDA Amendments Act (FDAAA) – Reauthorize BPCA &amp; PREA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53CF488-F5BC-4A54-89B7-5AB997F550A8}"/>
              </a:ext>
            </a:extLst>
          </p:cNvPr>
          <p:cNvSpPr/>
          <p:nvPr/>
        </p:nvSpPr>
        <p:spPr>
          <a:xfrm>
            <a:off x="7862112" y="3575368"/>
            <a:ext cx="415290" cy="415290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A9915CF-1583-4532-BA29-7BDA0085B37B}"/>
              </a:ext>
            </a:extLst>
          </p:cNvPr>
          <p:cNvSpPr/>
          <p:nvPr/>
        </p:nvSpPr>
        <p:spPr>
          <a:xfrm>
            <a:off x="8420374" y="1706563"/>
            <a:ext cx="1253432" cy="1661160"/>
          </a:xfrm>
          <a:custGeom>
            <a:avLst/>
            <a:gdLst>
              <a:gd name="connsiteX0" fmla="*/ 0 w 965489"/>
              <a:gd name="connsiteY0" fmla="*/ 0 h 1661160"/>
              <a:gd name="connsiteX1" fmla="*/ 965489 w 965489"/>
              <a:gd name="connsiteY1" fmla="*/ 0 h 1661160"/>
              <a:gd name="connsiteX2" fmla="*/ 965489 w 965489"/>
              <a:gd name="connsiteY2" fmla="*/ 1661160 h 1661160"/>
              <a:gd name="connsiteX3" fmla="*/ 0 w 965489"/>
              <a:gd name="connsiteY3" fmla="*/ 1661160 h 1661160"/>
              <a:gd name="connsiteX4" fmla="*/ 0 w 965489"/>
              <a:gd name="connsiteY4" fmla="*/ 0 h 166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5489" h="1661160">
                <a:moveTo>
                  <a:pt x="0" y="0"/>
                </a:moveTo>
                <a:lnTo>
                  <a:pt x="965489" y="0"/>
                </a:lnTo>
                <a:lnTo>
                  <a:pt x="965489" y="1661160"/>
                </a:lnTo>
                <a:lnTo>
                  <a:pt x="0" y="1661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6896" tIns="56896" rIns="56896" bIns="56896" numCol="1" spcCol="1270" anchor="b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/>
              <a:t>2017: FDA Reauthorization Act (FDARA) – Research to Accelerate Cures and Equity (RACE) for Children Act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C409FAD-0ACD-4B39-AA2A-30C761B27E8F}"/>
              </a:ext>
            </a:extLst>
          </p:cNvPr>
          <p:cNvSpPr/>
          <p:nvPr/>
        </p:nvSpPr>
        <p:spPr>
          <a:xfrm>
            <a:off x="8875876" y="3575368"/>
            <a:ext cx="415290" cy="415290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3412E9E-60AA-4805-940A-73D46724291F}"/>
              </a:ext>
            </a:extLst>
          </p:cNvPr>
          <p:cNvSpPr/>
          <p:nvPr/>
        </p:nvSpPr>
        <p:spPr>
          <a:xfrm>
            <a:off x="9614540" y="4198303"/>
            <a:ext cx="965489" cy="1661160"/>
          </a:xfrm>
          <a:custGeom>
            <a:avLst/>
            <a:gdLst>
              <a:gd name="connsiteX0" fmla="*/ 0 w 965489"/>
              <a:gd name="connsiteY0" fmla="*/ 0 h 1661160"/>
              <a:gd name="connsiteX1" fmla="*/ 965489 w 965489"/>
              <a:gd name="connsiteY1" fmla="*/ 0 h 1661160"/>
              <a:gd name="connsiteX2" fmla="*/ 965489 w 965489"/>
              <a:gd name="connsiteY2" fmla="*/ 1661160 h 1661160"/>
              <a:gd name="connsiteX3" fmla="*/ 0 w 965489"/>
              <a:gd name="connsiteY3" fmla="*/ 1661160 h 1661160"/>
              <a:gd name="connsiteX4" fmla="*/ 0 w 965489"/>
              <a:gd name="connsiteY4" fmla="*/ 0 h 166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5489" h="1661160">
                <a:moveTo>
                  <a:pt x="0" y="0"/>
                </a:moveTo>
                <a:lnTo>
                  <a:pt x="965489" y="0"/>
                </a:lnTo>
                <a:lnTo>
                  <a:pt x="965489" y="1661160"/>
                </a:lnTo>
                <a:lnTo>
                  <a:pt x="0" y="1661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6896" tIns="56896" rIns="56896" bIns="56896" numCol="1" spcCol="1270" anchor="t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/>
              <a:t>2018: ICH E11 (R1)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41D211F-BDAA-4880-8ABE-B4A9BCE5DD3F}"/>
              </a:ext>
            </a:extLst>
          </p:cNvPr>
          <p:cNvSpPr/>
          <p:nvPr/>
        </p:nvSpPr>
        <p:spPr>
          <a:xfrm>
            <a:off x="9889640" y="3575368"/>
            <a:ext cx="415290" cy="415290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C3F858-802F-406D-926E-3D848335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Evolution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8A92FD-13FE-4693-8756-54CBB0E87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934" y="1454276"/>
            <a:ext cx="6096897" cy="437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094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3" grpId="0"/>
      <p:bldP spid="15" grpId="0"/>
      <p:bldP spid="17" grpId="0"/>
      <p:bldP spid="19" grpId="0"/>
      <p:bldP spid="21" grpId="0"/>
      <p:bldP spid="23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ICH E11 (R1)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7209238" y="1738812"/>
            <a:ext cx="4982763" cy="412433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800" dirty="0"/>
              <a:t>The purpose of the addendum is to complement and provide clarification and current regulatory perspective on topics in pediatric drug development.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Supplement:</a:t>
            </a:r>
          </a:p>
          <a:p>
            <a:pPr lvl="1">
              <a:spcBef>
                <a:spcPts val="0"/>
              </a:spcBef>
            </a:pPr>
            <a:r>
              <a:rPr lang="en-US" sz="1534" dirty="0"/>
              <a:t>Ethical Considerations</a:t>
            </a:r>
          </a:p>
          <a:p>
            <a:pPr lvl="1">
              <a:spcBef>
                <a:spcPts val="0"/>
              </a:spcBef>
            </a:pPr>
            <a:r>
              <a:rPr lang="en-US" sz="1534" dirty="0"/>
              <a:t>Age Classification and Pediatric Subgroups including Neonates</a:t>
            </a:r>
          </a:p>
          <a:p>
            <a:pPr lvl="1">
              <a:spcBef>
                <a:spcPts val="0"/>
              </a:spcBef>
            </a:pPr>
            <a:r>
              <a:rPr lang="en-US" sz="1534" dirty="0"/>
              <a:t>Pediatric Formulations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Address issues:</a:t>
            </a:r>
          </a:p>
          <a:p>
            <a:pPr lvl="1">
              <a:spcBef>
                <a:spcPts val="0"/>
              </a:spcBef>
            </a:pPr>
            <a:r>
              <a:rPr lang="en-US" sz="1534" dirty="0"/>
              <a:t>Commonality of Scientific Approach for Pediatric Drug Development Programs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Additional contents:</a:t>
            </a:r>
          </a:p>
          <a:p>
            <a:pPr lvl="1">
              <a:spcBef>
                <a:spcPts val="0"/>
              </a:spcBef>
            </a:pPr>
            <a:r>
              <a:rPr lang="en-US" sz="1534" dirty="0"/>
              <a:t>Approaches to Optimize Pediatric Drug Development (Extrapolation, Modelling and Simulation)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95" y="1988384"/>
            <a:ext cx="4382475" cy="3323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799DFC-E2FE-41EB-9C8C-4007F35D0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4686" y="1738812"/>
            <a:ext cx="2746606" cy="382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618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-1"/>
            <a:ext cx="6476999" cy="682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05800" y="6056532"/>
            <a:ext cx="22924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EMA Reflection paper on the use of extrapolation in the development of medicines for </a:t>
            </a:r>
            <a:r>
              <a:rPr lang="en-US" sz="1200" dirty="0" err="1"/>
              <a:t>paediatrics</a:t>
            </a:r>
            <a:r>
              <a:rPr lang="en-US" sz="1200" dirty="0"/>
              <a:t>, October, 2017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4113B3-1B35-4AAE-BF53-A8BA786DCCDC}"/>
              </a:ext>
            </a:extLst>
          </p:cNvPr>
          <p:cNvSpPr txBox="1"/>
          <p:nvPr/>
        </p:nvSpPr>
        <p:spPr>
          <a:xfrm>
            <a:off x="148442" y="1524000"/>
            <a:ext cx="18327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Lynne P. Yao, M.D. “Extrapolation in Pediatric Drug Development: an Evolving Science”: </a:t>
            </a:r>
          </a:p>
          <a:p>
            <a:r>
              <a:rPr lang="en-US" sz="1200" dirty="0"/>
              <a:t>2018 JSM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58632773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338B121-96B1-4216-B906-A4B055E2F921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385211841"/>
              </p:ext>
            </p:extLst>
          </p:nvPr>
        </p:nvGraphicFramePr>
        <p:xfrm>
          <a:off x="484188" y="1706563"/>
          <a:ext cx="11223626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1813">
                  <a:extLst>
                    <a:ext uri="{9D8B030D-6E8A-4147-A177-3AD203B41FA5}">
                      <a16:colId xmlns:a16="http://schemas.microsoft.com/office/drawing/2014/main" val="124927117"/>
                    </a:ext>
                  </a:extLst>
                </a:gridCol>
                <a:gridCol w="5611813">
                  <a:extLst>
                    <a:ext uri="{9D8B030D-6E8A-4147-A177-3AD203B41FA5}">
                      <a16:colId xmlns:a16="http://schemas.microsoft.com/office/drawing/2014/main" val="2431019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BPCA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462487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Drugs and biologics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28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Mandatory</a:t>
                      </a:r>
                      <a:r>
                        <a:rPr lang="en-US" sz="2400" dirty="0"/>
                        <a:t> studies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Voluntary</a:t>
                      </a:r>
                      <a:r>
                        <a:rPr lang="en-US" sz="2400" dirty="0"/>
                        <a:t> studies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9538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Requires studies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only on indication(s) under review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Studies relate to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entire moiety</a:t>
                      </a:r>
                      <a:r>
                        <a:rPr lang="en-US" sz="2400" dirty="0"/>
                        <a:t> and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may expand indications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041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Orphan indications exempt </a:t>
                      </a:r>
                      <a:r>
                        <a:rPr lang="en-US" sz="2400" dirty="0"/>
                        <a:t>from studies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Studies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may be requested for orphan indications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177150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Pediatric studies must be labeled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07558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BB29D1E-06C8-44CE-93D4-8D7F8A686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Pediatric Drug legislation</a:t>
            </a:r>
          </a:p>
        </p:txBody>
      </p:sp>
    </p:spTree>
    <p:extLst>
      <p:ext uri="{BB962C8B-B14F-4D97-AF65-F5344CB8AC3E}">
        <p14:creationId xmlns:p14="http://schemas.microsoft.com/office/powerpoint/2010/main" val="8405833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67E264-1F49-4C42-BE23-DBB12DF1664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New indication</a:t>
            </a:r>
          </a:p>
          <a:p>
            <a:r>
              <a:rPr lang="en-US" dirty="0"/>
              <a:t>New dosage form</a:t>
            </a:r>
          </a:p>
          <a:p>
            <a:r>
              <a:rPr lang="en-US" dirty="0"/>
              <a:t>New dosing regimen</a:t>
            </a:r>
          </a:p>
          <a:p>
            <a:r>
              <a:rPr lang="en-US" dirty="0"/>
              <a:t>New route of administration</a:t>
            </a:r>
          </a:p>
          <a:p>
            <a:r>
              <a:rPr lang="en-US" dirty="0"/>
              <a:t>New active ingredient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9E4038-13FC-4FF4-9D0E-4F74EE5ED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PREA Trigger</a:t>
            </a:r>
          </a:p>
        </p:txBody>
      </p:sp>
    </p:spTree>
    <p:extLst>
      <p:ext uri="{BB962C8B-B14F-4D97-AF65-F5344CB8AC3E}">
        <p14:creationId xmlns:p14="http://schemas.microsoft.com/office/powerpoint/2010/main" val="41285129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FB2503-F6D5-4161-A0BE-2D8310D0683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17" y="1315683"/>
            <a:ext cx="11222376" cy="4729881"/>
          </a:xfrm>
        </p:spPr>
        <p:txBody>
          <a:bodyPr numCol="2"/>
          <a:lstStyle/>
          <a:p>
            <a:pPr>
              <a:spcBef>
                <a:spcPts val="0"/>
              </a:spcBef>
            </a:pPr>
            <a:r>
              <a:rPr lang="en-US" sz="2400" dirty="0"/>
              <a:t>Basal cell and squamous cell skin cancer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Bladder breast cervical colorectal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Cholangiocarcinoma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Endometrial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Esophageal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Fallopian tube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Follicular lymphoma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Gastric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Hairy cell leukemia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Hepatocellular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Indolent non-Hodgkin lymphoma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Liposarcoma lung (small &amp; non-small cell)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Multiple myeloma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Oropharynx (squamous cell)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Ovarian (non-germ cell) pancreatic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Peritoneal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Prostate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Renal cell uterine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Chronic lymphocytic leukemia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ED094A-A553-440E-A9C1-89F0050E6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PREA Automatic Full Waivers (Cancer)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C907CE-BD67-4B94-B09C-068E83400AF9}"/>
              </a:ext>
            </a:extLst>
          </p:cNvPr>
          <p:cNvSpPr txBox="1"/>
          <p:nvPr/>
        </p:nvSpPr>
        <p:spPr>
          <a:xfrm>
            <a:off x="484718" y="6117928"/>
            <a:ext cx="5560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3"/>
              </a:rPr>
              <a:t>https://www.fda.gov/media/101440/download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89572255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B7A1CF-4115-4E2A-98BC-D1DA29BFA1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17" y="1401204"/>
            <a:ext cx="11222376" cy="4458312"/>
          </a:xfrm>
        </p:spPr>
        <p:txBody>
          <a:bodyPr/>
          <a:lstStyle/>
          <a:p>
            <a:r>
              <a:rPr lang="en-US" dirty="0"/>
              <a:t>Not under PREA or BPCA</a:t>
            </a:r>
          </a:p>
          <a:p>
            <a:r>
              <a:rPr lang="en-US" dirty="0"/>
              <a:t>Post-marketing commitment (PMC)</a:t>
            </a:r>
          </a:p>
          <a:p>
            <a:pPr lvl="1"/>
            <a:r>
              <a:rPr lang="en-US" dirty="0"/>
              <a:t>2000: </a:t>
            </a:r>
            <a:r>
              <a:rPr lang="en-US" dirty="0" err="1"/>
              <a:t>Aresenic</a:t>
            </a:r>
            <a:r>
              <a:rPr lang="en-US" dirty="0"/>
              <a:t> Trioxide (</a:t>
            </a:r>
            <a:r>
              <a:rPr lang="en-US" dirty="0" err="1"/>
              <a:t>Trisenox</a:t>
            </a:r>
            <a:r>
              <a:rPr lang="en-US" dirty="0"/>
              <a:t>) – Acute Promyelocytic Leukemia</a:t>
            </a:r>
          </a:p>
          <a:p>
            <a:pPr lvl="1"/>
            <a:r>
              <a:rPr lang="en-US" dirty="0"/>
              <a:t>2001: Imatinib Mesylate (Gleevec) – Ph+ Leukemias</a:t>
            </a:r>
          </a:p>
          <a:p>
            <a:pPr lvl="1"/>
            <a:r>
              <a:rPr lang="en-US" dirty="0"/>
              <a:t>2006: Panitumumab (</a:t>
            </a:r>
            <a:r>
              <a:rPr lang="en-US" dirty="0" err="1"/>
              <a:t>Vectibix</a:t>
            </a:r>
            <a:r>
              <a:rPr lang="en-US" dirty="0"/>
              <a:t>) – Solid Tumors</a:t>
            </a:r>
          </a:p>
          <a:p>
            <a:r>
              <a:rPr lang="en-US" dirty="0"/>
              <a:t>Since 2012: 77 new BLA/NDA for oncology drugs</a:t>
            </a:r>
          </a:p>
          <a:p>
            <a:pPr lvl="1"/>
            <a:r>
              <a:rPr lang="en-US" dirty="0"/>
              <a:t>26 waived; 50 exempt; 1 unknown</a:t>
            </a:r>
          </a:p>
          <a:p>
            <a:pPr lvl="1"/>
            <a:r>
              <a:rPr lang="en-US" dirty="0"/>
              <a:t>48 have pediatric studies (62.3%)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045028-1413-4256-B6B8-00D8AF433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Oncology Pediatric Program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250AF5-3F6B-43B3-A03F-8965ACAEE8D4}"/>
              </a:ext>
            </a:extLst>
          </p:cNvPr>
          <p:cNvSpPr txBox="1"/>
          <p:nvPr/>
        </p:nvSpPr>
        <p:spPr>
          <a:xfrm>
            <a:off x="484717" y="6085036"/>
            <a:ext cx="1122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Adapted from presentation “Implications of the 2017 FDA Reauthorization Act on Pediatric Cancer Drug Development: An Industry Perspective” by Lisa Bollinger, M.D., Vice President, Regulatory Affairs, Amgen</a:t>
            </a:r>
          </a:p>
        </p:txBody>
      </p:sp>
    </p:spTree>
    <p:extLst>
      <p:ext uri="{BB962C8B-B14F-4D97-AF65-F5344CB8AC3E}">
        <p14:creationId xmlns:p14="http://schemas.microsoft.com/office/powerpoint/2010/main" val="10233931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BABCF9-F3B2-462B-BD12-572920D4A07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6806" y="1311440"/>
            <a:ext cx="11628520" cy="4686300"/>
          </a:xfrm>
        </p:spPr>
        <p:txBody>
          <a:bodyPr/>
          <a:lstStyle/>
          <a:p>
            <a:r>
              <a:rPr lang="en-US" sz="2800" dirty="0"/>
              <a:t>FDA Reauthorization Act (FDARA) Title V: August 18, 2017</a:t>
            </a:r>
          </a:p>
          <a:p>
            <a:r>
              <a:rPr lang="en-US" sz="2800" dirty="0"/>
              <a:t>Sec. 504(a) Paragraph (1)(B): “A person that submits, on or after the date that is </a:t>
            </a:r>
            <a:r>
              <a:rPr lang="en-US" sz="2800" dirty="0">
                <a:solidFill>
                  <a:srgbClr val="FF0000"/>
                </a:solidFill>
              </a:rPr>
              <a:t>3 years after the date of enactment</a:t>
            </a:r>
            <a:r>
              <a:rPr lang="en-US" sz="2800" dirty="0"/>
              <a:t> of the FDA Reauthorization Act of 2017, an original application for a new active ingredient under section 505 of this Act or section 351 of the Public Health Service Act, shall submit with the application reports on the investigation described in </a:t>
            </a:r>
            <a:r>
              <a:rPr lang="en-US" sz="2800" dirty="0">
                <a:solidFill>
                  <a:srgbClr val="0070C0"/>
                </a:solidFill>
              </a:rPr>
              <a:t>paragraph (3)</a:t>
            </a:r>
            <a:r>
              <a:rPr lang="en-US" sz="2800" dirty="0"/>
              <a:t> if the drug or biological product that is the subject of the application is – </a:t>
            </a:r>
          </a:p>
          <a:p>
            <a:pPr lvl="1"/>
            <a:r>
              <a:rPr lang="en-US" sz="2400" dirty="0"/>
              <a:t>“(</a:t>
            </a:r>
            <a:r>
              <a:rPr lang="en-US" sz="2400" dirty="0" err="1"/>
              <a:t>i</a:t>
            </a:r>
            <a:r>
              <a:rPr lang="en-US" sz="2400" dirty="0"/>
              <a:t>) intended for the treatment of an adult cancer; and </a:t>
            </a:r>
          </a:p>
          <a:p>
            <a:pPr lvl="1"/>
            <a:r>
              <a:rPr lang="en-US" sz="2400" dirty="0"/>
              <a:t>“(ii) </a:t>
            </a:r>
            <a:r>
              <a:rPr lang="en-US" sz="2400" dirty="0">
                <a:solidFill>
                  <a:srgbClr val="FF0000"/>
                </a:solidFill>
              </a:rPr>
              <a:t>directed at a molecular target</a:t>
            </a:r>
            <a:r>
              <a:rPr lang="en-US" sz="2400" dirty="0"/>
              <a:t> that the Secretary determines to be substantially relevant to the growth or progression of a pediatric cancer.”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BDD1D9-8756-4567-9915-7A46F2B53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FdARA</a:t>
            </a:r>
            <a:r>
              <a:rPr lang="en-US" dirty="0"/>
              <a:t> (RACE for Children Act)</a:t>
            </a:r>
          </a:p>
        </p:txBody>
      </p:sp>
    </p:spTree>
    <p:extLst>
      <p:ext uri="{BB962C8B-B14F-4D97-AF65-F5344CB8AC3E}">
        <p14:creationId xmlns:p14="http://schemas.microsoft.com/office/powerpoint/2010/main" val="26232019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0DBF45-B5BF-47BD-A28C-35D1E41A97D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17" y="1570130"/>
            <a:ext cx="11222376" cy="4211053"/>
          </a:xfrm>
        </p:spPr>
        <p:txBody>
          <a:bodyPr/>
          <a:lstStyle/>
          <a:p>
            <a:r>
              <a:rPr lang="en-US" sz="2400" dirty="0"/>
              <a:t>“(A) IN GENERAL. – With respect to a drug or biological product described in </a:t>
            </a:r>
            <a:r>
              <a:rPr lang="en-US" sz="2400" dirty="0">
                <a:solidFill>
                  <a:srgbClr val="0070C0"/>
                </a:solidFill>
              </a:rPr>
              <a:t>paragraph (1)(B)</a:t>
            </a:r>
            <a:r>
              <a:rPr lang="en-US" sz="2400" dirty="0"/>
              <a:t>, the investigation described in this paragraph is a molecularly targeted pediatric cancer investigation, which shall be designed to yield </a:t>
            </a:r>
            <a:r>
              <a:rPr lang="en-US" sz="2400" dirty="0">
                <a:solidFill>
                  <a:srgbClr val="FF0000"/>
                </a:solidFill>
              </a:rPr>
              <a:t>clinically meaningful pediatric study data</a:t>
            </a:r>
            <a:r>
              <a:rPr lang="en-US" sz="2400" dirty="0"/>
              <a:t>, gathered </a:t>
            </a:r>
            <a:r>
              <a:rPr lang="en-US" sz="2400" dirty="0">
                <a:solidFill>
                  <a:srgbClr val="FF0000"/>
                </a:solidFill>
              </a:rPr>
              <a:t>using appropriate formulations for each age group for which the study is required, regarding dosing, safety, and preliminary efficacy to inform potential pediatric labeling</a:t>
            </a:r>
            <a:r>
              <a:rPr lang="en-US" sz="2400" dirty="0"/>
              <a:t>. </a:t>
            </a:r>
          </a:p>
          <a:p>
            <a:r>
              <a:rPr lang="en-US" sz="2400" dirty="0"/>
              <a:t>“(B) </a:t>
            </a:r>
            <a:r>
              <a:rPr lang="en-US" sz="2400" dirty="0">
                <a:solidFill>
                  <a:srgbClr val="FF0000"/>
                </a:solidFill>
              </a:rPr>
              <a:t>EXTRAPOLATION</a:t>
            </a:r>
            <a:r>
              <a:rPr lang="en-US" sz="2400" dirty="0"/>
              <a:t> OF DATA. – Paragraph (2)(B) </a:t>
            </a:r>
            <a:r>
              <a:rPr lang="en-US" sz="2400" dirty="0">
                <a:solidFill>
                  <a:srgbClr val="FF0000"/>
                </a:solidFill>
              </a:rPr>
              <a:t>shall apply to investigations described in this paragraph to the same extent and in the same manner</a:t>
            </a:r>
            <a:r>
              <a:rPr lang="en-US" sz="2400" dirty="0"/>
              <a:t> as paragraph (2)(B) applies with respect to the assessments required under paragraph (1)(A).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39DED2-7CEC-4008-8C8A-5CE164643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7" y="125269"/>
            <a:ext cx="11222376" cy="1118319"/>
          </a:xfrm>
        </p:spPr>
        <p:txBody>
          <a:bodyPr/>
          <a:lstStyle/>
          <a:p>
            <a:r>
              <a:rPr lang="en-US" dirty="0"/>
              <a:t>FDARA Paragraph (3)</a:t>
            </a:r>
            <a:br>
              <a:rPr lang="en-US" dirty="0"/>
            </a:br>
            <a:r>
              <a:rPr lang="en-US" sz="3200" dirty="0"/>
              <a:t>MOLECULARLY TARGETED PEDIATRIC CANCER INVESTIGATION</a:t>
            </a:r>
          </a:p>
        </p:txBody>
      </p:sp>
    </p:spTree>
    <p:extLst>
      <p:ext uri="{BB962C8B-B14F-4D97-AF65-F5344CB8AC3E}">
        <p14:creationId xmlns:p14="http://schemas.microsoft.com/office/powerpoint/2010/main" val="9136441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C661D1-5829-471A-BF3C-108A0840A52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17" y="1509701"/>
            <a:ext cx="11222376" cy="4149985"/>
          </a:xfrm>
        </p:spPr>
        <p:txBody>
          <a:bodyPr/>
          <a:lstStyle/>
          <a:p>
            <a:r>
              <a:rPr lang="en-US" dirty="0"/>
              <a:t>Data sources:</a:t>
            </a:r>
          </a:p>
          <a:p>
            <a:pPr lvl="1"/>
            <a:r>
              <a:rPr lang="en-US" dirty="0"/>
              <a:t>Adult trial data</a:t>
            </a:r>
          </a:p>
          <a:p>
            <a:pPr lvl="1"/>
            <a:r>
              <a:rPr lang="en-US" dirty="0"/>
              <a:t>Pediatric data with the same disease or condition</a:t>
            </a:r>
          </a:p>
          <a:p>
            <a:pPr lvl="1"/>
            <a:r>
              <a:rPr lang="en-US" dirty="0"/>
              <a:t>Nonclinical data</a:t>
            </a:r>
          </a:p>
          <a:p>
            <a:pPr lvl="1"/>
            <a:r>
              <a:rPr lang="en-US" dirty="0"/>
              <a:t>Data about related compounds</a:t>
            </a:r>
          </a:p>
          <a:p>
            <a:pPr lvl="1"/>
            <a:r>
              <a:rPr lang="en-US" dirty="0"/>
              <a:t>Disease pathophysiology</a:t>
            </a:r>
          </a:p>
          <a:p>
            <a:r>
              <a:rPr lang="en-US" dirty="0"/>
              <a:t>Premise: the course of the disease and the expected response to a medicinal product would be sufficiently similar in the target and source population.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062F60-DD20-44B3-A895-A1B670687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Extrapolation</a:t>
            </a:r>
          </a:p>
        </p:txBody>
      </p:sp>
    </p:spTree>
    <p:extLst>
      <p:ext uri="{BB962C8B-B14F-4D97-AF65-F5344CB8AC3E}">
        <p14:creationId xmlns:p14="http://schemas.microsoft.com/office/powerpoint/2010/main" val="2180500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C661D1-5829-471A-BF3C-108A0840A52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Leveraging historical data in placebo/standard-of-care arm</a:t>
            </a:r>
          </a:p>
          <a:p>
            <a:pPr lvl="1"/>
            <a:r>
              <a:rPr lang="en-US" dirty="0"/>
              <a:t>Similarity in patient population</a:t>
            </a:r>
          </a:p>
          <a:p>
            <a:pPr lvl="1"/>
            <a:r>
              <a:rPr lang="en-US" dirty="0"/>
              <a:t>Single arm trial</a:t>
            </a:r>
          </a:p>
          <a:p>
            <a:pPr lvl="1"/>
            <a:r>
              <a:rPr lang="en-US" dirty="0"/>
              <a:t>Comparator group augmentation</a:t>
            </a:r>
          </a:p>
          <a:p>
            <a:r>
              <a:rPr lang="en-US" dirty="0"/>
              <a:t>Borrowing treatment/intervention information</a:t>
            </a:r>
          </a:p>
          <a:p>
            <a:pPr lvl="1"/>
            <a:r>
              <a:rPr lang="en-US" dirty="0"/>
              <a:t>Similarity in treatment mechanism of action</a:t>
            </a:r>
          </a:p>
          <a:p>
            <a:pPr lvl="1"/>
            <a:r>
              <a:rPr lang="en-US" dirty="0"/>
              <a:t>Less available data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062F60-DD20-44B3-A895-A1B670687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Extrapolation Premise</a:t>
            </a:r>
          </a:p>
        </p:txBody>
      </p:sp>
    </p:spTree>
    <p:extLst>
      <p:ext uri="{BB962C8B-B14F-4D97-AF65-F5344CB8AC3E}">
        <p14:creationId xmlns:p14="http://schemas.microsoft.com/office/powerpoint/2010/main" val="23534136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5282FF-6E9F-465C-9476-EBBE5FB0168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17" y="1383632"/>
            <a:ext cx="11222376" cy="4620126"/>
          </a:xfrm>
        </p:spPr>
        <p:txBody>
          <a:bodyPr/>
          <a:lstStyle/>
          <a:p>
            <a:pPr marL="0" indent="0">
              <a:buNone/>
            </a:pPr>
            <a:r>
              <a:rPr lang="en-US" sz="2000" b="0" dirty="0"/>
              <a:t>The list fulfills the statutory requirements imposed by FDARA and is expected to provide some guidance to industry in planning for initial Pediatric Study Plan submissions for new drug and/or biologic products in development for cancer in accordance with the amended provisions of the Pediatric Research Equity Act.</a:t>
            </a:r>
          </a:p>
          <a:p>
            <a:pPr marL="0" indent="0">
              <a:buNone/>
            </a:pPr>
            <a:r>
              <a:rPr lang="en-US" sz="2000" dirty="0"/>
              <a:t>Relevant Molecular Targets</a:t>
            </a:r>
            <a:endParaRPr lang="en-US" sz="2000" b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0" dirty="0">
                <a:hlinkClick r:id="rId3" tooltip="Relevant Pediatric Molecular Target List without References"/>
              </a:rPr>
              <a:t>Relevant Pediatric Molecular Target List without references</a:t>
            </a:r>
            <a:endParaRPr lang="en-US" sz="1600" b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0" dirty="0">
                <a:hlinkClick r:id="rId4" tooltip="Relevant Pediatric Molecular Target List with references"/>
              </a:rPr>
              <a:t>Relevant Pediatric Molecular Target List with references</a:t>
            </a:r>
            <a:endParaRPr lang="en-US" sz="1600" b="0" dirty="0"/>
          </a:p>
          <a:p>
            <a:pPr marL="0" indent="0">
              <a:buNone/>
            </a:pPr>
            <a:r>
              <a:rPr lang="en-US" sz="2000" dirty="0"/>
              <a:t>Non-relevant Molecular Targets That Warrant Waiver from Required Evaluation</a:t>
            </a:r>
            <a:endParaRPr lang="en-US" sz="2000" b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0" dirty="0">
                <a:hlinkClick r:id="rId5" tooltip="Non-relevant Molecular Target List without references"/>
              </a:rPr>
              <a:t>Non-Relevant Molecular Target List without references</a:t>
            </a:r>
            <a:endParaRPr lang="en-US" sz="1600" b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0" dirty="0">
                <a:hlinkClick r:id="rId6" tooltip="Non relevant Molecular Target List with References"/>
              </a:rPr>
              <a:t>Non-Relevant Molecular Target List with references</a:t>
            </a:r>
            <a:endParaRPr lang="en-US" sz="1600" b="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Contact Information</a:t>
            </a:r>
          </a:p>
          <a:p>
            <a:pPr marL="0" indent="0">
              <a:buNone/>
            </a:pPr>
            <a:r>
              <a:rPr lang="en-US" sz="2000" b="0" dirty="0"/>
              <a:t>For more information, please contact </a:t>
            </a:r>
            <a:r>
              <a:rPr lang="en-US" sz="2000" b="0" dirty="0">
                <a:hlinkClick r:id="rId7"/>
              </a:rPr>
              <a:t>OCEPeRC@fda.hhs.gov</a:t>
            </a:r>
            <a:endParaRPr lang="en-US" sz="2000" b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E9AB0A-20D1-4576-8F86-65DB4EC30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Oncology Pediatric Molecular Target List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A86B41-4ED9-4346-8736-07ADE3C44684}"/>
              </a:ext>
            </a:extLst>
          </p:cNvPr>
          <p:cNvSpPr txBox="1"/>
          <p:nvPr/>
        </p:nvSpPr>
        <p:spPr>
          <a:xfrm>
            <a:off x="484717" y="6124074"/>
            <a:ext cx="9363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8"/>
              </a:rPr>
              <a:t>https://www.fda.gov/about-fda/oncology-center-excellence/pediatric-oncology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8937617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5A1F47-3C7C-481C-B9D4-3C0591E4C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NCI-COG (Pediatric MATCH)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E2F04A-1985-456E-9E60-0BB89BFD75E6}"/>
              </a:ext>
            </a:extLst>
          </p:cNvPr>
          <p:cNvSpPr txBox="1"/>
          <p:nvPr/>
        </p:nvSpPr>
        <p:spPr>
          <a:xfrm>
            <a:off x="484717" y="6086400"/>
            <a:ext cx="92849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Accelerating Pediatric Drug Development – Friends of Cancer Research Forum (2017)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A67FFD6-1EDC-4FE5-B1BD-0FB472C2166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61704" y="1022684"/>
            <a:ext cx="8939603" cy="508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5244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C5C688-6E8A-4170-9422-8DB99292C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7" y="186824"/>
            <a:ext cx="11222376" cy="1056764"/>
          </a:xfrm>
        </p:spPr>
        <p:txBody>
          <a:bodyPr/>
          <a:lstStyle/>
          <a:p>
            <a:r>
              <a:rPr lang="en-US" dirty="0"/>
              <a:t>Oncology Pediatric Confirmatory Trials</a:t>
            </a:r>
            <a:br>
              <a:rPr lang="en-US" dirty="0"/>
            </a:br>
            <a:r>
              <a:rPr lang="en-US" sz="2800" dirty="0"/>
              <a:t>Possible Master Protocol Option</a:t>
            </a:r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01A6AE8-99D6-4925-A9E6-F037D30226E1}"/>
              </a:ext>
            </a:extLst>
          </p:cNvPr>
          <p:cNvGrpSpPr/>
          <p:nvPr/>
        </p:nvGrpSpPr>
        <p:grpSpPr>
          <a:xfrm>
            <a:off x="267932" y="2023726"/>
            <a:ext cx="11660810" cy="2984412"/>
            <a:chOff x="267932" y="2023726"/>
            <a:chExt cx="11660810" cy="298441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569CB3F-CE8C-4E8D-B690-DD65D197B84A}"/>
                </a:ext>
              </a:extLst>
            </p:cNvPr>
            <p:cNvSpPr/>
            <p:nvPr/>
          </p:nvSpPr>
          <p:spPr>
            <a:xfrm>
              <a:off x="4981701" y="2082390"/>
              <a:ext cx="1586631" cy="5678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4CD96D3-1C1F-4A0E-89AC-D0A57C3542CF}"/>
                </a:ext>
              </a:extLst>
            </p:cNvPr>
            <p:cNvCxnSpPr/>
            <p:nvPr/>
          </p:nvCxnSpPr>
          <p:spPr>
            <a:xfrm flipH="1">
              <a:off x="4856019" y="2633158"/>
              <a:ext cx="380301" cy="462123"/>
            </a:xfrm>
            <a:prstGeom prst="line">
              <a:avLst/>
            </a:prstGeom>
            <a:ln w="28575" cap="rnd">
              <a:solidFill>
                <a:schemeClr val="tx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20BFBD7-5DDD-4A8F-A411-B4A309B3D469}"/>
                </a:ext>
              </a:extLst>
            </p:cNvPr>
            <p:cNvCxnSpPr>
              <a:cxnSpLocks/>
            </p:cNvCxnSpPr>
            <p:nvPr/>
          </p:nvCxnSpPr>
          <p:spPr>
            <a:xfrm>
              <a:off x="6229668" y="2633155"/>
              <a:ext cx="366971" cy="484936"/>
            </a:xfrm>
            <a:prstGeom prst="line">
              <a:avLst/>
            </a:prstGeom>
            <a:ln w="28575" cap="rnd">
              <a:solidFill>
                <a:schemeClr val="tx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8CA4308-88E1-4AD6-94B3-C24E76AD8461}"/>
                </a:ext>
              </a:extLst>
            </p:cNvPr>
            <p:cNvSpPr/>
            <p:nvPr/>
          </p:nvSpPr>
          <p:spPr>
            <a:xfrm>
              <a:off x="3681947" y="3095280"/>
              <a:ext cx="1586631" cy="5678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658A0DB-9BB5-4FA1-BEE6-D749FF28B4E8}"/>
                </a:ext>
              </a:extLst>
            </p:cNvPr>
            <p:cNvSpPr/>
            <p:nvPr/>
          </p:nvSpPr>
          <p:spPr>
            <a:xfrm>
              <a:off x="6180410" y="3118090"/>
              <a:ext cx="1586631" cy="5678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A3E180-68F1-4BA8-A123-FE8E445F3379}"/>
                </a:ext>
              </a:extLst>
            </p:cNvPr>
            <p:cNvSpPr/>
            <p:nvPr/>
          </p:nvSpPr>
          <p:spPr>
            <a:xfrm>
              <a:off x="1757457" y="4390729"/>
              <a:ext cx="1586631" cy="5678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45D1B6A-39CC-4010-B17A-27B556DB8184}"/>
                </a:ext>
              </a:extLst>
            </p:cNvPr>
            <p:cNvSpPr/>
            <p:nvPr/>
          </p:nvSpPr>
          <p:spPr>
            <a:xfrm>
              <a:off x="3862671" y="4392969"/>
              <a:ext cx="1586631" cy="5678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666E8D-2DAC-4A89-A310-85F7271CEE09}"/>
                </a:ext>
              </a:extLst>
            </p:cNvPr>
            <p:cNvSpPr/>
            <p:nvPr/>
          </p:nvSpPr>
          <p:spPr>
            <a:xfrm>
              <a:off x="5930194" y="4390729"/>
              <a:ext cx="1586631" cy="5678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D9FE1D6-F5BE-47A6-8477-98D02C6DE6FC}"/>
                </a:ext>
              </a:extLst>
            </p:cNvPr>
            <p:cNvSpPr/>
            <p:nvPr/>
          </p:nvSpPr>
          <p:spPr>
            <a:xfrm>
              <a:off x="10342111" y="4390728"/>
              <a:ext cx="1586631" cy="56784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6964C5F-E48D-4E2D-9D3B-E6B12F25535F}"/>
                </a:ext>
              </a:extLst>
            </p:cNvPr>
            <p:cNvCxnSpPr/>
            <p:nvPr/>
          </p:nvCxnSpPr>
          <p:spPr>
            <a:xfrm flipH="1">
              <a:off x="3066367" y="3663127"/>
              <a:ext cx="1208015" cy="727600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5BFC587-50C6-45C6-8D75-D3014AFBB076}"/>
                </a:ext>
              </a:extLst>
            </p:cNvPr>
            <p:cNvCxnSpPr/>
            <p:nvPr/>
          </p:nvCxnSpPr>
          <p:spPr>
            <a:xfrm>
              <a:off x="4939679" y="3685935"/>
              <a:ext cx="106491" cy="704792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20434DC-C222-4528-8802-B1A2BB586FAA}"/>
                </a:ext>
              </a:extLst>
            </p:cNvPr>
            <p:cNvCxnSpPr/>
            <p:nvPr/>
          </p:nvCxnSpPr>
          <p:spPr>
            <a:xfrm flipH="1">
              <a:off x="6413154" y="3685935"/>
              <a:ext cx="140889" cy="704792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74E5769-C2C9-4A64-93FD-D3DCDE2D6BE4}"/>
                </a:ext>
              </a:extLst>
            </p:cNvPr>
            <p:cNvCxnSpPr/>
            <p:nvPr/>
          </p:nvCxnSpPr>
          <p:spPr>
            <a:xfrm>
              <a:off x="10806609" y="2280760"/>
              <a:ext cx="0" cy="2109967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7143463-122E-4B11-B595-5230B1CFF9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54043" y="2280758"/>
              <a:ext cx="4252567" cy="12549"/>
            </a:xfrm>
            <a:prstGeom prst="line">
              <a:avLst/>
            </a:prstGeom>
            <a:ln w="28575" cap="rnd">
              <a:solidFill>
                <a:schemeClr val="tx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AD83F1-B6CC-4388-A813-B4E1F2586EA6}"/>
                </a:ext>
              </a:extLst>
            </p:cNvPr>
            <p:cNvSpPr txBox="1"/>
            <p:nvPr/>
          </p:nvSpPr>
          <p:spPr>
            <a:xfrm>
              <a:off x="4850715" y="2023726"/>
              <a:ext cx="1862892" cy="66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7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Hematologic</a:t>
              </a:r>
            </a:p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7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Cancer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3C0ADBD-9578-4C7D-B7A4-4C017BA90D5F}"/>
                </a:ext>
              </a:extLst>
            </p:cNvPr>
            <p:cNvSpPr txBox="1"/>
            <p:nvPr/>
          </p:nvSpPr>
          <p:spPr>
            <a:xfrm>
              <a:off x="3842104" y="3167925"/>
              <a:ext cx="1266316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Target 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532987D-CBB6-4490-9489-F2A426E524C3}"/>
                </a:ext>
              </a:extLst>
            </p:cNvPr>
            <p:cNvSpPr txBox="1"/>
            <p:nvPr/>
          </p:nvSpPr>
          <p:spPr>
            <a:xfrm>
              <a:off x="6286439" y="3167925"/>
              <a:ext cx="1266316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Target 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604A8D0-64D0-423C-BBC6-29ECC4FC2BFE}"/>
                </a:ext>
              </a:extLst>
            </p:cNvPr>
            <p:cNvSpPr txBox="1"/>
            <p:nvPr/>
          </p:nvSpPr>
          <p:spPr>
            <a:xfrm>
              <a:off x="1764486" y="4341161"/>
              <a:ext cx="1586631" cy="666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Molecule 2.1</a:t>
              </a:r>
              <a:endParaRPr kumimoji="0" lang="en-US" sz="10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4CF440-073C-46C2-B8E1-D45CF5A00B73}"/>
                </a:ext>
              </a:extLst>
            </p:cNvPr>
            <p:cNvSpPr txBox="1"/>
            <p:nvPr/>
          </p:nvSpPr>
          <p:spPr>
            <a:xfrm>
              <a:off x="6129997" y="4341161"/>
              <a:ext cx="1266316" cy="666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Molecule 3.1</a:t>
              </a:r>
              <a:endParaRPr kumimoji="0" lang="en-US" sz="10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6A49076-E74C-41D2-A54E-E0B2216DE39D}"/>
                </a:ext>
              </a:extLst>
            </p:cNvPr>
            <p:cNvSpPr txBox="1"/>
            <p:nvPr/>
          </p:nvSpPr>
          <p:spPr>
            <a:xfrm>
              <a:off x="10523222" y="4448942"/>
              <a:ext cx="1266316" cy="420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External Control Arm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E8589B3-665C-4593-AF18-3A2ECEF882E2}"/>
                </a:ext>
              </a:extLst>
            </p:cNvPr>
            <p:cNvSpPr/>
            <p:nvPr/>
          </p:nvSpPr>
          <p:spPr>
            <a:xfrm>
              <a:off x="267932" y="2650237"/>
              <a:ext cx="1443977" cy="1135729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CE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C6468EF-552A-4E71-B88D-C21D1191067F}"/>
                </a:ext>
              </a:extLst>
            </p:cNvPr>
            <p:cNvSpPr txBox="1"/>
            <p:nvPr/>
          </p:nvSpPr>
          <p:spPr>
            <a:xfrm>
              <a:off x="308263" y="2662045"/>
              <a:ext cx="1531397" cy="1117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33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Phase 1b</a:t>
              </a:r>
            </a:p>
            <a:p>
              <a:pPr marL="228594" marR="0" lvl="0" indent="-228594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1333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Safety, tolerability, PK/PD</a:t>
              </a:r>
            </a:p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33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for each agent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8D8338F-8260-42B1-A689-D7E56B28B0EF}"/>
                </a:ext>
              </a:extLst>
            </p:cNvPr>
            <p:cNvSpPr txBox="1"/>
            <p:nvPr/>
          </p:nvSpPr>
          <p:spPr>
            <a:xfrm>
              <a:off x="4099208" y="3729687"/>
              <a:ext cx="1137952" cy="420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open-label</a:t>
              </a:r>
            </a:p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randomize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6CEED9F-65B0-439D-8A44-83E39F6F001A}"/>
                </a:ext>
              </a:extLst>
            </p:cNvPr>
            <p:cNvSpPr/>
            <p:nvPr/>
          </p:nvSpPr>
          <p:spPr>
            <a:xfrm>
              <a:off x="1970914" y="3080918"/>
              <a:ext cx="1586631" cy="5678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519E862-52E0-45CD-9D6B-CDD2D2DF9A9B}"/>
                </a:ext>
              </a:extLst>
            </p:cNvPr>
            <p:cNvSpPr txBox="1"/>
            <p:nvPr/>
          </p:nvSpPr>
          <p:spPr>
            <a:xfrm>
              <a:off x="2081523" y="3167925"/>
              <a:ext cx="1266316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Target 1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04297DE-A0C5-4377-941D-BFD986438361}"/>
                </a:ext>
              </a:extLst>
            </p:cNvPr>
            <p:cNvSpPr/>
            <p:nvPr/>
          </p:nvSpPr>
          <p:spPr>
            <a:xfrm>
              <a:off x="7950327" y="3118090"/>
              <a:ext cx="1586631" cy="5678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9BE7941-85CC-4A23-BC02-E7B46A19D2B3}"/>
                </a:ext>
              </a:extLst>
            </p:cNvPr>
            <p:cNvSpPr txBox="1"/>
            <p:nvPr/>
          </p:nvSpPr>
          <p:spPr>
            <a:xfrm>
              <a:off x="7743284" y="3167925"/>
              <a:ext cx="2000715" cy="380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7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Target 4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807454E-8D8B-4F66-89A9-284CA458659A}"/>
                </a:ext>
              </a:extLst>
            </p:cNvPr>
            <p:cNvCxnSpPr/>
            <p:nvPr/>
          </p:nvCxnSpPr>
          <p:spPr>
            <a:xfrm>
              <a:off x="6568332" y="2587516"/>
              <a:ext cx="1613572" cy="507764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ECC3B2F-A4B4-4125-B47F-93F414AEC717}"/>
                </a:ext>
              </a:extLst>
            </p:cNvPr>
            <p:cNvCxnSpPr>
              <a:endCxn id="28" idx="0"/>
            </p:cNvCxnSpPr>
            <p:nvPr/>
          </p:nvCxnSpPr>
          <p:spPr>
            <a:xfrm flipH="1">
              <a:off x="2764230" y="2587516"/>
              <a:ext cx="2217471" cy="493402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C89DBA1-13AB-4CF8-AC38-4E5712EB6550}"/>
                </a:ext>
              </a:extLst>
            </p:cNvPr>
            <p:cNvSpPr txBox="1"/>
            <p:nvPr/>
          </p:nvSpPr>
          <p:spPr>
            <a:xfrm>
              <a:off x="3842104" y="4341161"/>
              <a:ext cx="1586631" cy="666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Molecule 2.2</a:t>
              </a:r>
              <a:endParaRPr kumimoji="0" lang="en-US" sz="10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810042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3D498A-6B83-4362-9C58-5829D05ED57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17" y="1500810"/>
            <a:ext cx="11222376" cy="4358706"/>
          </a:xfrm>
        </p:spPr>
        <p:txBody>
          <a:bodyPr/>
          <a:lstStyle/>
          <a:p>
            <a:r>
              <a:rPr lang="en-US" dirty="0"/>
              <a:t>All age groups in one trial may not present sufficient representation of each age group</a:t>
            </a:r>
          </a:p>
          <a:p>
            <a:r>
              <a:rPr lang="en-US" dirty="0"/>
              <a:t>Internal competition of patients</a:t>
            </a:r>
          </a:p>
          <a:p>
            <a:r>
              <a:rPr lang="en-US" dirty="0"/>
              <a:t>Re-assign patients to a different agent after progression</a:t>
            </a:r>
          </a:p>
          <a:p>
            <a:r>
              <a:rPr lang="en-US" dirty="0"/>
              <a:t>External control may not be feasible or acceptable</a:t>
            </a:r>
          </a:p>
          <a:p>
            <a:r>
              <a:rPr lang="en-US" dirty="0"/>
              <a:t>Cancer agonistic concept is relatively new</a:t>
            </a:r>
          </a:p>
          <a:p>
            <a:r>
              <a:rPr lang="en-US" dirty="0"/>
              <a:t>Combination of two agents in the platform</a:t>
            </a:r>
          </a:p>
          <a:p>
            <a:r>
              <a:rPr lang="en-US" dirty="0"/>
              <a:t>Unethical to keep subjects on inferior treatments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6241BAC-E873-4EFC-8490-1D8B65B5E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7" y="84168"/>
            <a:ext cx="11222376" cy="1159420"/>
          </a:xfrm>
        </p:spPr>
        <p:txBody>
          <a:bodyPr/>
          <a:lstStyle/>
          <a:p>
            <a:r>
              <a:rPr lang="en-US" dirty="0"/>
              <a:t>Challenges in pediatric oncology trials to Meet Regulatory requirements</a:t>
            </a:r>
          </a:p>
        </p:txBody>
      </p:sp>
    </p:spTree>
    <p:extLst>
      <p:ext uri="{BB962C8B-B14F-4D97-AF65-F5344CB8AC3E}">
        <p14:creationId xmlns:p14="http://schemas.microsoft.com/office/powerpoint/2010/main" val="3539229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20933D-0324-4A7C-BCB3-55822D008CA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Bayesian framework</a:t>
            </a:r>
          </a:p>
          <a:p>
            <a:pPr lvl="1"/>
            <a:r>
              <a:rPr lang="en-US" dirty="0"/>
              <a:t>Leveraging external/historical data</a:t>
            </a:r>
          </a:p>
          <a:p>
            <a:pPr lvl="1"/>
            <a:r>
              <a:rPr lang="en-US" dirty="0"/>
              <a:t>Fine-tune the level of borrowing based on similarity of the data</a:t>
            </a:r>
          </a:p>
          <a:p>
            <a:pPr lvl="1"/>
            <a:r>
              <a:rPr lang="en-US" dirty="0"/>
              <a:t>Built-in simulation for operating characteristics</a:t>
            </a:r>
          </a:p>
          <a:p>
            <a:r>
              <a:rPr lang="en-US" dirty="0"/>
              <a:t>Simulation</a:t>
            </a:r>
          </a:p>
          <a:p>
            <a:pPr lvl="1"/>
            <a:r>
              <a:rPr lang="en-US" dirty="0"/>
              <a:t>Scenario selection with rationale</a:t>
            </a:r>
          </a:p>
          <a:p>
            <a:pPr lvl="1"/>
            <a:r>
              <a:rPr lang="en-US" dirty="0"/>
              <a:t>Results presentation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4E75AE-EF34-442D-B85F-BCD799D6D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Modeling and Simulation</a:t>
            </a:r>
          </a:p>
        </p:txBody>
      </p:sp>
    </p:spTree>
    <p:extLst>
      <p:ext uri="{BB962C8B-B14F-4D97-AF65-F5344CB8AC3E}">
        <p14:creationId xmlns:p14="http://schemas.microsoft.com/office/powerpoint/2010/main" val="12537205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623DC65-6BFF-4955-A3DA-B52C6B53FD83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484717" y="1501399"/>
                <a:ext cx="11361452" cy="4467887"/>
              </a:xfrm>
            </p:spPr>
            <p:txBody>
              <a:bodyPr/>
              <a:lstStyle/>
              <a:p>
                <a:r>
                  <a:rPr lang="en-US" sz="3200" dirty="0"/>
                  <a:t>Bayesian model (in addition to primary analysis model)</a:t>
                </a:r>
              </a:p>
              <a:p>
                <a:pPr lvl="1"/>
                <a:r>
                  <a:rPr lang="en-US" sz="2800" dirty="0"/>
                  <a:t>Hierarchical model (next slide)</a:t>
                </a:r>
              </a:p>
              <a:p>
                <a:pPr lvl="1"/>
                <a:r>
                  <a:rPr lang="en-US" sz="2800" dirty="0"/>
                  <a:t>Prior distribution</a:t>
                </a:r>
              </a:p>
              <a:p>
                <a:pPr lvl="2"/>
                <a:r>
                  <a:rPr lang="en-US" dirty="0"/>
                  <a:t>Power prior: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𝑳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Scale precision and/or shift location</a:t>
                </a:r>
              </a:p>
              <a:p>
                <a:pPr lvl="2"/>
                <a:r>
                  <a:rPr lang="en-US" dirty="0"/>
                  <a:t>Mixture of “optimistic” and “pessimistic” priors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𝒐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𝝎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sz="3200" dirty="0"/>
                  <a:t>Prior distributions</a:t>
                </a:r>
              </a:p>
              <a:p>
                <a:pPr lvl="1"/>
                <a:r>
                  <a:rPr lang="en-US" sz="2800" dirty="0"/>
                  <a:t>Historical data/information</a:t>
                </a:r>
              </a:p>
              <a:p>
                <a:pPr lvl="1"/>
                <a:r>
                  <a:rPr lang="en-US" sz="2800" dirty="0"/>
                  <a:t>Pre-existing knowledge</a:t>
                </a:r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623DC65-6BFF-4955-A3DA-B52C6B53FD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484717" y="1501399"/>
                <a:ext cx="11361452" cy="4467887"/>
              </a:xfrm>
              <a:blipFill>
                <a:blip r:embed="rId3"/>
                <a:stretch>
                  <a:fillRect l="-1020" t="-1774" r="-322" b="-34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703F5961-DAC4-4627-A953-4C97165A0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Framework</a:t>
            </a:r>
          </a:p>
        </p:txBody>
      </p:sp>
    </p:spTree>
    <p:extLst>
      <p:ext uri="{BB962C8B-B14F-4D97-AF65-F5344CB8AC3E}">
        <p14:creationId xmlns:p14="http://schemas.microsoft.com/office/powerpoint/2010/main" val="9465691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E09E809-60E9-49B6-B563-1CEAE2C427BF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779634454"/>
              </p:ext>
            </p:extLst>
          </p:nvPr>
        </p:nvGraphicFramePr>
        <p:xfrm>
          <a:off x="484188" y="1706563"/>
          <a:ext cx="11223625" cy="415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2766E15-8E06-448C-86B2-A01078916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Hierarchical Model</a:t>
            </a:r>
          </a:p>
        </p:txBody>
      </p:sp>
    </p:spTree>
    <p:extLst>
      <p:ext uri="{BB962C8B-B14F-4D97-AF65-F5344CB8AC3E}">
        <p14:creationId xmlns:p14="http://schemas.microsoft.com/office/powerpoint/2010/main" val="1976586369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9AFFAD-947F-4EB7-9921-4212A11D7A7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Closing the gap between adult and pediatric indications</a:t>
            </a:r>
          </a:p>
          <a:p>
            <a:r>
              <a:rPr lang="en-US" dirty="0"/>
              <a:t>More work needed before implementation</a:t>
            </a:r>
          </a:p>
          <a:p>
            <a:pPr lvl="1"/>
            <a:r>
              <a:rPr lang="en-US" dirty="0"/>
              <a:t>Guidance</a:t>
            </a:r>
          </a:p>
          <a:p>
            <a:pPr lvl="1"/>
            <a:r>
              <a:rPr lang="en-US" dirty="0"/>
              <a:t>Collaboration</a:t>
            </a:r>
          </a:p>
          <a:p>
            <a:pPr lvl="1"/>
            <a:r>
              <a:rPr lang="en-US" dirty="0"/>
              <a:t>Research / Planning / Simulation</a:t>
            </a:r>
          </a:p>
          <a:p>
            <a:r>
              <a:rPr lang="en-US" dirty="0"/>
              <a:t>Leveraging historical or external data could greatly improve trial efficiency</a:t>
            </a:r>
          </a:p>
          <a:p>
            <a:r>
              <a:rPr lang="en-US" dirty="0"/>
              <a:t>Learn as we go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CFB0B7-74E8-43C1-B08A-632E44F2E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Summaries</a:t>
            </a:r>
          </a:p>
        </p:txBody>
      </p:sp>
    </p:spTree>
    <p:extLst>
      <p:ext uri="{BB962C8B-B14F-4D97-AF65-F5344CB8AC3E}">
        <p14:creationId xmlns:p14="http://schemas.microsoft.com/office/powerpoint/2010/main" val="26985946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016 Amgen Corporate Template_16x9_INTERNAL">
  <a:themeElements>
    <a:clrScheme name="AmgenColors">
      <a:dk1>
        <a:srgbClr val="000000"/>
      </a:dk1>
      <a:lt1>
        <a:srgbClr val="FFFFFF"/>
      </a:lt1>
      <a:dk2>
        <a:srgbClr val="716F73"/>
      </a:dk2>
      <a:lt2>
        <a:srgbClr val="00BCE4"/>
      </a:lt2>
      <a:accent1>
        <a:srgbClr val="0063C3"/>
      </a:accent1>
      <a:accent2>
        <a:srgbClr val="88C765"/>
      </a:accent2>
      <a:accent3>
        <a:srgbClr val="F3C108"/>
      </a:accent3>
      <a:accent4>
        <a:srgbClr val="D34D2F"/>
      </a:accent4>
      <a:accent5>
        <a:srgbClr val="597B7C"/>
      </a:accent5>
      <a:accent6>
        <a:srgbClr val="005480"/>
      </a:accent6>
      <a:hlink>
        <a:srgbClr val="2DBCB6"/>
      </a:hlink>
      <a:folHlink>
        <a:srgbClr val="B2A97E"/>
      </a:folHlink>
    </a:clrScheme>
    <a:fontScheme name="Amgen Corporate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b="1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 cap="rnd">
          <a:solidFill>
            <a:schemeClr val="tx1"/>
          </a:solidFill>
          <a:tailEnd type="stealth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17 Amgen Corporate Template_16x9_INTERNAL_EXTERNAL.potx" id="{48E5096D-00E7-4E9C-9704-737409897562}" vid="{EF1A956B-3B03-46FB-A2D5-71314C52DA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82ad3a63-90ad-4a46-a3cb-757f4658e205" origin="userSelected">
  <element uid="768aceb2-b366-4b48-827b-e820edc548bd" value=""/>
</sisl>
</file>

<file path=customXml/itemProps1.xml><?xml version="1.0" encoding="utf-8"?>
<ds:datastoreItem xmlns:ds="http://schemas.openxmlformats.org/officeDocument/2006/customXml" ds:itemID="{8DF9A3FE-A079-46E9-B6DB-24216B0D4B2F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1385</Words>
  <Application>Microsoft Office PowerPoint</Application>
  <PresentationFormat>Widescreen</PresentationFormat>
  <Paragraphs>228</Paragraphs>
  <Slides>21</Slides>
  <Notes>21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Cambria Math</vt:lpstr>
      <vt:lpstr>2016 Amgen Corporate Template_16x9_INTERNAL</vt:lpstr>
      <vt:lpstr>Pediatric Platform Trials</vt:lpstr>
      <vt:lpstr>Outline</vt:lpstr>
      <vt:lpstr>Regulatory Evolution</vt:lpstr>
      <vt:lpstr>ICH E11 (R1)</vt:lpstr>
      <vt:lpstr>PowerPoint Presentation</vt:lpstr>
      <vt:lpstr>US Pediatric Drug legislation</vt:lpstr>
      <vt:lpstr>PREA Trigger</vt:lpstr>
      <vt:lpstr>PREA Automatic Full Waivers (Cancer)</vt:lpstr>
      <vt:lpstr>Oncology Pediatric Program</vt:lpstr>
      <vt:lpstr>FdARA (RACE for Children Act)</vt:lpstr>
      <vt:lpstr>FDARA Paragraph (3) MOLECULARLY TARGETED PEDIATRIC CANCER INVESTIGATION</vt:lpstr>
      <vt:lpstr>Extrapolation</vt:lpstr>
      <vt:lpstr>Extrapolation Premise</vt:lpstr>
      <vt:lpstr>Oncology Pediatric Molecular Target List</vt:lpstr>
      <vt:lpstr>NCI-COG (Pediatric MATCH)</vt:lpstr>
      <vt:lpstr>Oncology Pediatric Confirmatory Trials Possible Master Protocol Option</vt:lpstr>
      <vt:lpstr>Challenges in pediatric oncology trials to Meet Regulatory requirements</vt:lpstr>
      <vt:lpstr>Statistical Modeling and Simulation</vt:lpstr>
      <vt:lpstr>Bayesian Framework</vt:lpstr>
      <vt:lpstr>Hierarchical Model</vt:lpstr>
      <vt:lpstr>Summaries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Considerations in Optimization of Pediatric Drug Development</dc:title>
  <dc:creator>Cooner, Freda</dc:creator>
  <cp:keywords>*$%NAB</cp:keywords>
  <cp:lastModifiedBy>Cooner, Freda</cp:lastModifiedBy>
  <cp:revision>63</cp:revision>
  <dcterms:created xsi:type="dcterms:W3CDTF">2019-01-25T16:45:36Z</dcterms:created>
  <dcterms:modified xsi:type="dcterms:W3CDTF">2019-09-24T02:37:50Z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92de4d73-4ad6-4d5b-9069-6e604971efe9</vt:lpwstr>
  </property>
  <property fmtid="{D5CDD505-2E9C-101B-9397-08002B2CF9AE}" pid="3" name="bjSaver">
    <vt:lpwstr>zaCTVO7yOam7c5NaOqjiHuXi5OQPcmNq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policy="82ad3a63-90ad-4a46-a3cb-757f4658e205" origin="userSelected" xmlns="http://www.boldonj</vt:lpwstr>
  </property>
  <property fmtid="{D5CDD505-2E9C-101B-9397-08002B2CF9AE}" pid="5" name="bjDocumentLabelXML-0">
    <vt:lpwstr>ames.com/2008/01/sie/internal/label"&gt;&lt;element uid="768aceb2-b366-4b48-827b-e820edc548bd" value="" /&gt;&lt;/sisl&gt;</vt:lpwstr>
  </property>
  <property fmtid="{D5CDD505-2E9C-101B-9397-08002B2CF9AE}" pid="6" name="bjDocumentSecurityLabel">
    <vt:lpwstr>Non-Amgen Business</vt:lpwstr>
  </property>
</Properties>
</file>