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5"/>
  </p:sldMasterIdLst>
  <p:notesMasterIdLst>
    <p:notesMasterId r:id="rId31"/>
  </p:notesMasterIdLst>
  <p:sldIdLst>
    <p:sldId id="258" r:id="rId6"/>
    <p:sldId id="261" r:id="rId7"/>
    <p:sldId id="318" r:id="rId8"/>
    <p:sldId id="271" r:id="rId9"/>
    <p:sldId id="273" r:id="rId10"/>
    <p:sldId id="308" r:id="rId11"/>
    <p:sldId id="272" r:id="rId12"/>
    <p:sldId id="300" r:id="rId13"/>
    <p:sldId id="295" r:id="rId14"/>
    <p:sldId id="296" r:id="rId15"/>
    <p:sldId id="297" r:id="rId16"/>
    <p:sldId id="301" r:id="rId17"/>
    <p:sldId id="298" r:id="rId18"/>
    <p:sldId id="316" r:id="rId19"/>
    <p:sldId id="317" r:id="rId20"/>
    <p:sldId id="302" r:id="rId21"/>
    <p:sldId id="306" r:id="rId22"/>
    <p:sldId id="309" r:id="rId23"/>
    <p:sldId id="310" r:id="rId24"/>
    <p:sldId id="311" r:id="rId25"/>
    <p:sldId id="313" r:id="rId26"/>
    <p:sldId id="314" r:id="rId27"/>
    <p:sldId id="315" r:id="rId28"/>
    <p:sldId id="305" r:id="rId29"/>
    <p:sldId id="270" r:id="rId30"/>
  </p:sldIdLst>
  <p:sldSz cx="9144000" cy="6858000" type="screen4x3"/>
  <p:notesSz cx="7019925" cy="93059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FFFF00"/>
    <a:srgbClr val="33CC33"/>
    <a:srgbClr val="FF0000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napToObjects="1">
      <p:cViewPr varScale="1">
        <p:scale>
          <a:sx n="109" d="100"/>
          <a:sy n="109" d="100"/>
        </p:scale>
        <p:origin x="1566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presProps" Target="pres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notesMaster" Target="notesMasters/notesMaster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1968" cy="465296"/>
          </a:xfrm>
          <a:prstGeom prst="rect">
            <a:avLst/>
          </a:prstGeom>
        </p:spPr>
        <p:txBody>
          <a:bodyPr vert="horz" lIns="93279" tIns="46640" rIns="93279" bIns="4664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6333" y="0"/>
            <a:ext cx="3041968" cy="465296"/>
          </a:xfrm>
          <a:prstGeom prst="rect">
            <a:avLst/>
          </a:prstGeom>
        </p:spPr>
        <p:txBody>
          <a:bodyPr vert="horz" lIns="93279" tIns="46640" rIns="93279" bIns="46640" rtlCol="0"/>
          <a:lstStyle>
            <a:lvl1pPr algn="r">
              <a:defRPr sz="1200"/>
            </a:lvl1pPr>
          </a:lstStyle>
          <a:p>
            <a:fld id="{0F94F1F9-670B-4BD8-A79A-22FF1A005646}" type="datetimeFigureOut">
              <a:rPr lang="en-US" smtClean="0"/>
              <a:t>9/19/2019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2688" y="696913"/>
            <a:ext cx="4654550" cy="34909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279" tIns="46640" rIns="93279" bIns="4664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993" y="4420315"/>
            <a:ext cx="5615940" cy="4187666"/>
          </a:xfrm>
          <a:prstGeom prst="rect">
            <a:avLst/>
          </a:prstGeom>
        </p:spPr>
        <p:txBody>
          <a:bodyPr vert="horz" lIns="93279" tIns="46640" rIns="93279" bIns="4664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39014"/>
            <a:ext cx="3041968" cy="465296"/>
          </a:xfrm>
          <a:prstGeom prst="rect">
            <a:avLst/>
          </a:prstGeom>
        </p:spPr>
        <p:txBody>
          <a:bodyPr vert="horz" lIns="93279" tIns="46640" rIns="93279" bIns="4664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6333" y="8839014"/>
            <a:ext cx="3041968" cy="465296"/>
          </a:xfrm>
          <a:prstGeom prst="rect">
            <a:avLst/>
          </a:prstGeom>
        </p:spPr>
        <p:txBody>
          <a:bodyPr vert="horz" lIns="93279" tIns="46640" rIns="93279" bIns="46640" rtlCol="0" anchor="b"/>
          <a:lstStyle>
            <a:lvl1pPr algn="r">
              <a:defRPr sz="1200"/>
            </a:lvl1pPr>
          </a:lstStyle>
          <a:p>
            <a:fld id="{70488F4B-C8AB-4DED-82A3-6F6C06D43A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6507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73606" y="6355260"/>
            <a:ext cx="2133600" cy="365125"/>
          </a:xfrm>
        </p:spPr>
        <p:txBody>
          <a:bodyPr/>
          <a:lstStyle/>
          <a:p>
            <a:fld id="{A349544A-F1CD-3844-BFB3-6D230A0137DD}" type="datetimeFigureOut">
              <a:rPr lang="en-US" smtClean="0"/>
              <a:t>9/19/2019</a:t>
            </a:fld>
            <a:endParaRPr lang="en-US" dirty="0"/>
          </a:p>
        </p:txBody>
      </p:sp>
      <p:pic>
        <p:nvPicPr>
          <p:cNvPr id="8" name="Picture 7" descr="FDA_B&amp;W_Primary_logo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7" y="261425"/>
            <a:ext cx="2703422" cy="563312"/>
          </a:xfrm>
          <a:prstGeom prst="rect">
            <a:avLst/>
          </a:prstGeom>
        </p:spPr>
      </p:pic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4800" y="6384925"/>
            <a:ext cx="2895600" cy="365125"/>
          </a:xfrm>
        </p:spPr>
        <p:txBody>
          <a:bodyPr/>
          <a:lstStyle/>
          <a:p>
            <a:pPr algn="l"/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www.fda.gov</a:t>
            </a:r>
          </a:p>
        </p:txBody>
      </p:sp>
    </p:spTree>
    <p:extLst>
      <p:ext uri="{BB962C8B-B14F-4D97-AF65-F5344CB8AC3E}">
        <p14:creationId xmlns:p14="http://schemas.microsoft.com/office/powerpoint/2010/main" val="10736983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849" y="1023679"/>
            <a:ext cx="8509103" cy="92602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850" y="2009775"/>
            <a:ext cx="8509103" cy="428604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676650" y="6375400"/>
            <a:ext cx="2133600" cy="365125"/>
          </a:xfrm>
        </p:spPr>
        <p:txBody>
          <a:bodyPr/>
          <a:lstStyle>
            <a:lvl1pPr algn="ctr">
              <a:defRPr/>
            </a:lvl1pPr>
          </a:lstStyle>
          <a:p>
            <a:fld id="{A349544A-F1CD-3844-BFB3-6D230A0137DD}" type="datetimeFigureOut">
              <a:rPr lang="en-US" smtClean="0"/>
              <a:pPr/>
              <a:t>9/19/2019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7650" y="6384925"/>
            <a:ext cx="2895600" cy="365125"/>
          </a:xfrm>
        </p:spPr>
        <p:txBody>
          <a:bodyPr/>
          <a:lstStyle/>
          <a:p>
            <a:pPr algn="l"/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www.fda.gov</a:t>
            </a:r>
          </a:p>
        </p:txBody>
      </p:sp>
      <p:pic>
        <p:nvPicPr>
          <p:cNvPr id="7" name="Picture 6" descr="FDA_FullColor_Monogram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2410" y="242500"/>
            <a:ext cx="620543" cy="74308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8547979" y="6409772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fld id="{42D067E6-6582-4AD4-8521-F7089C370E58}" type="slidenum">
              <a:rPr lang="en-US" sz="120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‹#›</a:t>
            </a:fld>
            <a:endParaRPr lang="en-US" sz="1200" dirty="0">
              <a:solidFill>
                <a:schemeClr val="tx2">
                  <a:lumMod val="60000"/>
                  <a:lumOff val="40000"/>
                </a:schemeClr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2295440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3762375" y="6334125"/>
            <a:ext cx="2133600" cy="365125"/>
          </a:xfrm>
        </p:spPr>
        <p:txBody>
          <a:bodyPr/>
          <a:lstStyle/>
          <a:p>
            <a:fld id="{A349544A-F1CD-3844-BFB3-6D230A0137DD}" type="datetimeFigureOut">
              <a:rPr lang="en-US" smtClean="0"/>
              <a:t>9/19/2019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4800" y="6384925"/>
            <a:ext cx="2895600" cy="365125"/>
          </a:xfrm>
        </p:spPr>
        <p:txBody>
          <a:bodyPr/>
          <a:lstStyle/>
          <a:p>
            <a:pPr algn="l"/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www.fda.gov</a:t>
            </a:r>
          </a:p>
        </p:txBody>
      </p:sp>
    </p:spTree>
    <p:extLst>
      <p:ext uri="{BB962C8B-B14F-4D97-AF65-F5344CB8AC3E}">
        <p14:creationId xmlns:p14="http://schemas.microsoft.com/office/powerpoint/2010/main" val="3893589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609834" y="6349336"/>
            <a:ext cx="2133600" cy="365125"/>
          </a:xfrm>
        </p:spPr>
        <p:txBody>
          <a:bodyPr/>
          <a:lstStyle/>
          <a:p>
            <a:fld id="{A349544A-F1CD-3844-BFB3-6D230A0137DD}" type="datetimeFigureOut">
              <a:rPr lang="en-US" smtClean="0"/>
              <a:t>9/19/2019</a:t>
            </a:fld>
            <a:endParaRPr lang="en-US"/>
          </a:p>
        </p:txBody>
      </p:sp>
      <p:pic>
        <p:nvPicPr>
          <p:cNvPr id="7" name="Picture 6" descr="FDA_FullColor_Monogram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2410" y="269796"/>
            <a:ext cx="620543" cy="743080"/>
          </a:xfrm>
          <a:prstGeom prst="rect">
            <a:avLst/>
          </a:prstGeom>
        </p:spPr>
      </p:pic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4800" y="6384925"/>
            <a:ext cx="2895600" cy="365125"/>
          </a:xfrm>
        </p:spPr>
        <p:txBody>
          <a:bodyPr/>
          <a:lstStyle/>
          <a:p>
            <a:pPr algn="l"/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www.fda.gov</a:t>
            </a:r>
          </a:p>
        </p:txBody>
      </p:sp>
      <p:sp>
        <p:nvSpPr>
          <p:cNvPr id="10" name="TextBox 9"/>
          <p:cNvSpPr txBox="1"/>
          <p:nvPr userDrawn="1"/>
        </p:nvSpPr>
        <p:spPr>
          <a:xfrm>
            <a:off x="8547979" y="6409772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fld id="{42D067E6-6582-4AD4-8521-F7089C370E58}" type="slidenum">
              <a:rPr lang="en-US" sz="120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‹#›</a:t>
            </a:fld>
            <a:endParaRPr lang="en-US" sz="1200" dirty="0">
              <a:solidFill>
                <a:schemeClr val="tx2">
                  <a:lumMod val="60000"/>
                  <a:lumOff val="40000"/>
                </a:schemeClr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2498196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514307" y="6380336"/>
            <a:ext cx="2133600" cy="365125"/>
          </a:xfrm>
        </p:spPr>
        <p:txBody>
          <a:bodyPr/>
          <a:lstStyle/>
          <a:p>
            <a:fld id="{A349544A-F1CD-3844-BFB3-6D230A0137DD}" type="datetimeFigureOut">
              <a:rPr lang="en-US" smtClean="0"/>
              <a:t>9/19/2019</a:t>
            </a:fld>
            <a:endParaRPr lang="en-US"/>
          </a:p>
        </p:txBody>
      </p:sp>
      <p:pic>
        <p:nvPicPr>
          <p:cNvPr id="8" name="Picture 7" descr="FDA_FullColor_Monogram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2410" y="242500"/>
            <a:ext cx="620543" cy="743080"/>
          </a:xfrm>
          <a:prstGeom prst="rect">
            <a:avLst/>
          </a:prstGeom>
        </p:spPr>
      </p:pic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4800" y="6384925"/>
            <a:ext cx="2895600" cy="365125"/>
          </a:xfrm>
        </p:spPr>
        <p:txBody>
          <a:bodyPr/>
          <a:lstStyle/>
          <a:p>
            <a:pPr algn="l"/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www.fda.gov</a:t>
            </a:r>
          </a:p>
        </p:txBody>
      </p:sp>
      <p:sp>
        <p:nvSpPr>
          <p:cNvPr id="11" name="TextBox 10"/>
          <p:cNvSpPr txBox="1"/>
          <p:nvPr userDrawn="1"/>
        </p:nvSpPr>
        <p:spPr>
          <a:xfrm>
            <a:off x="8547979" y="6409772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fld id="{42D067E6-6582-4AD4-8521-F7089C370E58}" type="slidenum">
              <a:rPr lang="en-US" sz="120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‹#›</a:t>
            </a:fld>
            <a:endParaRPr lang="en-US" sz="1200" dirty="0">
              <a:solidFill>
                <a:schemeClr val="tx2">
                  <a:lumMod val="60000"/>
                  <a:lumOff val="40000"/>
                </a:schemeClr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1811724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3886200" y="6384925"/>
            <a:ext cx="2133600" cy="365125"/>
          </a:xfrm>
        </p:spPr>
        <p:txBody>
          <a:bodyPr/>
          <a:lstStyle/>
          <a:p>
            <a:fld id="{A349544A-F1CD-3844-BFB3-6D230A0137DD}" type="datetimeFigureOut">
              <a:rPr lang="en-US" smtClean="0"/>
              <a:t>9/19/2019</a:t>
            </a:fld>
            <a:endParaRPr lang="en-US" dirty="0"/>
          </a:p>
        </p:txBody>
      </p:sp>
      <p:pic>
        <p:nvPicPr>
          <p:cNvPr id="10" name="Picture 9" descr="FDA_FullColor_Monogram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2410" y="242500"/>
            <a:ext cx="620543" cy="743080"/>
          </a:xfrm>
          <a:prstGeom prst="rect">
            <a:avLst/>
          </a:prstGeom>
        </p:spPr>
      </p:pic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4800" y="6384925"/>
            <a:ext cx="2895600" cy="365125"/>
          </a:xfrm>
        </p:spPr>
        <p:txBody>
          <a:bodyPr/>
          <a:lstStyle/>
          <a:p>
            <a:pPr algn="l"/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www.fda.gov</a:t>
            </a:r>
          </a:p>
        </p:txBody>
      </p:sp>
      <p:sp>
        <p:nvSpPr>
          <p:cNvPr id="13" name="TextBox 12"/>
          <p:cNvSpPr txBox="1"/>
          <p:nvPr userDrawn="1"/>
        </p:nvSpPr>
        <p:spPr>
          <a:xfrm>
            <a:off x="8547979" y="6409772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fld id="{42D067E6-6582-4AD4-8521-F7089C370E58}" type="slidenum">
              <a:rPr lang="en-US" sz="120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‹#›</a:t>
            </a:fld>
            <a:endParaRPr lang="en-US" sz="1200" dirty="0">
              <a:solidFill>
                <a:schemeClr val="tx2">
                  <a:lumMod val="60000"/>
                  <a:lumOff val="40000"/>
                </a:schemeClr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504503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3596185" y="6391749"/>
            <a:ext cx="2133600" cy="365125"/>
          </a:xfrm>
        </p:spPr>
        <p:txBody>
          <a:bodyPr/>
          <a:lstStyle/>
          <a:p>
            <a:fld id="{A349544A-F1CD-3844-BFB3-6D230A0137DD}" type="datetimeFigureOut">
              <a:rPr lang="en-US" smtClean="0"/>
              <a:t>9/19/2019</a:t>
            </a:fld>
            <a:endParaRPr lang="en-US"/>
          </a:p>
        </p:txBody>
      </p:sp>
      <p:pic>
        <p:nvPicPr>
          <p:cNvPr id="6" name="Picture 5" descr="FDA_FullColor_Monogram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2410" y="242500"/>
            <a:ext cx="620543" cy="743080"/>
          </a:xfrm>
          <a:prstGeom prst="rect">
            <a:avLst/>
          </a:prstGeom>
        </p:spPr>
      </p:pic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4800" y="6384925"/>
            <a:ext cx="2895600" cy="365125"/>
          </a:xfrm>
        </p:spPr>
        <p:txBody>
          <a:bodyPr/>
          <a:lstStyle/>
          <a:p>
            <a:pPr algn="l"/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www.fda.gov</a:t>
            </a:r>
          </a:p>
        </p:txBody>
      </p:sp>
      <p:sp>
        <p:nvSpPr>
          <p:cNvPr id="9" name="TextBox 8"/>
          <p:cNvSpPr txBox="1"/>
          <p:nvPr userDrawn="1"/>
        </p:nvSpPr>
        <p:spPr>
          <a:xfrm>
            <a:off x="8547979" y="6409772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fld id="{42D067E6-6582-4AD4-8521-F7089C370E58}" type="slidenum">
              <a:rPr lang="en-US" sz="120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‹#›</a:t>
            </a:fld>
            <a:endParaRPr lang="en-US" sz="1200" dirty="0">
              <a:solidFill>
                <a:schemeClr val="tx2">
                  <a:lumMod val="60000"/>
                  <a:lumOff val="40000"/>
                </a:schemeClr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9505595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65513" y="6349337"/>
            <a:ext cx="2133600" cy="365125"/>
          </a:xfrm>
        </p:spPr>
        <p:txBody>
          <a:bodyPr/>
          <a:lstStyle/>
          <a:p>
            <a:fld id="{A349544A-F1CD-3844-BFB3-6D230A0137DD}" type="datetimeFigureOut">
              <a:rPr lang="en-US" smtClean="0"/>
              <a:t>9/19/2019</a:t>
            </a:fld>
            <a:endParaRPr lang="en-US"/>
          </a:p>
        </p:txBody>
      </p:sp>
      <p:pic>
        <p:nvPicPr>
          <p:cNvPr id="8" name="Picture 7" descr="FDA_FullColor_Monogram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2410" y="242500"/>
            <a:ext cx="620543" cy="743080"/>
          </a:xfrm>
          <a:prstGeom prst="rect">
            <a:avLst/>
          </a:prstGeom>
        </p:spPr>
      </p:pic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4800" y="6384925"/>
            <a:ext cx="2895600" cy="365125"/>
          </a:xfrm>
        </p:spPr>
        <p:txBody>
          <a:bodyPr/>
          <a:lstStyle/>
          <a:p>
            <a:pPr algn="l"/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www.fda.gov</a:t>
            </a:r>
          </a:p>
        </p:txBody>
      </p:sp>
      <p:sp>
        <p:nvSpPr>
          <p:cNvPr id="11" name="TextBox 10"/>
          <p:cNvSpPr txBox="1"/>
          <p:nvPr userDrawn="1"/>
        </p:nvSpPr>
        <p:spPr>
          <a:xfrm>
            <a:off x="8547979" y="6409772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fld id="{42D067E6-6582-4AD4-8521-F7089C370E58}" type="slidenum">
              <a:rPr lang="en-US" sz="120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‹#›</a:t>
            </a:fld>
            <a:endParaRPr lang="en-US" sz="1200" dirty="0">
              <a:solidFill>
                <a:schemeClr val="tx2">
                  <a:lumMod val="60000"/>
                  <a:lumOff val="40000"/>
                </a:schemeClr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8501386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719014" y="6384925"/>
            <a:ext cx="2133600" cy="365125"/>
          </a:xfrm>
        </p:spPr>
        <p:txBody>
          <a:bodyPr/>
          <a:lstStyle/>
          <a:p>
            <a:fld id="{A349544A-F1CD-3844-BFB3-6D230A0137DD}" type="datetimeFigureOut">
              <a:rPr lang="en-US" smtClean="0"/>
              <a:t>9/19/2019</a:t>
            </a:fld>
            <a:endParaRPr lang="en-US"/>
          </a:p>
        </p:txBody>
      </p:sp>
      <p:pic>
        <p:nvPicPr>
          <p:cNvPr id="8" name="Picture 7" descr="FDA_FullColor_Monogram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2410" y="242500"/>
            <a:ext cx="620543" cy="743080"/>
          </a:xfrm>
          <a:prstGeom prst="rect">
            <a:avLst/>
          </a:prstGeom>
        </p:spPr>
      </p:pic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4800" y="6384925"/>
            <a:ext cx="2895600" cy="365125"/>
          </a:xfrm>
        </p:spPr>
        <p:txBody>
          <a:bodyPr/>
          <a:lstStyle/>
          <a:p>
            <a:pPr algn="l"/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www.fda.gov</a:t>
            </a:r>
          </a:p>
        </p:txBody>
      </p:sp>
      <p:sp>
        <p:nvSpPr>
          <p:cNvPr id="11" name="TextBox 10"/>
          <p:cNvSpPr txBox="1"/>
          <p:nvPr userDrawn="1"/>
        </p:nvSpPr>
        <p:spPr>
          <a:xfrm>
            <a:off x="8547979" y="6409772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fld id="{42D067E6-6582-4AD4-8521-F7089C370E58}" type="slidenum">
              <a:rPr lang="en-US" sz="120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‹#›</a:t>
            </a:fld>
            <a:endParaRPr lang="en-US" sz="1200" dirty="0">
              <a:solidFill>
                <a:schemeClr val="tx2">
                  <a:lumMod val="60000"/>
                  <a:lumOff val="40000"/>
                </a:schemeClr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42510435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555241" y="6356350"/>
            <a:ext cx="2133600" cy="365125"/>
          </a:xfrm>
        </p:spPr>
        <p:txBody>
          <a:bodyPr/>
          <a:lstStyle/>
          <a:p>
            <a:fld id="{A349544A-F1CD-3844-BFB3-6D230A0137DD}" type="datetimeFigureOut">
              <a:rPr lang="en-US" smtClean="0"/>
              <a:t>9/19/2019</a:t>
            </a:fld>
            <a:endParaRPr lang="en-US"/>
          </a:p>
        </p:txBody>
      </p:sp>
      <p:pic>
        <p:nvPicPr>
          <p:cNvPr id="7" name="Picture 6" descr="FDA_FullColor_Monogram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231470" y="5291167"/>
            <a:ext cx="620543" cy="743080"/>
          </a:xfrm>
          <a:prstGeom prst="rect">
            <a:avLst/>
          </a:prstGeom>
        </p:spPr>
      </p:pic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 rot="5400000">
            <a:off x="-1161972" y="1451193"/>
            <a:ext cx="2895600" cy="365125"/>
          </a:xfrm>
        </p:spPr>
        <p:txBody>
          <a:bodyPr/>
          <a:lstStyle/>
          <a:p>
            <a:pPr algn="l"/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www.fda.gov</a:t>
            </a:r>
          </a:p>
        </p:txBody>
      </p:sp>
      <p:sp>
        <p:nvSpPr>
          <p:cNvPr id="8" name="TextBox 7"/>
          <p:cNvSpPr txBox="1"/>
          <p:nvPr userDrawn="1"/>
        </p:nvSpPr>
        <p:spPr>
          <a:xfrm rot="5400000">
            <a:off x="117044" y="6376216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fld id="{42D067E6-6582-4AD4-8521-F7089C370E58}" type="slidenum">
              <a:rPr lang="en-US" sz="120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‹#›</a:t>
            </a:fld>
            <a:endParaRPr lang="en-US" sz="1200" dirty="0">
              <a:solidFill>
                <a:schemeClr val="tx2">
                  <a:lumMod val="60000"/>
                  <a:lumOff val="40000"/>
                </a:schemeClr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6384496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500650" y="6354123"/>
            <a:ext cx="2133600" cy="365125"/>
          </a:xfrm>
        </p:spPr>
        <p:txBody>
          <a:bodyPr/>
          <a:lstStyle/>
          <a:p>
            <a:fld id="{A349544A-F1CD-3844-BFB3-6D230A0137DD}" type="datetimeFigureOut">
              <a:rPr lang="en-US" smtClean="0"/>
              <a:t>9/19/2019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4800" y="6384925"/>
            <a:ext cx="2895600" cy="365125"/>
          </a:xfrm>
        </p:spPr>
        <p:txBody>
          <a:bodyPr/>
          <a:lstStyle/>
          <a:p>
            <a:pPr algn="l"/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www.fda.gov</a:t>
            </a:r>
          </a:p>
        </p:txBody>
      </p:sp>
      <p:pic>
        <p:nvPicPr>
          <p:cNvPr id="9" name="Picture 8" descr="FDA_FullColor_Monogram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218888" y="5307876"/>
            <a:ext cx="620543" cy="743080"/>
          </a:xfrm>
          <a:prstGeom prst="rect">
            <a:avLst/>
          </a:prstGeom>
        </p:spPr>
      </p:pic>
      <p:sp>
        <p:nvSpPr>
          <p:cNvPr id="10" name="TextBox 9"/>
          <p:cNvSpPr txBox="1"/>
          <p:nvPr userDrawn="1"/>
        </p:nvSpPr>
        <p:spPr>
          <a:xfrm>
            <a:off x="8547979" y="6409772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fld id="{42D067E6-6582-4AD4-8521-F7089C370E58}" type="slidenum">
              <a:rPr lang="en-US" sz="120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‹#›</a:t>
            </a:fld>
            <a:endParaRPr lang="en-US" sz="1200" dirty="0">
              <a:solidFill>
                <a:schemeClr val="tx2">
                  <a:lumMod val="60000"/>
                  <a:lumOff val="40000"/>
                </a:schemeClr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1043237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FDA_B&amp;W_Primary_logo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4236" y="2648601"/>
            <a:ext cx="4198518" cy="874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1470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49544A-F1CD-3844-BFB3-6D230A0137DD}" type="datetimeFigureOut">
              <a:rPr lang="en-US" smtClean="0"/>
              <a:t>9/19/2019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871F5F-C8AF-484B-B19A-A0CBCE8C77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3017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  <p:sldLayoutId id="2147483651" r:id="rId4"/>
    <p:sldLayoutId id="2147483652" r:id="rId5"/>
    <p:sldLayoutId id="2147483653" r:id="rId6"/>
    <p:sldLayoutId id="2147483654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bbs.ceb-institute.org/wp-content/uploads/2012/10/BBS2012-A-case-study-using-the-BRAT-framework-for-Benefit-Risk-Assessment.pdf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5388" y="1442126"/>
            <a:ext cx="6400800" cy="2575043"/>
          </a:xfrm>
        </p:spPr>
        <p:txBody>
          <a:bodyPr>
            <a:normAutofit fontScale="85000" lnSpcReduction="20000"/>
          </a:bodyPr>
          <a:lstStyle/>
          <a:p>
            <a:r>
              <a:rPr lang="en-US" dirty="0">
                <a:solidFill>
                  <a:schemeClr val="tx1"/>
                </a:solidFill>
              </a:rPr>
              <a:t>Creating a Benefit-Risk </a:t>
            </a:r>
            <a:r>
              <a:rPr lang="en-US" dirty="0" err="1">
                <a:solidFill>
                  <a:schemeClr val="tx1"/>
                </a:solidFill>
              </a:rPr>
              <a:t>Estimand</a:t>
            </a:r>
            <a:r>
              <a:rPr lang="en-US" dirty="0">
                <a:solidFill>
                  <a:schemeClr val="tx1"/>
                </a:solidFill>
              </a:rPr>
              <a:t> from My Drug Program’s Efficacy and Safety </a:t>
            </a:r>
            <a:r>
              <a:rPr lang="en-US" dirty="0" err="1">
                <a:solidFill>
                  <a:schemeClr val="tx1"/>
                </a:solidFill>
              </a:rPr>
              <a:t>Estimands</a:t>
            </a:r>
            <a:r>
              <a:rPr lang="en-US" dirty="0">
                <a:solidFill>
                  <a:schemeClr val="tx1"/>
                </a:solidFill>
              </a:rPr>
              <a:t> 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sz="2400" dirty="0">
                <a:solidFill>
                  <a:schemeClr val="tx1"/>
                </a:solidFill>
              </a:rPr>
              <a:t>2019 ASA Biopharmaceutical Section</a:t>
            </a:r>
          </a:p>
          <a:p>
            <a:r>
              <a:rPr lang="en-US" dirty="0"/>
              <a:t>Regulatory-Industry Statistics Workshop</a:t>
            </a:r>
            <a:endParaRPr lang="en-US" sz="2400" dirty="0">
              <a:solidFill>
                <a:schemeClr val="tx1"/>
              </a:solidFill>
            </a:endParaRPr>
          </a:p>
          <a:p>
            <a:r>
              <a:rPr lang="en-US" sz="2400" dirty="0">
                <a:solidFill>
                  <a:schemeClr val="tx1"/>
                </a:solidFill>
              </a:rPr>
              <a:t>Washington, DC</a:t>
            </a:r>
          </a:p>
          <a:p>
            <a:endParaRPr lang="en-US" dirty="0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ED4BCF95-8B24-462A-876F-103A836D23B3}"/>
              </a:ext>
            </a:extLst>
          </p:cNvPr>
          <p:cNvSpPr txBox="1">
            <a:spLocks/>
          </p:cNvSpPr>
          <p:nvPr/>
        </p:nvSpPr>
        <p:spPr>
          <a:xfrm>
            <a:off x="1143000" y="4163056"/>
            <a:ext cx="6858000" cy="12528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12925" marR="1805939">
              <a:lnSpc>
                <a:spcPct val="120600"/>
              </a:lnSpc>
              <a:spcBef>
                <a:spcPts val="15"/>
              </a:spcBef>
            </a:pPr>
            <a:r>
              <a:rPr lang="en-US" sz="1400" spc="-5" dirty="0">
                <a:solidFill>
                  <a:schemeClr val="tx1"/>
                </a:solidFill>
                <a:latin typeface="Arial"/>
                <a:cs typeface="Arial"/>
              </a:rPr>
              <a:t>Susan Duke, MS, MS</a:t>
            </a:r>
          </a:p>
          <a:p>
            <a:pPr marL="1812925" marR="1805939">
              <a:lnSpc>
                <a:spcPct val="120600"/>
              </a:lnSpc>
              <a:spcBef>
                <a:spcPts val="15"/>
              </a:spcBef>
            </a:pPr>
            <a:r>
              <a:rPr lang="en-US" sz="1400" spc="-5" dirty="0">
                <a:solidFill>
                  <a:schemeClr val="tx1"/>
                </a:solidFill>
                <a:latin typeface="Arial"/>
                <a:cs typeface="Arial"/>
              </a:rPr>
              <a:t>Office of Biostatistics, DBII</a:t>
            </a:r>
          </a:p>
          <a:p>
            <a:pPr marL="1812925" marR="1805939">
              <a:lnSpc>
                <a:spcPct val="120600"/>
              </a:lnSpc>
              <a:spcBef>
                <a:spcPts val="15"/>
              </a:spcBef>
            </a:pPr>
            <a:r>
              <a:rPr lang="en-US" sz="1200" dirty="0">
                <a:solidFill>
                  <a:schemeClr val="tx1"/>
                </a:solidFill>
                <a:latin typeface="Arial"/>
                <a:cs typeface="Arial"/>
              </a:rPr>
              <a:t>Center</a:t>
            </a:r>
            <a:r>
              <a:rPr lang="en-US" sz="1200" spc="-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1200" dirty="0">
                <a:solidFill>
                  <a:schemeClr val="tx1"/>
                </a:solidFill>
                <a:latin typeface="Arial"/>
                <a:cs typeface="Arial"/>
              </a:rPr>
              <a:t>for</a:t>
            </a:r>
            <a:r>
              <a:rPr lang="en-US" sz="1200" spc="-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1200" dirty="0">
                <a:solidFill>
                  <a:schemeClr val="tx1"/>
                </a:solidFill>
                <a:latin typeface="Arial"/>
                <a:cs typeface="Arial"/>
              </a:rPr>
              <a:t>Drug</a:t>
            </a:r>
            <a:r>
              <a:rPr lang="en-US" sz="1200" spc="-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1200" dirty="0">
                <a:solidFill>
                  <a:schemeClr val="tx1"/>
                </a:solidFill>
                <a:latin typeface="Arial"/>
                <a:cs typeface="Arial"/>
              </a:rPr>
              <a:t>Evaluation</a:t>
            </a:r>
            <a:r>
              <a:rPr lang="en-US" sz="1200" spc="-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1200" dirty="0">
                <a:solidFill>
                  <a:schemeClr val="tx1"/>
                </a:solidFill>
                <a:latin typeface="Arial"/>
                <a:cs typeface="Arial"/>
              </a:rPr>
              <a:t>and</a:t>
            </a:r>
            <a:r>
              <a:rPr lang="en-US" sz="1200" spc="-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1200" dirty="0">
                <a:solidFill>
                  <a:schemeClr val="tx1"/>
                </a:solidFill>
                <a:latin typeface="Arial"/>
                <a:cs typeface="Arial"/>
              </a:rPr>
              <a:t>Research</a:t>
            </a:r>
          </a:p>
          <a:p>
            <a:pPr marL="1812925" marR="1805939">
              <a:lnSpc>
                <a:spcPct val="120600"/>
              </a:lnSpc>
              <a:spcBef>
                <a:spcPts val="15"/>
              </a:spcBef>
            </a:pPr>
            <a:r>
              <a:rPr lang="en-US" sz="1200" dirty="0">
                <a:solidFill>
                  <a:schemeClr val="tx1"/>
                </a:solidFill>
                <a:latin typeface="Arial"/>
                <a:cs typeface="Arial"/>
              </a:rPr>
              <a:t>US</a:t>
            </a:r>
            <a:r>
              <a:rPr lang="en-US" sz="1200" spc="-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1200" dirty="0">
                <a:solidFill>
                  <a:schemeClr val="tx1"/>
                </a:solidFill>
                <a:latin typeface="Arial"/>
                <a:cs typeface="Arial"/>
              </a:rPr>
              <a:t>Food</a:t>
            </a:r>
            <a:r>
              <a:rPr lang="en-US" sz="1200" spc="-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1200" dirty="0">
                <a:solidFill>
                  <a:schemeClr val="tx1"/>
                </a:solidFill>
                <a:latin typeface="Arial"/>
                <a:cs typeface="Arial"/>
              </a:rPr>
              <a:t>and</a:t>
            </a:r>
            <a:r>
              <a:rPr lang="en-US" sz="1200" spc="-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1200" dirty="0">
                <a:solidFill>
                  <a:schemeClr val="tx1"/>
                </a:solidFill>
                <a:latin typeface="Arial"/>
                <a:cs typeface="Arial"/>
              </a:rPr>
              <a:t>Drug</a:t>
            </a:r>
            <a:r>
              <a:rPr lang="en-US" sz="1200" spc="-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1200" dirty="0">
                <a:solidFill>
                  <a:schemeClr val="tx1"/>
                </a:solidFill>
                <a:latin typeface="Arial"/>
                <a:cs typeface="Arial"/>
              </a:rPr>
              <a:t>Administration</a:t>
            </a:r>
          </a:p>
          <a:p>
            <a:pPr marL="1812925" marR="1805939">
              <a:lnSpc>
                <a:spcPct val="120600"/>
              </a:lnSpc>
              <a:spcBef>
                <a:spcPts val="15"/>
              </a:spcBef>
            </a:pPr>
            <a:endParaRPr lang="en-US" sz="1200" dirty="0">
              <a:solidFill>
                <a:schemeClr val="tx1"/>
              </a:solidFill>
              <a:latin typeface="Arial"/>
              <a:cs typeface="Arial"/>
            </a:endParaRPr>
          </a:p>
          <a:p>
            <a:pPr marL="1812925" marR="1805939">
              <a:lnSpc>
                <a:spcPct val="120600"/>
              </a:lnSpc>
              <a:spcBef>
                <a:spcPts val="15"/>
              </a:spcBef>
            </a:pPr>
            <a:endParaRPr lang="en-US" sz="1200" dirty="0">
              <a:solidFill>
                <a:schemeClr val="tx1"/>
              </a:solidFill>
              <a:latin typeface="Arial"/>
              <a:cs typeface="Arial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67732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Disclaimer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/>
              <a:t>This presentation reflects the views of the author, and should not be construed to represent FDA’s views or policies.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www.fda.gov</a:t>
            </a:r>
          </a:p>
        </p:txBody>
      </p:sp>
    </p:spTree>
    <p:extLst>
      <p:ext uri="{BB962C8B-B14F-4D97-AF65-F5344CB8AC3E}">
        <p14:creationId xmlns:p14="http://schemas.microsoft.com/office/powerpoint/2010/main" val="34946405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63AC60-C7B5-413F-98F8-FAD1FE4669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Acknowledgments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381F0F-5196-45BC-A7E4-3CABF8FDD7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Thanks to these people for </a:t>
            </a:r>
          </a:p>
          <a:p>
            <a:pPr lvl="1"/>
            <a:r>
              <a:rPr lang="en-US" sz="2000" dirty="0"/>
              <a:t>development of pulmonary </a:t>
            </a:r>
            <a:r>
              <a:rPr lang="en-US" sz="2000" dirty="0" err="1"/>
              <a:t>estimand</a:t>
            </a:r>
            <a:r>
              <a:rPr lang="en-US" sz="2000" dirty="0"/>
              <a:t> example and </a:t>
            </a:r>
          </a:p>
          <a:p>
            <a:pPr lvl="1"/>
            <a:r>
              <a:rPr lang="en-US" sz="2000" dirty="0"/>
              <a:t>consideration of how to construct a benefit-risk </a:t>
            </a:r>
            <a:r>
              <a:rPr lang="en-US" sz="2000" dirty="0" err="1"/>
              <a:t>estimand</a:t>
            </a:r>
            <a:endParaRPr lang="en-US" sz="2000" dirty="0"/>
          </a:p>
          <a:p>
            <a:pPr lvl="2"/>
            <a:r>
              <a:rPr lang="en-US" sz="1800" dirty="0"/>
              <a:t>Cesar Torres, PhD - Mathematical Statistician, DBII</a:t>
            </a:r>
          </a:p>
          <a:p>
            <a:pPr lvl="2"/>
            <a:r>
              <a:rPr lang="en-US" sz="1800" dirty="0"/>
              <a:t>Greg Levin, PhD - Deputy Director, DB III</a:t>
            </a:r>
          </a:p>
          <a:p>
            <a:pPr lvl="2"/>
            <a:r>
              <a:rPr lang="en-US" sz="1800" dirty="0"/>
              <a:t>Yongman Kim, PhD - DBII Pulmonary Team Leader</a:t>
            </a:r>
          </a:p>
          <a:p>
            <a:pPr lvl="2"/>
            <a:r>
              <a:rPr lang="en-US" sz="1800" dirty="0"/>
              <a:t>Dong-Hyun Ahn, PhD - Mathematical Statistician, DBII</a:t>
            </a:r>
          </a:p>
          <a:p>
            <a:pPr lvl="2"/>
            <a:r>
              <a:rPr lang="en-US" sz="1800" dirty="0"/>
              <a:t>Rekha Jhamnani, MD - Pulmonary/Allergy Medical Officer</a:t>
            </a:r>
          </a:p>
          <a:p>
            <a:pPr lvl="2"/>
            <a:r>
              <a:rPr lang="en-US" sz="1800" dirty="0"/>
              <a:t>Miya Paterniti, MD - Pulmonary/Allergy Team Leader 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16234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 to Make a Benefit-Risk </a:t>
            </a:r>
            <a:r>
              <a:rPr lang="en-US" dirty="0" err="1"/>
              <a:t>Estimand</a:t>
            </a:r>
            <a:r>
              <a:rPr lang="en-US" dirty="0"/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Approach 1</a:t>
            </a:r>
          </a:p>
          <a:p>
            <a:pPr lvl="1"/>
            <a:r>
              <a:rPr lang="en-US" dirty="0"/>
              <a:t>Primary Efficacy </a:t>
            </a:r>
            <a:r>
              <a:rPr lang="en-US" dirty="0" err="1"/>
              <a:t>Estimand</a:t>
            </a:r>
            <a:r>
              <a:rPr lang="en-US" dirty="0"/>
              <a:t>: ‘</a:t>
            </a:r>
            <a:r>
              <a:rPr lang="en-US" b="1" dirty="0"/>
              <a:t>Benefit</a:t>
            </a:r>
            <a:r>
              <a:rPr lang="en-US" dirty="0"/>
              <a:t>’ </a:t>
            </a:r>
          </a:p>
          <a:p>
            <a:pPr marL="400050" lvl="1" indent="0">
              <a:buNone/>
            </a:pPr>
            <a:r>
              <a:rPr lang="en-US" dirty="0"/>
              <a:t>    and ‘Critical’ AESIs and any that emerged during confirmatory trials: ‘</a:t>
            </a:r>
            <a:r>
              <a:rPr lang="en-US" b="1" dirty="0"/>
              <a:t>Risk</a:t>
            </a:r>
            <a:r>
              <a:rPr lang="en-US" dirty="0"/>
              <a:t>’</a:t>
            </a:r>
          </a:p>
          <a:p>
            <a:pPr lvl="1"/>
            <a:r>
              <a:rPr lang="en-US" dirty="0" err="1"/>
              <a:t>Estimand</a:t>
            </a:r>
            <a:r>
              <a:rPr lang="en-US" dirty="0"/>
              <a:t> attributes</a:t>
            </a:r>
          </a:p>
          <a:p>
            <a:pPr lvl="2"/>
            <a:r>
              <a:rPr lang="en-US" dirty="0"/>
              <a:t>Population</a:t>
            </a:r>
          </a:p>
          <a:p>
            <a:pPr lvl="2"/>
            <a:r>
              <a:rPr lang="en-US" dirty="0"/>
              <a:t>Variable (Outcome)</a:t>
            </a:r>
          </a:p>
          <a:p>
            <a:pPr lvl="2"/>
            <a:r>
              <a:rPr lang="en-US" dirty="0"/>
              <a:t>Population-level summary measure</a:t>
            </a:r>
          </a:p>
          <a:p>
            <a:pPr lvl="2"/>
            <a:r>
              <a:rPr lang="en-US" dirty="0"/>
              <a:t>Handling of intercurrent events</a:t>
            </a:r>
          </a:p>
          <a:p>
            <a:pPr lvl="1"/>
            <a:r>
              <a:rPr lang="en-US" dirty="0"/>
              <a:t>Nasal polyps example</a:t>
            </a:r>
          </a:p>
          <a:p>
            <a:r>
              <a:rPr lang="en-US" sz="3100" dirty="0">
                <a:solidFill>
                  <a:schemeClr val="accent1">
                    <a:lumMod val="75000"/>
                  </a:schemeClr>
                </a:solidFill>
              </a:rPr>
              <a:t>Where does my drug development program sit on the Benefit Risk Matrix?</a:t>
            </a:r>
          </a:p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Approach 2</a:t>
            </a:r>
          </a:p>
          <a:p>
            <a:pPr lvl="1"/>
            <a:r>
              <a:rPr lang="en-US" dirty="0"/>
              <a:t>What outcomes matter to patients?</a:t>
            </a:r>
          </a:p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Approach 3</a:t>
            </a:r>
          </a:p>
          <a:p>
            <a:pPr lvl="1"/>
            <a:r>
              <a:rPr lang="en-US" dirty="0"/>
              <a:t>Weighting</a:t>
            </a:r>
          </a:p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Closing thoughts</a:t>
            </a:r>
          </a:p>
        </p:txBody>
      </p:sp>
    </p:spTree>
    <p:extLst>
      <p:ext uri="{BB962C8B-B14F-4D97-AF65-F5344CB8AC3E}">
        <p14:creationId xmlns:p14="http://schemas.microsoft.com/office/powerpoint/2010/main" val="28092634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a benefit-risk </a:t>
            </a:r>
            <a:r>
              <a:rPr lang="en-US" dirty="0" err="1"/>
              <a:t>estimand</a:t>
            </a:r>
            <a:r>
              <a:rPr lang="en-US" dirty="0"/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Answering the wrong questions is bad science</a:t>
            </a:r>
          </a:p>
          <a:p>
            <a:r>
              <a:rPr lang="en-US" dirty="0"/>
              <a:t>Therefore, basing regulatory decisions on answers to the wrong questions is bad policy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sz="2000" dirty="0"/>
              <a:t>~ Cesar Torres, previous presentation</a:t>
            </a:r>
          </a:p>
        </p:txBody>
      </p:sp>
    </p:spTree>
    <p:extLst>
      <p:ext uri="{BB962C8B-B14F-4D97-AF65-F5344CB8AC3E}">
        <p14:creationId xmlns:p14="http://schemas.microsoft.com/office/powerpoint/2010/main" val="24245600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E423D5-C3F9-48C7-A530-605EAA8C49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Approach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9BB282-0BFC-4E9F-A5B3-9175D0A9CE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Can we make a benefit-risk </a:t>
            </a:r>
            <a:r>
              <a:rPr lang="en-US" dirty="0" err="1"/>
              <a:t>estimand</a:t>
            </a:r>
            <a:r>
              <a:rPr lang="en-US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5094199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Estimands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Estimands for the evaluation of efficacy endpoints are becoming more common</a:t>
            </a:r>
          </a:p>
          <a:p>
            <a:r>
              <a:rPr lang="en-US" dirty="0"/>
              <a:t>Estimands for the evaluation of safety endpoints not widely used (as of now)</a:t>
            </a:r>
          </a:p>
          <a:p>
            <a:r>
              <a:rPr lang="en-US" dirty="0" err="1"/>
              <a:t>Estimands</a:t>
            </a:r>
            <a:r>
              <a:rPr lang="en-US" dirty="0"/>
              <a:t> for benefit-risk may not have been considered yet</a:t>
            </a:r>
          </a:p>
        </p:txBody>
      </p:sp>
    </p:spTree>
    <p:extLst>
      <p:ext uri="{BB962C8B-B14F-4D97-AF65-F5344CB8AC3E}">
        <p14:creationId xmlns:p14="http://schemas.microsoft.com/office/powerpoint/2010/main" val="30773252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14179A-3BAF-41D8-B25D-0E101D961F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49" y="940794"/>
            <a:ext cx="8509103" cy="926020"/>
          </a:xfrm>
        </p:spPr>
        <p:txBody>
          <a:bodyPr/>
          <a:lstStyle/>
          <a:p>
            <a:r>
              <a:rPr lang="en-US" dirty="0"/>
              <a:t>Benefit-Risk Value Tree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D81F875E-0068-449D-B4F2-1D4E6D6F0946}"/>
              </a:ext>
            </a:extLst>
          </p:cNvPr>
          <p:cNvSpPr/>
          <p:nvPr/>
        </p:nvSpPr>
        <p:spPr>
          <a:xfrm>
            <a:off x="530352" y="3815517"/>
            <a:ext cx="1517904" cy="926020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Benefit-Risk Balance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E21B2784-DB7F-43AE-A2E8-0FB968B4AEED}"/>
              </a:ext>
            </a:extLst>
          </p:cNvPr>
          <p:cNvSpPr/>
          <p:nvPr/>
        </p:nvSpPr>
        <p:spPr>
          <a:xfrm>
            <a:off x="2578608" y="3271224"/>
            <a:ext cx="1203960" cy="560260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Benefits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892C0146-EF83-437C-93D4-3F4A521F92DD}"/>
              </a:ext>
            </a:extLst>
          </p:cNvPr>
          <p:cNvSpPr/>
          <p:nvPr/>
        </p:nvSpPr>
        <p:spPr>
          <a:xfrm>
            <a:off x="2578608" y="4741537"/>
            <a:ext cx="1203960" cy="560260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Risks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C2EAC61-5D0D-48A8-BB70-18CE2F379968}"/>
              </a:ext>
            </a:extLst>
          </p:cNvPr>
          <p:cNvSpPr/>
          <p:nvPr/>
        </p:nvSpPr>
        <p:spPr>
          <a:xfrm>
            <a:off x="4242816" y="2643475"/>
            <a:ext cx="1493520" cy="560260"/>
          </a:xfrm>
          <a:prstGeom prst="round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81A85FBD-03A1-4E0C-B13E-E156FD4F13B4}"/>
              </a:ext>
            </a:extLst>
          </p:cNvPr>
          <p:cNvSpPr/>
          <p:nvPr/>
        </p:nvSpPr>
        <p:spPr>
          <a:xfrm>
            <a:off x="4242816" y="3351199"/>
            <a:ext cx="1493520" cy="839222"/>
          </a:xfrm>
          <a:prstGeom prst="round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E2545147-7021-46FC-A52F-C5754B10CD39}"/>
              </a:ext>
            </a:extLst>
          </p:cNvPr>
          <p:cNvSpPr/>
          <p:nvPr/>
        </p:nvSpPr>
        <p:spPr>
          <a:xfrm>
            <a:off x="4242816" y="4622658"/>
            <a:ext cx="1493520" cy="560260"/>
          </a:xfrm>
          <a:prstGeom prst="round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F4962491-ABD9-42C7-BF92-C1BEFD2BE70C}"/>
              </a:ext>
            </a:extLst>
          </p:cNvPr>
          <p:cNvSpPr/>
          <p:nvPr/>
        </p:nvSpPr>
        <p:spPr>
          <a:xfrm>
            <a:off x="4242816" y="5335318"/>
            <a:ext cx="1493520" cy="560260"/>
          </a:xfrm>
          <a:prstGeom prst="round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3D38744F-C3D2-4CD7-BB6F-DC4E7D257661}"/>
              </a:ext>
            </a:extLst>
          </p:cNvPr>
          <p:cNvCxnSpPr>
            <a:stCxn id="10" idx="3"/>
            <a:endCxn id="11" idx="1"/>
          </p:cNvCxnSpPr>
          <p:nvPr/>
        </p:nvCxnSpPr>
        <p:spPr>
          <a:xfrm flipV="1">
            <a:off x="2048256" y="3551354"/>
            <a:ext cx="530352" cy="72717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4486DEE4-4F62-486F-8AFD-6F5E318CF7D7}"/>
              </a:ext>
            </a:extLst>
          </p:cNvPr>
          <p:cNvCxnSpPr>
            <a:cxnSpLocks/>
            <a:stCxn id="10" idx="3"/>
            <a:endCxn id="12" idx="1"/>
          </p:cNvCxnSpPr>
          <p:nvPr/>
        </p:nvCxnSpPr>
        <p:spPr>
          <a:xfrm>
            <a:off x="2048256" y="4278527"/>
            <a:ext cx="530352" cy="74314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B2CA7032-B3E4-467C-A37B-0E5D5A3DC230}"/>
              </a:ext>
            </a:extLst>
          </p:cNvPr>
          <p:cNvCxnSpPr>
            <a:cxnSpLocks/>
            <a:stCxn id="11" idx="3"/>
            <a:endCxn id="13" idx="1"/>
          </p:cNvCxnSpPr>
          <p:nvPr/>
        </p:nvCxnSpPr>
        <p:spPr>
          <a:xfrm flipV="1">
            <a:off x="3782568" y="2923605"/>
            <a:ext cx="460248" cy="62774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36D4FCF1-D89C-4AAC-A1A4-3436ABE17605}"/>
              </a:ext>
            </a:extLst>
          </p:cNvPr>
          <p:cNvCxnSpPr>
            <a:cxnSpLocks/>
            <a:stCxn id="11" idx="3"/>
            <a:endCxn id="14" idx="1"/>
          </p:cNvCxnSpPr>
          <p:nvPr/>
        </p:nvCxnSpPr>
        <p:spPr>
          <a:xfrm>
            <a:off x="3782568" y="3551354"/>
            <a:ext cx="460248" cy="21945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B091D7C7-D4C5-4B5B-95CE-E3DB605A3074}"/>
              </a:ext>
            </a:extLst>
          </p:cNvPr>
          <p:cNvCxnSpPr>
            <a:cxnSpLocks/>
            <a:stCxn id="12" idx="3"/>
            <a:endCxn id="15" idx="1"/>
          </p:cNvCxnSpPr>
          <p:nvPr/>
        </p:nvCxnSpPr>
        <p:spPr>
          <a:xfrm flipV="1">
            <a:off x="3782568" y="4902788"/>
            <a:ext cx="460248" cy="11887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17B45291-2D2D-46CC-B444-5B648D8325C6}"/>
              </a:ext>
            </a:extLst>
          </p:cNvPr>
          <p:cNvCxnSpPr>
            <a:cxnSpLocks/>
            <a:stCxn id="12" idx="3"/>
            <a:endCxn id="16" idx="1"/>
          </p:cNvCxnSpPr>
          <p:nvPr/>
        </p:nvCxnSpPr>
        <p:spPr>
          <a:xfrm>
            <a:off x="3782568" y="5021667"/>
            <a:ext cx="460248" cy="59378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154CE7C2-8F1A-4B0A-AD3B-709E47EEF61B}"/>
              </a:ext>
            </a:extLst>
          </p:cNvPr>
          <p:cNvSpPr txBox="1"/>
          <p:nvPr/>
        </p:nvSpPr>
        <p:spPr>
          <a:xfrm>
            <a:off x="4541824" y="2150357"/>
            <a:ext cx="8084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/>
              <a:t>Endpoints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FBE366A-95D6-4CF9-ACA4-07D496DB67CA}"/>
              </a:ext>
            </a:extLst>
          </p:cNvPr>
          <p:cNvSpPr txBox="1"/>
          <p:nvPr/>
        </p:nvSpPr>
        <p:spPr>
          <a:xfrm>
            <a:off x="7333540" y="1915258"/>
            <a:ext cx="78540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/>
              <a:t>Estimator</a:t>
            </a:r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C2902509-9620-4A05-BB43-B2283EA3C085}"/>
              </a:ext>
            </a:extLst>
          </p:cNvPr>
          <p:cNvSpPr/>
          <p:nvPr/>
        </p:nvSpPr>
        <p:spPr>
          <a:xfrm>
            <a:off x="6811412" y="2461100"/>
            <a:ext cx="1829667" cy="770570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A19AFA1F-3669-4776-A726-B6C26E1981B1}"/>
              </a:ext>
            </a:extLst>
          </p:cNvPr>
          <p:cNvSpPr/>
          <p:nvPr/>
        </p:nvSpPr>
        <p:spPr>
          <a:xfrm>
            <a:off x="6811412" y="3419851"/>
            <a:ext cx="1829667" cy="770570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E4C43C2D-ECEE-466E-8E69-DBD2AA8B94EF}"/>
              </a:ext>
            </a:extLst>
          </p:cNvPr>
          <p:cNvCxnSpPr>
            <a:cxnSpLocks/>
            <a:endCxn id="38" idx="1"/>
          </p:cNvCxnSpPr>
          <p:nvPr/>
        </p:nvCxnSpPr>
        <p:spPr>
          <a:xfrm>
            <a:off x="5736336" y="3770958"/>
            <a:ext cx="1075076" cy="3417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C54CD086-EBE7-4EBF-94F1-922AF3DB4885}"/>
              </a:ext>
            </a:extLst>
          </p:cNvPr>
          <p:cNvCxnSpPr>
            <a:cxnSpLocks/>
            <a:endCxn id="37" idx="1"/>
          </p:cNvCxnSpPr>
          <p:nvPr/>
        </p:nvCxnSpPr>
        <p:spPr>
          <a:xfrm flipV="1">
            <a:off x="5736336" y="2846385"/>
            <a:ext cx="1075076" cy="6924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36235530-8141-423D-A2B0-BBA0F57D165D}"/>
              </a:ext>
            </a:extLst>
          </p:cNvPr>
          <p:cNvSpPr/>
          <p:nvPr/>
        </p:nvSpPr>
        <p:spPr>
          <a:xfrm>
            <a:off x="6811412" y="4577637"/>
            <a:ext cx="1829667" cy="770570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EAA773DE-8C75-41C5-A27E-FD3BF9283770}"/>
              </a:ext>
            </a:extLst>
          </p:cNvPr>
          <p:cNvCxnSpPr>
            <a:cxnSpLocks/>
            <a:endCxn id="43" idx="1"/>
          </p:cNvCxnSpPr>
          <p:nvPr/>
        </p:nvCxnSpPr>
        <p:spPr>
          <a:xfrm>
            <a:off x="5736336" y="4928744"/>
            <a:ext cx="1075076" cy="3417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Rectangle: Rounded Corners 44">
            <a:extLst>
              <a:ext uri="{FF2B5EF4-FFF2-40B4-BE49-F238E27FC236}">
                <a16:creationId xmlns:a16="http://schemas.microsoft.com/office/drawing/2014/main" id="{E42C361F-FA8D-40B1-8313-3320D3E79D12}"/>
              </a:ext>
            </a:extLst>
          </p:cNvPr>
          <p:cNvSpPr/>
          <p:nvPr/>
        </p:nvSpPr>
        <p:spPr>
          <a:xfrm>
            <a:off x="6811411" y="5500607"/>
            <a:ext cx="1829667" cy="770570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F4A4AD2C-7BA3-4545-AA40-7EC8115E1588}"/>
              </a:ext>
            </a:extLst>
          </p:cNvPr>
          <p:cNvCxnSpPr>
            <a:cxnSpLocks/>
            <a:endCxn id="45" idx="1"/>
          </p:cNvCxnSpPr>
          <p:nvPr/>
        </p:nvCxnSpPr>
        <p:spPr>
          <a:xfrm>
            <a:off x="5736335" y="5637204"/>
            <a:ext cx="1075076" cy="24868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06422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BAA77-4175-43F3-A4D3-DCEBF6DB66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C66B5C-9835-4219-9CB6-4486B6B224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48173" y="2009775"/>
            <a:ext cx="5184780" cy="428604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b="1" dirty="0"/>
              <a:t>Chronic rhinosinusitis with nasal polyposis</a:t>
            </a:r>
          </a:p>
          <a:p>
            <a:r>
              <a:rPr lang="en-US" dirty="0"/>
              <a:t>Unmet medical need – not well-controlled with steroid sprays, surgery, antihistamines</a:t>
            </a:r>
          </a:p>
          <a:p>
            <a:r>
              <a:rPr lang="en-US" dirty="0"/>
              <a:t>Systemic biologics are being developed that affect the metabolic pathway that forms nasal polyps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6EC9590-B867-4286-8A8D-C4A0F0464F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939" y="890905"/>
            <a:ext cx="3066667" cy="507619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A677995-BF16-4EC1-8E38-15A2857247C4}"/>
              </a:ext>
            </a:extLst>
          </p:cNvPr>
          <p:cNvSpPr txBox="1"/>
          <p:nvPr/>
        </p:nvSpPr>
        <p:spPr>
          <a:xfrm>
            <a:off x="345939" y="5967095"/>
            <a:ext cx="11696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From Wikipedia</a:t>
            </a:r>
          </a:p>
        </p:txBody>
      </p:sp>
    </p:spTree>
    <p:extLst>
      <p:ext uri="{BB962C8B-B14F-4D97-AF65-F5344CB8AC3E}">
        <p14:creationId xmlns:p14="http://schemas.microsoft.com/office/powerpoint/2010/main" val="1442756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643A1A-F0BB-453A-AF1D-5AC5A82BD7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Nasal Polyps Efficacy </a:t>
            </a:r>
            <a:r>
              <a:rPr lang="en-US" dirty="0" err="1"/>
              <a:t>Estimand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0FD136-2CF5-4413-B9B6-FB90CE37BB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b="1" dirty="0"/>
              <a:t>Population of interest: </a:t>
            </a:r>
            <a:r>
              <a:rPr lang="en-US" i="1" dirty="0">
                <a:solidFill>
                  <a:schemeClr val="accent6">
                    <a:lumMod val="75000"/>
                  </a:schemeClr>
                </a:solidFill>
              </a:rPr>
              <a:t>Adult</a:t>
            </a:r>
            <a:r>
              <a:rPr lang="en-US" dirty="0"/>
              <a:t> patients with </a:t>
            </a:r>
            <a:r>
              <a:rPr lang="en-US" i="1" dirty="0">
                <a:solidFill>
                  <a:schemeClr val="accent6">
                    <a:lumMod val="75000"/>
                  </a:schemeClr>
                </a:solidFill>
              </a:rPr>
              <a:t>physician diagnosed nasal polyps for &gt;12 months</a:t>
            </a:r>
            <a:r>
              <a:rPr lang="en-US" dirty="0"/>
              <a:t>, who have large nasal polyps with chronic rhinosinusitis, and an </a:t>
            </a:r>
            <a:r>
              <a:rPr lang="en-US" i="1" dirty="0">
                <a:solidFill>
                  <a:schemeClr val="accent6">
                    <a:lumMod val="75000"/>
                  </a:schemeClr>
                </a:solidFill>
              </a:rPr>
              <a:t>inadequate response to standard of care therapy </a:t>
            </a:r>
            <a:r>
              <a:rPr lang="en-US" dirty="0"/>
              <a:t>(which includes at least 8 weeks of intranasal CS and may include systemic CS and/or nasal polyp surgery), based on their </a:t>
            </a:r>
            <a:r>
              <a:rPr lang="en-US" i="1" dirty="0">
                <a:solidFill>
                  <a:schemeClr val="accent6">
                    <a:lumMod val="75000"/>
                  </a:schemeClr>
                </a:solidFill>
              </a:rPr>
              <a:t>actual treatment</a:t>
            </a:r>
            <a:r>
              <a:rPr lang="en-US" dirty="0"/>
              <a:t> and </a:t>
            </a:r>
            <a:r>
              <a:rPr lang="en-US" i="1" dirty="0">
                <a:solidFill>
                  <a:schemeClr val="accent6">
                    <a:lumMod val="75000"/>
                  </a:schemeClr>
                </a:solidFill>
              </a:rPr>
              <a:t>receiving at least one dose of investigational or reference </a:t>
            </a:r>
            <a:r>
              <a:rPr lang="en-US" dirty="0"/>
              <a:t>product</a:t>
            </a:r>
          </a:p>
          <a:p>
            <a:r>
              <a:rPr lang="en-US" b="1" dirty="0"/>
              <a:t>Endpoints of interest: </a:t>
            </a:r>
            <a:r>
              <a:rPr lang="en-US" i="1" dirty="0">
                <a:solidFill>
                  <a:schemeClr val="accent6">
                    <a:lumMod val="75000"/>
                  </a:schemeClr>
                </a:solidFill>
              </a:rPr>
              <a:t>Change from baseline </a:t>
            </a:r>
            <a:r>
              <a:rPr lang="en-US" dirty="0"/>
              <a:t>in </a:t>
            </a:r>
            <a:r>
              <a:rPr lang="en-US" i="1" dirty="0">
                <a:solidFill>
                  <a:schemeClr val="accent6">
                    <a:lumMod val="75000"/>
                  </a:schemeClr>
                </a:solidFill>
              </a:rPr>
              <a:t>co-primary endpoints</a:t>
            </a:r>
            <a:r>
              <a:rPr lang="en-US" dirty="0"/>
              <a:t>, </a:t>
            </a:r>
            <a:r>
              <a:rPr lang="en-US" i="1" dirty="0">
                <a:solidFill>
                  <a:schemeClr val="accent6">
                    <a:lumMod val="75000"/>
                  </a:schemeClr>
                </a:solidFill>
              </a:rPr>
              <a:t>average daily Nasal Congestion</a:t>
            </a:r>
            <a:r>
              <a:rPr lang="en-US" dirty="0"/>
              <a:t>, and </a:t>
            </a:r>
            <a:r>
              <a:rPr lang="en-US" i="1" dirty="0">
                <a:solidFill>
                  <a:schemeClr val="accent6">
                    <a:lumMod val="75000"/>
                  </a:schemeClr>
                </a:solidFill>
              </a:rPr>
              <a:t>Nasal Polyp Score at Week 24 </a:t>
            </a:r>
            <a:r>
              <a:rPr lang="en-US" dirty="0"/>
              <a:t>(for biologics) or Week 16 (for locally acting corticosteroids). Specific timing of visits is dependent on a drug's mechanism of action.</a:t>
            </a:r>
          </a:p>
          <a:p>
            <a:r>
              <a:rPr lang="en-US" b="1" dirty="0"/>
              <a:t>Population-level summary for the endpoint:</a:t>
            </a:r>
            <a:r>
              <a:rPr lang="en-US" dirty="0"/>
              <a:t> </a:t>
            </a:r>
            <a:r>
              <a:rPr lang="en-US" i="1" dirty="0">
                <a:solidFill>
                  <a:schemeClr val="accent6">
                    <a:lumMod val="75000"/>
                  </a:schemeClr>
                </a:solidFill>
              </a:rPr>
              <a:t>Difference in variable means between active and placebo treatment groups</a:t>
            </a:r>
          </a:p>
          <a:p>
            <a:r>
              <a:rPr lang="en-US" b="1" dirty="0"/>
              <a:t>How potential intercurrent events are reflected: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i="1" dirty="0">
                <a:solidFill>
                  <a:schemeClr val="accent6">
                    <a:lumMod val="75000"/>
                  </a:schemeClr>
                </a:solidFill>
              </a:rPr>
              <a:t>Rescue treatment</a:t>
            </a:r>
            <a:r>
              <a:rPr lang="en-US" dirty="0"/>
              <a:t>: the patients who had rescue (surgery or systemic corticosteroid treatment (SCS for 3 or more days) would be considered treatment failures (</a:t>
            </a:r>
            <a:r>
              <a:rPr lang="en-US" i="1" dirty="0">
                <a:solidFill>
                  <a:schemeClr val="accent6">
                    <a:lumMod val="75000"/>
                  </a:schemeClr>
                </a:solidFill>
              </a:rPr>
              <a:t>composite strategy</a:t>
            </a:r>
            <a:r>
              <a:rPr lang="en-US" dirty="0"/>
              <a:t>: intercurrent event is taken to be a component of the variable)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i="1" dirty="0">
                <a:solidFill>
                  <a:schemeClr val="accent6">
                    <a:lumMod val="75000"/>
                  </a:schemeClr>
                </a:solidFill>
              </a:rPr>
              <a:t>Treatment discontinuation</a:t>
            </a:r>
            <a:r>
              <a:rPr lang="en-US" dirty="0"/>
              <a:t>: the variables of interest (NC or NPS) values for the patients who did not have rescue are used regardless of whether or not treatment discontinuation occurs (</a:t>
            </a:r>
            <a:r>
              <a:rPr lang="en-US" i="1" dirty="0">
                <a:solidFill>
                  <a:schemeClr val="accent6">
                    <a:lumMod val="75000"/>
                  </a:schemeClr>
                </a:solidFill>
              </a:rPr>
              <a:t>treatment policy strategy</a:t>
            </a:r>
            <a:r>
              <a:rPr lang="en-US" dirty="0"/>
              <a:t>: The value for the variable of interest is used regardless of whether or not the intercurrent event occurs)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3307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686490-7DA3-4A9B-9D8E-57FD633104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/>
              <a:t>Nasal Polyps Efficacy Estimator, Sensitivity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59553B-E21D-46CC-AB37-7676CE00EC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b="1" dirty="0"/>
              <a:t>Estimator </a:t>
            </a:r>
          </a:p>
          <a:p>
            <a:r>
              <a:rPr lang="en-US" dirty="0"/>
              <a:t>Population-level summary for the endpoint: </a:t>
            </a:r>
            <a:r>
              <a:rPr lang="en-US" i="1" dirty="0">
                <a:solidFill>
                  <a:schemeClr val="accent6">
                    <a:lumMod val="75000"/>
                  </a:schemeClr>
                </a:solidFill>
              </a:rPr>
              <a:t>Difference in least squares </a:t>
            </a:r>
            <a:r>
              <a:rPr lang="en-US" dirty="0"/>
              <a:t>variable means </a:t>
            </a:r>
            <a:r>
              <a:rPr lang="en-US" i="1" dirty="0">
                <a:solidFill>
                  <a:schemeClr val="accent6">
                    <a:lumMod val="75000"/>
                  </a:schemeClr>
                </a:solidFill>
              </a:rPr>
              <a:t>between active and placebo treatment groups employing ANCOVA</a:t>
            </a:r>
            <a:r>
              <a:rPr lang="en-US" dirty="0"/>
              <a:t>. </a:t>
            </a:r>
          </a:p>
          <a:p>
            <a:r>
              <a:rPr lang="en-US" dirty="0"/>
              <a:t> How potential intercurrent events are reflected: 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dirty="0"/>
              <a:t>Rescue treatment: </a:t>
            </a:r>
            <a:r>
              <a:rPr lang="en-US" i="1" dirty="0">
                <a:solidFill>
                  <a:schemeClr val="accent6">
                    <a:lumMod val="75000"/>
                  </a:schemeClr>
                </a:solidFill>
              </a:rPr>
              <a:t>worst score </a:t>
            </a:r>
            <a:r>
              <a:rPr lang="en-US" b="1" i="1" dirty="0">
                <a:solidFill>
                  <a:schemeClr val="accent6">
                    <a:lumMod val="75000"/>
                  </a:schemeClr>
                </a:solidFill>
              </a:rPr>
              <a:t>patient</a:t>
            </a:r>
            <a:r>
              <a:rPr lang="en-US" i="1" dirty="0">
                <a:solidFill>
                  <a:schemeClr val="accent6">
                    <a:lumMod val="75000"/>
                  </a:schemeClr>
                </a:solidFill>
              </a:rPr>
              <a:t> experienced prior to rescue imputed to Week 24 </a:t>
            </a:r>
            <a:r>
              <a:rPr lang="en-US" dirty="0"/>
              <a:t>(or Week 16 for local corticosteroid medications) score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dirty="0"/>
              <a:t>Treatment discontinuation: </a:t>
            </a:r>
            <a:r>
              <a:rPr lang="en-US" i="1" dirty="0">
                <a:solidFill>
                  <a:schemeClr val="accent6">
                    <a:lumMod val="75000"/>
                  </a:schemeClr>
                </a:solidFill>
              </a:rPr>
              <a:t>patients' observed data post discontinuation is used </a:t>
            </a:r>
            <a:r>
              <a:rPr lang="en-US" dirty="0"/>
              <a:t>and </a:t>
            </a:r>
            <a:r>
              <a:rPr lang="en-US" i="1" dirty="0">
                <a:solidFill>
                  <a:schemeClr val="accent6">
                    <a:lumMod val="75000"/>
                  </a:schemeClr>
                </a:solidFill>
              </a:rPr>
              <a:t>standard multiple imputation method is used to handle missing data </a:t>
            </a:r>
            <a:r>
              <a:rPr lang="en-US" dirty="0"/>
              <a:t>assuming missing at random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b="1" dirty="0"/>
              <a:t>Sensitivity analysis</a:t>
            </a:r>
          </a:p>
          <a:p>
            <a:pPr marL="0" indent="0">
              <a:buNone/>
            </a:pPr>
            <a:r>
              <a:rPr lang="en-US" dirty="0"/>
              <a:t>Alternative analysis models: a) MMRM </a:t>
            </a:r>
          </a:p>
          <a:p>
            <a:pPr marL="0" indent="0">
              <a:buNone/>
            </a:pPr>
            <a:r>
              <a:rPr lang="en-US" dirty="0"/>
              <a:t>Alternative </a:t>
            </a:r>
            <a:r>
              <a:rPr lang="en-US" dirty="0" err="1"/>
              <a:t>estimands</a:t>
            </a:r>
            <a:r>
              <a:rPr lang="en-US" dirty="0"/>
              <a:t> regarding intercurrent events: </a:t>
            </a:r>
          </a:p>
          <a:p>
            <a:pPr marL="400050" lvl="1" indent="0">
              <a:buNone/>
            </a:pPr>
            <a:r>
              <a:rPr lang="en-US" dirty="0"/>
              <a:t>a) regardless of SCS rescue (using actual data for patients on SCS in the estimator) Alternative assumptions for missing data (imputation method): </a:t>
            </a:r>
          </a:p>
          <a:p>
            <a:pPr marL="400050" lvl="1" indent="0">
              <a:buNone/>
            </a:pPr>
            <a:r>
              <a:rPr lang="en-US" dirty="0"/>
              <a:t>b) Missing not at random (delta-adjusting pattern imputation: a) Tipping point analysis) b) Missing not at random (control-based imputation)</a:t>
            </a:r>
          </a:p>
        </p:txBody>
      </p:sp>
    </p:spTree>
    <p:extLst>
      <p:ext uri="{BB962C8B-B14F-4D97-AF65-F5344CB8AC3E}">
        <p14:creationId xmlns:p14="http://schemas.microsoft.com/office/powerpoint/2010/main" val="37534965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14179A-3BAF-41D8-B25D-0E101D961F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49" y="940794"/>
            <a:ext cx="8509103" cy="926020"/>
          </a:xfrm>
        </p:spPr>
        <p:txBody>
          <a:bodyPr/>
          <a:lstStyle/>
          <a:p>
            <a:r>
              <a:rPr lang="en-US" dirty="0"/>
              <a:t>Nasal Polyps Benefit-Risk Value Tree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D81F875E-0068-449D-B4F2-1D4E6D6F0946}"/>
              </a:ext>
            </a:extLst>
          </p:cNvPr>
          <p:cNvSpPr/>
          <p:nvPr/>
        </p:nvSpPr>
        <p:spPr>
          <a:xfrm>
            <a:off x="530352" y="3815517"/>
            <a:ext cx="1517904" cy="926020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Benefit-Risk Balance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E21B2784-DB7F-43AE-A2E8-0FB968B4AEED}"/>
              </a:ext>
            </a:extLst>
          </p:cNvPr>
          <p:cNvSpPr/>
          <p:nvPr/>
        </p:nvSpPr>
        <p:spPr>
          <a:xfrm>
            <a:off x="2578608" y="3271224"/>
            <a:ext cx="1203960" cy="560260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Benefits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892C0146-EF83-437C-93D4-3F4A521F92DD}"/>
              </a:ext>
            </a:extLst>
          </p:cNvPr>
          <p:cNvSpPr/>
          <p:nvPr/>
        </p:nvSpPr>
        <p:spPr>
          <a:xfrm>
            <a:off x="2578608" y="4741537"/>
            <a:ext cx="1203960" cy="560260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Risks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C2EAC61-5D0D-48A8-BB70-18CE2F379968}"/>
              </a:ext>
            </a:extLst>
          </p:cNvPr>
          <p:cNvSpPr/>
          <p:nvPr/>
        </p:nvSpPr>
        <p:spPr>
          <a:xfrm>
            <a:off x="4242816" y="2643475"/>
            <a:ext cx="1493520" cy="560260"/>
          </a:xfrm>
          <a:prstGeom prst="round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Nasal Polyp Score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81A85FBD-03A1-4E0C-B13E-E156FD4F13B4}"/>
              </a:ext>
            </a:extLst>
          </p:cNvPr>
          <p:cNvSpPr/>
          <p:nvPr/>
        </p:nvSpPr>
        <p:spPr>
          <a:xfrm>
            <a:off x="4242816" y="3351199"/>
            <a:ext cx="1493520" cy="839222"/>
          </a:xfrm>
          <a:prstGeom prst="round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Nasal Congestion Score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E2545147-7021-46FC-A52F-C5754B10CD39}"/>
              </a:ext>
            </a:extLst>
          </p:cNvPr>
          <p:cNvSpPr/>
          <p:nvPr/>
        </p:nvSpPr>
        <p:spPr>
          <a:xfrm>
            <a:off x="4242816" y="4622658"/>
            <a:ext cx="1493520" cy="560260"/>
          </a:xfrm>
          <a:prstGeom prst="round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F4962491-ABD9-42C7-BF92-C1BEFD2BE70C}"/>
              </a:ext>
            </a:extLst>
          </p:cNvPr>
          <p:cNvSpPr/>
          <p:nvPr/>
        </p:nvSpPr>
        <p:spPr>
          <a:xfrm>
            <a:off x="4242816" y="5335318"/>
            <a:ext cx="1493520" cy="560260"/>
          </a:xfrm>
          <a:prstGeom prst="round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3D38744F-C3D2-4CD7-BB6F-DC4E7D257661}"/>
              </a:ext>
            </a:extLst>
          </p:cNvPr>
          <p:cNvCxnSpPr>
            <a:stCxn id="10" idx="3"/>
            <a:endCxn id="11" idx="1"/>
          </p:cNvCxnSpPr>
          <p:nvPr/>
        </p:nvCxnSpPr>
        <p:spPr>
          <a:xfrm flipV="1">
            <a:off x="2048256" y="3551354"/>
            <a:ext cx="530352" cy="72717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4486DEE4-4F62-486F-8AFD-6F5E318CF7D7}"/>
              </a:ext>
            </a:extLst>
          </p:cNvPr>
          <p:cNvCxnSpPr>
            <a:cxnSpLocks/>
            <a:stCxn id="10" idx="3"/>
            <a:endCxn id="12" idx="1"/>
          </p:cNvCxnSpPr>
          <p:nvPr/>
        </p:nvCxnSpPr>
        <p:spPr>
          <a:xfrm>
            <a:off x="2048256" y="4278527"/>
            <a:ext cx="530352" cy="74314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B2CA7032-B3E4-467C-A37B-0E5D5A3DC230}"/>
              </a:ext>
            </a:extLst>
          </p:cNvPr>
          <p:cNvCxnSpPr>
            <a:cxnSpLocks/>
            <a:stCxn id="11" idx="3"/>
            <a:endCxn id="13" idx="1"/>
          </p:cNvCxnSpPr>
          <p:nvPr/>
        </p:nvCxnSpPr>
        <p:spPr>
          <a:xfrm flipV="1">
            <a:off x="3782568" y="2923605"/>
            <a:ext cx="460248" cy="62774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36D4FCF1-D89C-4AAC-A1A4-3436ABE17605}"/>
              </a:ext>
            </a:extLst>
          </p:cNvPr>
          <p:cNvCxnSpPr>
            <a:cxnSpLocks/>
            <a:stCxn id="11" idx="3"/>
            <a:endCxn id="14" idx="1"/>
          </p:cNvCxnSpPr>
          <p:nvPr/>
        </p:nvCxnSpPr>
        <p:spPr>
          <a:xfrm>
            <a:off x="3782568" y="3551354"/>
            <a:ext cx="460248" cy="21945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B091D7C7-D4C5-4B5B-95CE-E3DB605A3074}"/>
              </a:ext>
            </a:extLst>
          </p:cNvPr>
          <p:cNvCxnSpPr>
            <a:cxnSpLocks/>
            <a:stCxn id="12" idx="3"/>
            <a:endCxn id="15" idx="1"/>
          </p:cNvCxnSpPr>
          <p:nvPr/>
        </p:nvCxnSpPr>
        <p:spPr>
          <a:xfrm flipV="1">
            <a:off x="3782568" y="4902788"/>
            <a:ext cx="460248" cy="11887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17B45291-2D2D-46CC-B444-5B648D8325C6}"/>
              </a:ext>
            </a:extLst>
          </p:cNvPr>
          <p:cNvCxnSpPr>
            <a:cxnSpLocks/>
            <a:stCxn id="12" idx="3"/>
            <a:endCxn id="16" idx="1"/>
          </p:cNvCxnSpPr>
          <p:nvPr/>
        </p:nvCxnSpPr>
        <p:spPr>
          <a:xfrm>
            <a:off x="3782568" y="5021667"/>
            <a:ext cx="460248" cy="59378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154CE7C2-8F1A-4B0A-AD3B-709E47EEF61B}"/>
              </a:ext>
            </a:extLst>
          </p:cNvPr>
          <p:cNvSpPr txBox="1"/>
          <p:nvPr/>
        </p:nvSpPr>
        <p:spPr>
          <a:xfrm>
            <a:off x="4541824" y="2150357"/>
            <a:ext cx="8084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/>
              <a:t>Endpoints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FBE366A-95D6-4CF9-ACA4-07D496DB67CA}"/>
              </a:ext>
            </a:extLst>
          </p:cNvPr>
          <p:cNvSpPr txBox="1"/>
          <p:nvPr/>
        </p:nvSpPr>
        <p:spPr>
          <a:xfrm>
            <a:off x="7333540" y="1915258"/>
            <a:ext cx="78540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/>
              <a:t>Estimator</a:t>
            </a:r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C2902509-9620-4A05-BB43-B2283EA3C085}"/>
              </a:ext>
            </a:extLst>
          </p:cNvPr>
          <p:cNvSpPr/>
          <p:nvPr/>
        </p:nvSpPr>
        <p:spPr>
          <a:xfrm>
            <a:off x="6811412" y="2461100"/>
            <a:ext cx="1829667" cy="770570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NPS difference in LS Means</a:t>
            </a:r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A19AFA1F-3669-4776-A726-B6C26E1981B1}"/>
              </a:ext>
            </a:extLst>
          </p:cNvPr>
          <p:cNvSpPr/>
          <p:nvPr/>
        </p:nvSpPr>
        <p:spPr>
          <a:xfrm>
            <a:off x="6811412" y="3419851"/>
            <a:ext cx="1829667" cy="770570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NC difference in LS Means</a:t>
            </a:r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E4C43C2D-ECEE-466E-8E69-DBD2AA8B94EF}"/>
              </a:ext>
            </a:extLst>
          </p:cNvPr>
          <p:cNvCxnSpPr>
            <a:cxnSpLocks/>
            <a:endCxn id="38" idx="1"/>
          </p:cNvCxnSpPr>
          <p:nvPr/>
        </p:nvCxnSpPr>
        <p:spPr>
          <a:xfrm>
            <a:off x="5736336" y="3770958"/>
            <a:ext cx="1075076" cy="3417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C54CD086-EBE7-4EBF-94F1-922AF3DB4885}"/>
              </a:ext>
            </a:extLst>
          </p:cNvPr>
          <p:cNvCxnSpPr>
            <a:cxnSpLocks/>
            <a:endCxn id="37" idx="1"/>
          </p:cNvCxnSpPr>
          <p:nvPr/>
        </p:nvCxnSpPr>
        <p:spPr>
          <a:xfrm flipV="1">
            <a:off x="5736336" y="2846385"/>
            <a:ext cx="1075076" cy="6924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36235530-8141-423D-A2B0-BBA0F57D165D}"/>
              </a:ext>
            </a:extLst>
          </p:cNvPr>
          <p:cNvSpPr/>
          <p:nvPr/>
        </p:nvSpPr>
        <p:spPr>
          <a:xfrm>
            <a:off x="6811412" y="4577637"/>
            <a:ext cx="1829667" cy="770570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EAA773DE-8C75-41C5-A27E-FD3BF9283770}"/>
              </a:ext>
            </a:extLst>
          </p:cNvPr>
          <p:cNvCxnSpPr>
            <a:cxnSpLocks/>
            <a:endCxn id="43" idx="1"/>
          </p:cNvCxnSpPr>
          <p:nvPr/>
        </p:nvCxnSpPr>
        <p:spPr>
          <a:xfrm>
            <a:off x="5736336" y="4928744"/>
            <a:ext cx="1075076" cy="3417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Rectangle: Rounded Corners 44">
            <a:extLst>
              <a:ext uri="{FF2B5EF4-FFF2-40B4-BE49-F238E27FC236}">
                <a16:creationId xmlns:a16="http://schemas.microsoft.com/office/drawing/2014/main" id="{E42C361F-FA8D-40B1-8313-3320D3E79D12}"/>
              </a:ext>
            </a:extLst>
          </p:cNvPr>
          <p:cNvSpPr/>
          <p:nvPr/>
        </p:nvSpPr>
        <p:spPr>
          <a:xfrm>
            <a:off x="6811411" y="5500607"/>
            <a:ext cx="1829667" cy="770570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F4A4AD2C-7BA3-4545-AA40-7EC8115E1588}"/>
              </a:ext>
            </a:extLst>
          </p:cNvPr>
          <p:cNvCxnSpPr>
            <a:cxnSpLocks/>
            <a:endCxn id="45" idx="1"/>
          </p:cNvCxnSpPr>
          <p:nvPr/>
        </p:nvCxnSpPr>
        <p:spPr>
          <a:xfrm>
            <a:off x="5736335" y="5637204"/>
            <a:ext cx="1075076" cy="24868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4277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B14AE5-1FB6-40DC-B5AA-E398AF0E5C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Safety </a:t>
            </a:r>
            <a:r>
              <a:rPr lang="en-US" dirty="0" err="1"/>
              <a:t>Estimands</a:t>
            </a:r>
            <a:r>
              <a:rPr lang="en-US" dirty="0"/>
              <a:t> for Nasal Polyps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118C0F-70BD-4771-8E3E-45C9097352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850" y="3913633"/>
            <a:ext cx="8509103" cy="2834640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Let’s suppose AESIs are: anaphylactic reactions, hypersensitivity, injection-site reaction (severe), infection (serious/severe), parasitic infection, opportunistic infection, drug-related hepatic disorder  </a:t>
            </a:r>
          </a:p>
          <a:p>
            <a:r>
              <a:rPr lang="en-US" dirty="0"/>
              <a:t>Which are ‘critical’? </a:t>
            </a:r>
          </a:p>
          <a:p>
            <a:pPr lvl="1"/>
            <a:r>
              <a:rPr lang="en-US" dirty="0"/>
              <a:t>anaphylactic reactions, hypersensitivity, injection-site reaction (severe), infection (serious/severe), drug-related hepatic disorder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3845EFF-B528-462B-B50F-0A0F5F0A27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580" y="1949699"/>
            <a:ext cx="7641640" cy="182068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957E1DC-E8DE-4846-9EA7-985C644B7C37}"/>
              </a:ext>
            </a:extLst>
          </p:cNvPr>
          <p:cNvSpPr/>
          <p:nvPr/>
        </p:nvSpPr>
        <p:spPr>
          <a:xfrm>
            <a:off x="5080958" y="2355011"/>
            <a:ext cx="1414733" cy="1311215"/>
          </a:xfrm>
          <a:prstGeom prst="rect">
            <a:avLst/>
          </a:prstGeom>
          <a:noFill/>
          <a:ln w="190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8338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643A1A-F0BB-453A-AF1D-5AC5A82BD7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Nasal Polyps Safety </a:t>
            </a:r>
            <a:r>
              <a:rPr lang="en-US" dirty="0" err="1"/>
              <a:t>Estimand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0FD136-2CF5-4413-B9B6-FB90CE37BB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850" y="2009775"/>
            <a:ext cx="8595863" cy="4286043"/>
          </a:xfrm>
        </p:spPr>
        <p:txBody>
          <a:bodyPr>
            <a:normAutofit fontScale="55000" lnSpcReduction="20000"/>
          </a:bodyPr>
          <a:lstStyle/>
          <a:p>
            <a:r>
              <a:rPr lang="en-US" b="1" dirty="0"/>
              <a:t>Population of interest: </a:t>
            </a:r>
            <a:r>
              <a:rPr lang="en-US" i="1" dirty="0">
                <a:solidFill>
                  <a:schemeClr val="accent6">
                    <a:lumMod val="75000"/>
                  </a:schemeClr>
                </a:solidFill>
              </a:rPr>
              <a:t>Adult</a:t>
            </a:r>
            <a:r>
              <a:rPr lang="en-US" dirty="0"/>
              <a:t> patients with </a:t>
            </a:r>
            <a:r>
              <a:rPr lang="en-US" i="1" dirty="0">
                <a:solidFill>
                  <a:schemeClr val="accent6">
                    <a:lumMod val="75000"/>
                  </a:schemeClr>
                </a:solidFill>
              </a:rPr>
              <a:t>physician diagnosed nasal polyps for &gt;12 months</a:t>
            </a:r>
            <a:r>
              <a:rPr lang="en-US" dirty="0"/>
              <a:t>, who have large nasal polyps with chronic rhinosinusitis, and an </a:t>
            </a:r>
            <a:r>
              <a:rPr lang="en-US" i="1" dirty="0">
                <a:solidFill>
                  <a:schemeClr val="accent6">
                    <a:lumMod val="75000"/>
                  </a:schemeClr>
                </a:solidFill>
              </a:rPr>
              <a:t>inadequate response to standard of care therapy </a:t>
            </a:r>
            <a:r>
              <a:rPr lang="en-US" dirty="0"/>
              <a:t>(which includes at least 8 weeks of intranasal CS and may include systemic CS and/or nasal polyp surgery), based on their </a:t>
            </a:r>
            <a:r>
              <a:rPr lang="en-US" i="1" dirty="0">
                <a:solidFill>
                  <a:schemeClr val="accent6">
                    <a:lumMod val="75000"/>
                  </a:schemeClr>
                </a:solidFill>
              </a:rPr>
              <a:t>actual treatment </a:t>
            </a:r>
            <a:r>
              <a:rPr lang="en-US" dirty="0"/>
              <a:t>and </a:t>
            </a:r>
            <a:r>
              <a:rPr lang="en-US" i="1" dirty="0">
                <a:solidFill>
                  <a:schemeClr val="accent6">
                    <a:lumMod val="75000"/>
                  </a:schemeClr>
                </a:solidFill>
              </a:rPr>
              <a:t>receiving at least one dose of investigational or reference </a:t>
            </a:r>
            <a:r>
              <a:rPr lang="en-US" dirty="0"/>
              <a:t>product</a:t>
            </a:r>
          </a:p>
          <a:p>
            <a:r>
              <a:rPr lang="en-US" b="1" dirty="0"/>
              <a:t>Endpoints of interest: </a:t>
            </a:r>
            <a:r>
              <a:rPr lang="en-US" i="1" dirty="0">
                <a:solidFill>
                  <a:schemeClr val="accent5">
                    <a:lumMod val="75000"/>
                  </a:schemeClr>
                </a:solidFill>
              </a:rPr>
              <a:t>Whether or not </a:t>
            </a:r>
            <a:r>
              <a:rPr lang="en-US" dirty="0"/>
              <a:t>patients had </a:t>
            </a:r>
            <a:r>
              <a:rPr lang="en-US" i="1" dirty="0">
                <a:solidFill>
                  <a:schemeClr val="accent5">
                    <a:lumMod val="75000"/>
                  </a:schemeClr>
                </a:solidFill>
              </a:rPr>
              <a:t>critical AESIs and critical non-AESIs</a:t>
            </a:r>
            <a:r>
              <a:rPr lang="en-US" dirty="0"/>
              <a:t> discovered during confirmatory trials: </a:t>
            </a:r>
            <a:r>
              <a:rPr lang="en-US" i="1" dirty="0">
                <a:solidFill>
                  <a:schemeClr val="accent5">
                    <a:lumMod val="75000"/>
                  </a:schemeClr>
                </a:solidFill>
              </a:rPr>
              <a:t>anaphylactic reactions, hypersensitivity, injection-site reaction (severe), infection (serious/severe), drug-related hepatic disorder</a:t>
            </a:r>
            <a:r>
              <a:rPr lang="en-US" dirty="0"/>
              <a:t> </a:t>
            </a:r>
          </a:p>
          <a:p>
            <a:r>
              <a:rPr lang="en-US" b="1" dirty="0"/>
              <a:t>Population-level summary for the endpoints:</a:t>
            </a:r>
            <a:r>
              <a:rPr lang="en-US" dirty="0"/>
              <a:t> </a:t>
            </a:r>
            <a:r>
              <a:rPr lang="en-US" i="1" dirty="0">
                <a:solidFill>
                  <a:schemeClr val="accent5">
                    <a:lumMod val="75000"/>
                  </a:schemeClr>
                </a:solidFill>
              </a:rPr>
              <a:t>Difference in cumulative incidence through Week 24</a:t>
            </a:r>
            <a:r>
              <a:rPr lang="en-US" dirty="0"/>
              <a:t>, between the two populations being compared</a:t>
            </a:r>
          </a:p>
          <a:p>
            <a:r>
              <a:rPr lang="en-US" b="1" dirty="0"/>
              <a:t>How potential intercurrent events are reflected: </a:t>
            </a:r>
            <a:r>
              <a:rPr lang="en-US" i="1" dirty="0">
                <a:solidFill>
                  <a:schemeClr val="accent6">
                    <a:lumMod val="75000"/>
                  </a:schemeClr>
                </a:solidFill>
              </a:rPr>
              <a:t>Treatment discontinuation</a:t>
            </a:r>
            <a:r>
              <a:rPr lang="en-US" dirty="0"/>
              <a:t>, lack of treatment adherence, and use of alternative therapies will be ignored (</a:t>
            </a:r>
            <a:r>
              <a:rPr lang="en-US" i="1" dirty="0">
                <a:solidFill>
                  <a:schemeClr val="accent6">
                    <a:lumMod val="75000"/>
                  </a:schemeClr>
                </a:solidFill>
              </a:rPr>
              <a:t>treatment policy strategy</a:t>
            </a:r>
            <a:r>
              <a:rPr lang="en-US" dirty="0"/>
              <a:t>: The value for the variable of interest is used regardless of whether or not the intercurrent event occurs)</a:t>
            </a:r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sz="2200" dirty="0">
                <a:solidFill>
                  <a:schemeClr val="accent6">
                    <a:lumMod val="75000"/>
                  </a:schemeClr>
                </a:solidFill>
              </a:rPr>
              <a:t>Same as efficacy </a:t>
            </a:r>
            <a:r>
              <a:rPr lang="en-US" sz="2200" dirty="0" err="1">
                <a:solidFill>
                  <a:schemeClr val="accent6">
                    <a:lumMod val="75000"/>
                  </a:schemeClr>
                </a:solidFill>
              </a:rPr>
              <a:t>estimand</a:t>
            </a:r>
            <a:r>
              <a:rPr lang="en-US" sz="2200" dirty="0">
                <a:solidFill>
                  <a:schemeClr val="accent6">
                    <a:lumMod val="75000"/>
                  </a:schemeClr>
                </a:solidFill>
              </a:rPr>
              <a:t>  </a:t>
            </a:r>
            <a:r>
              <a:rPr lang="en-US" sz="2200" dirty="0"/>
              <a:t>/ </a:t>
            </a:r>
            <a:r>
              <a:rPr lang="en-US" sz="2200" dirty="0">
                <a:solidFill>
                  <a:schemeClr val="accent5">
                    <a:lumMod val="75000"/>
                  </a:schemeClr>
                </a:solidFill>
              </a:rPr>
              <a:t>new for safety </a:t>
            </a:r>
            <a:r>
              <a:rPr lang="en-US" sz="2200" dirty="0" err="1">
                <a:solidFill>
                  <a:schemeClr val="accent5">
                    <a:lumMod val="75000"/>
                  </a:schemeClr>
                </a:solidFill>
              </a:rPr>
              <a:t>estimand</a:t>
            </a:r>
            <a:endParaRPr lang="en-US" sz="2200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4791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686490-7DA3-4A9B-9D8E-57FD633104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/>
              <a:t>Nasal Polyps Safety Estimator, Sensitivity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59553B-E21D-46CC-AB37-7676CE00EC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b="1" dirty="0"/>
              <a:t>Estimator </a:t>
            </a:r>
          </a:p>
          <a:p>
            <a:r>
              <a:rPr lang="en-US" dirty="0"/>
              <a:t>Population-level summary for the endpoint: </a:t>
            </a:r>
            <a:r>
              <a:rPr lang="en-US" i="1" dirty="0">
                <a:solidFill>
                  <a:schemeClr val="accent5">
                    <a:lumMod val="75000"/>
                  </a:schemeClr>
                </a:solidFill>
              </a:rPr>
              <a:t>Difference in cumulative incidence (risk difference) </a:t>
            </a:r>
            <a:r>
              <a:rPr lang="en-US" dirty="0"/>
              <a:t>of the critical AEs noted between active and placebo treatment groups employing </a:t>
            </a:r>
            <a:r>
              <a:rPr lang="en-US" i="1" dirty="0">
                <a:solidFill>
                  <a:schemeClr val="accent5">
                    <a:lumMod val="75000"/>
                  </a:schemeClr>
                </a:solidFill>
              </a:rPr>
              <a:t>[what test statistic?  How to account for different dropout rates between treatment arms?] </a:t>
            </a:r>
          </a:p>
          <a:p>
            <a:r>
              <a:rPr lang="en-US" dirty="0"/>
              <a:t>How potential intercurrent events are reflected: Treatment discontinuation, lack of treatment adherence, and use of alternative therapies: </a:t>
            </a:r>
            <a:r>
              <a:rPr lang="en-US" i="1" dirty="0">
                <a:solidFill>
                  <a:schemeClr val="accent6">
                    <a:lumMod val="75000"/>
                  </a:schemeClr>
                </a:solidFill>
              </a:rPr>
              <a:t>patients' observed data post discontinuation is used</a:t>
            </a:r>
            <a:r>
              <a:rPr lang="en-US" dirty="0"/>
              <a:t>, and </a:t>
            </a:r>
            <a:r>
              <a:rPr lang="en-US" i="1" dirty="0">
                <a:solidFill>
                  <a:schemeClr val="accent6">
                    <a:lumMod val="75000"/>
                  </a:schemeClr>
                </a:solidFill>
              </a:rPr>
              <a:t>standard multiple imputation </a:t>
            </a:r>
            <a:r>
              <a:rPr lang="en-US" dirty="0"/>
              <a:t>method is used to handle missing data </a:t>
            </a:r>
            <a:r>
              <a:rPr lang="en-US" i="1" dirty="0">
                <a:solidFill>
                  <a:schemeClr val="accent6">
                    <a:lumMod val="75000"/>
                  </a:schemeClr>
                </a:solidFill>
              </a:rPr>
              <a:t>assuming missing at random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b="1" dirty="0"/>
              <a:t>Sensitivity analysis</a:t>
            </a:r>
          </a:p>
          <a:p>
            <a:pPr marL="0" indent="0">
              <a:buNone/>
            </a:pPr>
            <a:r>
              <a:rPr lang="en-US" dirty="0"/>
              <a:t>Consider how often the AE occurred (hazard rate), ratio between rates (relative risk), AE duration and severity – are these important to the key medical questions for this drug, in this indication? </a:t>
            </a:r>
          </a:p>
        </p:txBody>
      </p:sp>
    </p:spTree>
    <p:extLst>
      <p:ext uri="{BB962C8B-B14F-4D97-AF65-F5344CB8AC3E}">
        <p14:creationId xmlns:p14="http://schemas.microsoft.com/office/powerpoint/2010/main" val="16454475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14179A-3BAF-41D8-B25D-0E101D961F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132" y="647438"/>
            <a:ext cx="8509103" cy="926020"/>
          </a:xfrm>
        </p:spPr>
        <p:txBody>
          <a:bodyPr/>
          <a:lstStyle/>
          <a:p>
            <a:r>
              <a:rPr lang="en-US" dirty="0"/>
              <a:t>Nasal Polyps Benefit-Risk Value Tree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D81F875E-0068-449D-B4F2-1D4E6D6F0946}"/>
              </a:ext>
            </a:extLst>
          </p:cNvPr>
          <p:cNvSpPr/>
          <p:nvPr/>
        </p:nvSpPr>
        <p:spPr>
          <a:xfrm>
            <a:off x="530352" y="3452296"/>
            <a:ext cx="1517904" cy="926020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Benefit-Risk Balance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E21B2784-DB7F-43AE-A2E8-0FB968B4AEED}"/>
              </a:ext>
            </a:extLst>
          </p:cNvPr>
          <p:cNvSpPr/>
          <p:nvPr/>
        </p:nvSpPr>
        <p:spPr>
          <a:xfrm>
            <a:off x="2578608" y="2908003"/>
            <a:ext cx="1203960" cy="560260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Benefits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892C0146-EF83-437C-93D4-3F4A521F92DD}"/>
              </a:ext>
            </a:extLst>
          </p:cNvPr>
          <p:cNvSpPr/>
          <p:nvPr/>
        </p:nvSpPr>
        <p:spPr>
          <a:xfrm>
            <a:off x="2610450" y="4834375"/>
            <a:ext cx="1203960" cy="560260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Risks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C2EAC61-5D0D-48A8-BB70-18CE2F379968}"/>
              </a:ext>
            </a:extLst>
          </p:cNvPr>
          <p:cNvSpPr/>
          <p:nvPr/>
        </p:nvSpPr>
        <p:spPr>
          <a:xfrm>
            <a:off x="4242816" y="2280254"/>
            <a:ext cx="1493520" cy="560260"/>
          </a:xfrm>
          <a:prstGeom prst="round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Nasal Polyp Score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81A85FBD-03A1-4E0C-B13E-E156FD4F13B4}"/>
              </a:ext>
            </a:extLst>
          </p:cNvPr>
          <p:cNvSpPr/>
          <p:nvPr/>
        </p:nvSpPr>
        <p:spPr>
          <a:xfrm>
            <a:off x="4242816" y="2987978"/>
            <a:ext cx="1493520" cy="839222"/>
          </a:xfrm>
          <a:prstGeom prst="round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Nasal Congestion Score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F4962491-ABD9-42C7-BF92-C1BEFD2BE70C}"/>
              </a:ext>
            </a:extLst>
          </p:cNvPr>
          <p:cNvSpPr/>
          <p:nvPr/>
        </p:nvSpPr>
        <p:spPr>
          <a:xfrm>
            <a:off x="4408770" y="4534787"/>
            <a:ext cx="1493520" cy="279055"/>
          </a:xfrm>
          <a:prstGeom prst="roundRect">
            <a:avLst/>
          </a:prstGeom>
          <a:solidFill>
            <a:srgbClr val="FFFFC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Hypersensitivity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3D38744F-C3D2-4CD7-BB6F-DC4E7D257661}"/>
              </a:ext>
            </a:extLst>
          </p:cNvPr>
          <p:cNvCxnSpPr>
            <a:stCxn id="10" idx="3"/>
            <a:endCxn id="11" idx="1"/>
          </p:cNvCxnSpPr>
          <p:nvPr/>
        </p:nvCxnSpPr>
        <p:spPr>
          <a:xfrm flipV="1">
            <a:off x="2048256" y="3188133"/>
            <a:ext cx="530352" cy="72717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4486DEE4-4F62-486F-8AFD-6F5E318CF7D7}"/>
              </a:ext>
            </a:extLst>
          </p:cNvPr>
          <p:cNvCxnSpPr>
            <a:cxnSpLocks/>
            <a:stCxn id="10" idx="3"/>
            <a:endCxn id="12" idx="1"/>
          </p:cNvCxnSpPr>
          <p:nvPr/>
        </p:nvCxnSpPr>
        <p:spPr>
          <a:xfrm>
            <a:off x="2048256" y="3915306"/>
            <a:ext cx="562194" cy="119919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B2CA7032-B3E4-467C-A37B-0E5D5A3DC230}"/>
              </a:ext>
            </a:extLst>
          </p:cNvPr>
          <p:cNvCxnSpPr>
            <a:cxnSpLocks/>
            <a:stCxn id="11" idx="3"/>
            <a:endCxn id="13" idx="1"/>
          </p:cNvCxnSpPr>
          <p:nvPr/>
        </p:nvCxnSpPr>
        <p:spPr>
          <a:xfrm flipV="1">
            <a:off x="3782568" y="2560384"/>
            <a:ext cx="460248" cy="62774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36D4FCF1-D89C-4AAC-A1A4-3436ABE17605}"/>
              </a:ext>
            </a:extLst>
          </p:cNvPr>
          <p:cNvCxnSpPr>
            <a:cxnSpLocks/>
            <a:stCxn id="11" idx="3"/>
            <a:endCxn id="14" idx="1"/>
          </p:cNvCxnSpPr>
          <p:nvPr/>
        </p:nvCxnSpPr>
        <p:spPr>
          <a:xfrm>
            <a:off x="3782568" y="3188133"/>
            <a:ext cx="460248" cy="21945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17B45291-2D2D-46CC-B444-5B648D8325C6}"/>
              </a:ext>
            </a:extLst>
          </p:cNvPr>
          <p:cNvCxnSpPr>
            <a:cxnSpLocks/>
            <a:stCxn id="12" idx="3"/>
            <a:endCxn id="16" idx="1"/>
          </p:cNvCxnSpPr>
          <p:nvPr/>
        </p:nvCxnSpPr>
        <p:spPr>
          <a:xfrm flipV="1">
            <a:off x="3814410" y="4674315"/>
            <a:ext cx="594360" cy="44019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154CE7C2-8F1A-4B0A-AD3B-709E47EEF61B}"/>
              </a:ext>
            </a:extLst>
          </p:cNvPr>
          <p:cNvSpPr txBox="1"/>
          <p:nvPr/>
        </p:nvSpPr>
        <p:spPr>
          <a:xfrm>
            <a:off x="4585363" y="1915257"/>
            <a:ext cx="8084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/>
              <a:t>Endpoints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FBE366A-95D6-4CF9-ACA4-07D496DB67CA}"/>
              </a:ext>
            </a:extLst>
          </p:cNvPr>
          <p:cNvSpPr txBox="1"/>
          <p:nvPr/>
        </p:nvSpPr>
        <p:spPr>
          <a:xfrm>
            <a:off x="7333540" y="1915258"/>
            <a:ext cx="78540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/>
              <a:t>Estimator</a:t>
            </a:r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C2902509-9620-4A05-BB43-B2283EA3C085}"/>
              </a:ext>
            </a:extLst>
          </p:cNvPr>
          <p:cNvSpPr/>
          <p:nvPr/>
        </p:nvSpPr>
        <p:spPr>
          <a:xfrm>
            <a:off x="6811412" y="2240699"/>
            <a:ext cx="1829667" cy="627749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NPS difference in LS Means</a:t>
            </a:r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A19AFA1F-3669-4776-A726-B6C26E1981B1}"/>
              </a:ext>
            </a:extLst>
          </p:cNvPr>
          <p:cNvSpPr/>
          <p:nvPr/>
        </p:nvSpPr>
        <p:spPr>
          <a:xfrm>
            <a:off x="6811412" y="3056630"/>
            <a:ext cx="1829667" cy="651661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NC difference in LS Means</a:t>
            </a:r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E4C43C2D-ECEE-466E-8E69-DBD2AA8B94EF}"/>
              </a:ext>
            </a:extLst>
          </p:cNvPr>
          <p:cNvCxnSpPr>
            <a:cxnSpLocks/>
            <a:endCxn id="38" idx="1"/>
          </p:cNvCxnSpPr>
          <p:nvPr/>
        </p:nvCxnSpPr>
        <p:spPr>
          <a:xfrm flipV="1">
            <a:off x="5736336" y="3382461"/>
            <a:ext cx="1075076" cy="2527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C54CD086-EBE7-4EBF-94F1-922AF3DB4885}"/>
              </a:ext>
            </a:extLst>
          </p:cNvPr>
          <p:cNvCxnSpPr>
            <a:cxnSpLocks/>
            <a:endCxn id="37" idx="1"/>
          </p:cNvCxnSpPr>
          <p:nvPr/>
        </p:nvCxnSpPr>
        <p:spPr>
          <a:xfrm>
            <a:off x="5736336" y="2552404"/>
            <a:ext cx="1075076" cy="217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Rectangle: Rounded Corners 44">
            <a:extLst>
              <a:ext uri="{FF2B5EF4-FFF2-40B4-BE49-F238E27FC236}">
                <a16:creationId xmlns:a16="http://schemas.microsoft.com/office/drawing/2014/main" id="{E42C361F-FA8D-40B1-8313-3320D3E79D12}"/>
              </a:ext>
            </a:extLst>
          </p:cNvPr>
          <p:cNvSpPr/>
          <p:nvPr/>
        </p:nvSpPr>
        <p:spPr>
          <a:xfrm>
            <a:off x="6783980" y="4719203"/>
            <a:ext cx="1829667" cy="416599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Risk Difference</a:t>
            </a:r>
          </a:p>
        </p:txBody>
      </p: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F4A4AD2C-7BA3-4545-AA40-7EC8115E1588}"/>
              </a:ext>
            </a:extLst>
          </p:cNvPr>
          <p:cNvCxnSpPr>
            <a:cxnSpLocks/>
            <a:stCxn id="16" idx="3"/>
            <a:endCxn id="45" idx="1"/>
          </p:cNvCxnSpPr>
          <p:nvPr/>
        </p:nvCxnSpPr>
        <p:spPr>
          <a:xfrm>
            <a:off x="5902290" y="4674315"/>
            <a:ext cx="881690" cy="25318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TextBox 60">
            <a:extLst>
              <a:ext uri="{FF2B5EF4-FFF2-40B4-BE49-F238E27FC236}">
                <a16:creationId xmlns:a16="http://schemas.microsoft.com/office/drawing/2014/main" id="{28E11837-1CD6-41CF-A986-75FCEA660597}"/>
              </a:ext>
            </a:extLst>
          </p:cNvPr>
          <p:cNvSpPr txBox="1"/>
          <p:nvPr/>
        </p:nvSpPr>
        <p:spPr>
          <a:xfrm>
            <a:off x="555716" y="6217118"/>
            <a:ext cx="7818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Is this the full picture for nasal polyps BR assessment?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8B6CB891-F7EB-4480-B580-81D0195C1722}"/>
              </a:ext>
            </a:extLst>
          </p:cNvPr>
          <p:cNvSpPr/>
          <p:nvPr/>
        </p:nvSpPr>
        <p:spPr>
          <a:xfrm>
            <a:off x="4376604" y="4024460"/>
            <a:ext cx="1493520" cy="464519"/>
          </a:xfrm>
          <a:prstGeom prst="roundRect">
            <a:avLst/>
          </a:prstGeom>
          <a:solidFill>
            <a:srgbClr val="FFFFC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Anaphylactic Reactions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1E9A0918-55D3-407D-8305-3C10CF2001FE}"/>
              </a:ext>
            </a:extLst>
          </p:cNvPr>
          <p:cNvCxnSpPr>
            <a:cxnSpLocks/>
            <a:stCxn id="12" idx="3"/>
            <a:endCxn id="23" idx="1"/>
          </p:cNvCxnSpPr>
          <p:nvPr/>
        </p:nvCxnSpPr>
        <p:spPr>
          <a:xfrm flipV="1">
            <a:off x="3814410" y="4256720"/>
            <a:ext cx="562194" cy="85778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7DB7C648-9547-4E68-B6F5-A77AE40A91CD}"/>
              </a:ext>
            </a:extLst>
          </p:cNvPr>
          <p:cNvCxnSpPr>
            <a:cxnSpLocks/>
            <a:stCxn id="23" idx="3"/>
            <a:endCxn id="45" idx="1"/>
          </p:cNvCxnSpPr>
          <p:nvPr/>
        </p:nvCxnSpPr>
        <p:spPr>
          <a:xfrm>
            <a:off x="5870124" y="4256720"/>
            <a:ext cx="913856" cy="67078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149098D5-E8B6-400D-B3AA-ECC07A2E6796}"/>
              </a:ext>
            </a:extLst>
          </p:cNvPr>
          <p:cNvSpPr/>
          <p:nvPr/>
        </p:nvSpPr>
        <p:spPr>
          <a:xfrm>
            <a:off x="4410975" y="4874682"/>
            <a:ext cx="1493520" cy="367423"/>
          </a:xfrm>
          <a:prstGeom prst="roundRect">
            <a:avLst/>
          </a:prstGeom>
          <a:solidFill>
            <a:srgbClr val="FFFFC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Severe Injection Site Reaction</a:t>
            </a:r>
          </a:p>
        </p:txBody>
      </p: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F82CA251-D264-4ADD-8401-76116DD8A992}"/>
              </a:ext>
            </a:extLst>
          </p:cNvPr>
          <p:cNvSpPr/>
          <p:nvPr/>
        </p:nvSpPr>
        <p:spPr>
          <a:xfrm>
            <a:off x="4376604" y="5299841"/>
            <a:ext cx="1493520" cy="280401"/>
          </a:xfrm>
          <a:prstGeom prst="roundRect">
            <a:avLst/>
          </a:prstGeom>
          <a:solidFill>
            <a:srgbClr val="FFFFC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Severe Infection</a:t>
            </a:r>
          </a:p>
        </p:txBody>
      </p: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5082105F-A70C-4DDA-B0E2-CAE83BF79642}"/>
              </a:ext>
            </a:extLst>
          </p:cNvPr>
          <p:cNvSpPr/>
          <p:nvPr/>
        </p:nvSpPr>
        <p:spPr>
          <a:xfrm>
            <a:off x="4376604" y="5646169"/>
            <a:ext cx="1493520" cy="264631"/>
          </a:xfrm>
          <a:prstGeom prst="roundRect">
            <a:avLst/>
          </a:prstGeom>
          <a:solidFill>
            <a:srgbClr val="FFFFC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Hepatotoxicity</a:t>
            </a:r>
          </a:p>
        </p:txBody>
      </p: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9A6ED5FA-959B-405B-9EDC-F9346F053EA2}"/>
              </a:ext>
            </a:extLst>
          </p:cNvPr>
          <p:cNvCxnSpPr>
            <a:cxnSpLocks/>
            <a:stCxn id="12" idx="3"/>
            <a:endCxn id="40" idx="1"/>
          </p:cNvCxnSpPr>
          <p:nvPr/>
        </p:nvCxnSpPr>
        <p:spPr>
          <a:xfrm flipV="1">
            <a:off x="3814410" y="5058394"/>
            <a:ext cx="596565" cy="5611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46872629-5AE8-4AC5-8C3B-BA284DB80484}"/>
              </a:ext>
            </a:extLst>
          </p:cNvPr>
          <p:cNvCxnSpPr>
            <a:cxnSpLocks/>
            <a:stCxn id="12" idx="3"/>
            <a:endCxn id="42" idx="1"/>
          </p:cNvCxnSpPr>
          <p:nvPr/>
        </p:nvCxnSpPr>
        <p:spPr>
          <a:xfrm>
            <a:off x="3814410" y="5114505"/>
            <a:ext cx="562194" cy="32553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98964662-69C1-4F19-BD52-70B141DE3E58}"/>
              </a:ext>
            </a:extLst>
          </p:cNvPr>
          <p:cNvCxnSpPr>
            <a:cxnSpLocks/>
            <a:stCxn id="12" idx="3"/>
            <a:endCxn id="43" idx="1"/>
          </p:cNvCxnSpPr>
          <p:nvPr/>
        </p:nvCxnSpPr>
        <p:spPr>
          <a:xfrm>
            <a:off x="3814410" y="5114505"/>
            <a:ext cx="562194" cy="66398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1CB643E1-2221-456F-BAF6-02D0C96AD401}"/>
              </a:ext>
            </a:extLst>
          </p:cNvPr>
          <p:cNvCxnSpPr>
            <a:cxnSpLocks/>
            <a:stCxn id="40" idx="3"/>
            <a:endCxn id="45" idx="1"/>
          </p:cNvCxnSpPr>
          <p:nvPr/>
        </p:nvCxnSpPr>
        <p:spPr>
          <a:xfrm flipV="1">
            <a:off x="5904495" y="4927503"/>
            <a:ext cx="879485" cy="13089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5A94A155-0AEE-49EF-927A-BF565F7D14B7}"/>
              </a:ext>
            </a:extLst>
          </p:cNvPr>
          <p:cNvCxnSpPr>
            <a:cxnSpLocks/>
            <a:stCxn id="42" idx="3"/>
            <a:endCxn id="45" idx="1"/>
          </p:cNvCxnSpPr>
          <p:nvPr/>
        </p:nvCxnSpPr>
        <p:spPr>
          <a:xfrm flipV="1">
            <a:off x="5870124" y="4927503"/>
            <a:ext cx="913856" cy="51253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9AB457A1-FD0D-4980-A9FB-A03D05C1013D}"/>
              </a:ext>
            </a:extLst>
          </p:cNvPr>
          <p:cNvCxnSpPr>
            <a:cxnSpLocks/>
            <a:stCxn id="43" idx="3"/>
            <a:endCxn id="45" idx="1"/>
          </p:cNvCxnSpPr>
          <p:nvPr/>
        </p:nvCxnSpPr>
        <p:spPr>
          <a:xfrm flipV="1">
            <a:off x="5870124" y="4927503"/>
            <a:ext cx="913856" cy="85098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8" name="Group 77">
            <a:extLst>
              <a:ext uri="{FF2B5EF4-FFF2-40B4-BE49-F238E27FC236}">
                <a16:creationId xmlns:a16="http://schemas.microsoft.com/office/drawing/2014/main" id="{80D396B7-24EA-4F96-91A3-46D585D2A96D}"/>
              </a:ext>
            </a:extLst>
          </p:cNvPr>
          <p:cNvGrpSpPr/>
          <p:nvPr/>
        </p:nvGrpSpPr>
        <p:grpSpPr>
          <a:xfrm>
            <a:off x="227132" y="5234843"/>
            <a:ext cx="1401481" cy="605667"/>
            <a:chOff x="323849" y="4834375"/>
            <a:chExt cx="1401481" cy="605667"/>
          </a:xfrm>
        </p:grpSpPr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B110D53F-65C2-4A03-83FE-7AF5E2776BDC}"/>
                </a:ext>
              </a:extLst>
            </p:cNvPr>
            <p:cNvSpPr/>
            <p:nvPr/>
          </p:nvSpPr>
          <p:spPr>
            <a:xfrm>
              <a:off x="465662" y="4954632"/>
              <a:ext cx="184566" cy="138811"/>
            </a:xfrm>
            <a:prstGeom prst="rect">
              <a:avLst/>
            </a:prstGeom>
            <a:solidFill>
              <a:srgbClr val="FFFF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ABB81082-2098-4879-84A2-8E33DAE1A88C}"/>
                </a:ext>
              </a:extLst>
            </p:cNvPr>
            <p:cNvSpPr/>
            <p:nvPr/>
          </p:nvSpPr>
          <p:spPr>
            <a:xfrm>
              <a:off x="467867" y="5160705"/>
              <a:ext cx="184566" cy="138811"/>
            </a:xfrm>
            <a:prstGeom prst="rect">
              <a:avLst/>
            </a:prstGeom>
            <a:solidFill>
              <a:srgbClr val="FFFFCC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42787B2B-4912-4BB3-8A9C-728DEB93033E}"/>
                </a:ext>
              </a:extLst>
            </p:cNvPr>
            <p:cNvSpPr txBox="1"/>
            <p:nvPr/>
          </p:nvSpPr>
          <p:spPr>
            <a:xfrm flipH="1">
              <a:off x="652433" y="4929123"/>
              <a:ext cx="1072897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/>
                <a:t>Known effect</a:t>
              </a:r>
            </a:p>
            <a:p>
              <a:r>
                <a:rPr lang="en-US" sz="1100" dirty="0"/>
                <a:t>Potential effect</a:t>
              </a:r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70A1EC5C-D832-4031-82E4-BA160D63BBC1}"/>
                </a:ext>
              </a:extLst>
            </p:cNvPr>
            <p:cNvSpPr/>
            <p:nvPr/>
          </p:nvSpPr>
          <p:spPr>
            <a:xfrm>
              <a:off x="323849" y="4834375"/>
              <a:ext cx="1401481" cy="605667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4" name="TextBox 43">
            <a:extLst>
              <a:ext uri="{FF2B5EF4-FFF2-40B4-BE49-F238E27FC236}">
                <a16:creationId xmlns:a16="http://schemas.microsoft.com/office/drawing/2014/main" id="{1A0FD99D-2F72-485E-9768-94786211B18D}"/>
              </a:ext>
            </a:extLst>
          </p:cNvPr>
          <p:cNvSpPr txBox="1"/>
          <p:nvPr/>
        </p:nvSpPr>
        <p:spPr>
          <a:xfrm>
            <a:off x="333756" y="1578133"/>
            <a:ext cx="78181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What if the actual incidence of potential risks is very low?  </a:t>
            </a:r>
          </a:p>
          <a:p>
            <a:r>
              <a:rPr lang="en-US" dirty="0"/>
              <a:t>High benefit, low (known) risk</a:t>
            </a:r>
          </a:p>
        </p:txBody>
      </p:sp>
    </p:spTree>
    <p:extLst>
      <p:ext uri="{BB962C8B-B14F-4D97-AF65-F5344CB8AC3E}">
        <p14:creationId xmlns:p14="http://schemas.microsoft.com/office/powerpoint/2010/main" val="1959032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/>
      <p:bldP spid="4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08D4F034-5F52-4288-A1CB-C504224EF296}"/>
              </a:ext>
            </a:extLst>
          </p:cNvPr>
          <p:cNvSpPr/>
          <p:nvPr/>
        </p:nvSpPr>
        <p:spPr>
          <a:xfrm>
            <a:off x="2470704" y="4336126"/>
            <a:ext cx="1893688" cy="1672647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59F107F-DA54-4970-942D-523215E67D70}"/>
              </a:ext>
            </a:extLst>
          </p:cNvPr>
          <p:cNvSpPr/>
          <p:nvPr/>
        </p:nvSpPr>
        <p:spPr>
          <a:xfrm>
            <a:off x="4387050" y="2621983"/>
            <a:ext cx="1893688" cy="1672647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DB9C481-070C-4196-970E-E197FDAEC58A}"/>
              </a:ext>
            </a:extLst>
          </p:cNvPr>
          <p:cNvSpPr/>
          <p:nvPr/>
        </p:nvSpPr>
        <p:spPr>
          <a:xfrm>
            <a:off x="2470704" y="2625731"/>
            <a:ext cx="1893688" cy="1672647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77DDC32-320D-4880-ABEE-B6B79D669C39}"/>
              </a:ext>
            </a:extLst>
          </p:cNvPr>
          <p:cNvSpPr/>
          <p:nvPr/>
        </p:nvSpPr>
        <p:spPr>
          <a:xfrm>
            <a:off x="4395549" y="4340576"/>
            <a:ext cx="1893688" cy="1663748"/>
          </a:xfrm>
          <a:prstGeom prst="rect">
            <a:avLst/>
          </a:prstGeom>
          <a:solidFill>
            <a:srgbClr val="00B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598F71B-3906-4084-9A52-896F5A9FFD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/>
              <a:t>Where is my drug on the Benefit Risk Matrix?</a:t>
            </a:r>
            <a:br>
              <a:rPr lang="en-US" sz="3600" dirty="0"/>
            </a:br>
            <a:r>
              <a:rPr lang="en-US" sz="3600" i="1" dirty="0"/>
              <a:t>What level of BR Assessment is Warranted?</a:t>
            </a:r>
            <a:endParaRPr lang="en-US" i="1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DD8A0C5-F87B-47DC-91CC-6EAF363192A7}"/>
              </a:ext>
            </a:extLst>
          </p:cNvPr>
          <p:cNvSpPr/>
          <p:nvPr/>
        </p:nvSpPr>
        <p:spPr>
          <a:xfrm>
            <a:off x="2464302" y="2611662"/>
            <a:ext cx="3831336" cy="3401568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0CAFB0-BE5E-4135-9049-2EAF3F23C33D}"/>
              </a:ext>
            </a:extLst>
          </p:cNvPr>
          <p:cNvSpPr txBox="1"/>
          <p:nvPr/>
        </p:nvSpPr>
        <p:spPr>
          <a:xfrm>
            <a:off x="3949627" y="6351558"/>
            <a:ext cx="8606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Benefit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5D131F6-339C-4853-B813-6C89DD77D0CE}"/>
              </a:ext>
            </a:extLst>
          </p:cNvPr>
          <p:cNvSpPr txBox="1"/>
          <p:nvPr/>
        </p:nvSpPr>
        <p:spPr>
          <a:xfrm>
            <a:off x="1446270" y="4007647"/>
            <a:ext cx="5565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Risk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16C1072-E34E-4D5C-A437-A3D59AD5DA4E}"/>
              </a:ext>
            </a:extLst>
          </p:cNvPr>
          <p:cNvCxnSpPr>
            <a:stCxn id="6" idx="0"/>
            <a:endCxn id="6" idx="2"/>
          </p:cNvCxnSpPr>
          <p:nvPr/>
        </p:nvCxnSpPr>
        <p:spPr>
          <a:xfrm>
            <a:off x="4379970" y="2611662"/>
            <a:ext cx="0" cy="340156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B01255E-526C-46E5-8EC9-FCCF242B85DC}"/>
              </a:ext>
            </a:extLst>
          </p:cNvPr>
          <p:cNvCxnSpPr>
            <a:stCxn id="6" idx="1"/>
            <a:endCxn id="6" idx="3"/>
          </p:cNvCxnSpPr>
          <p:nvPr/>
        </p:nvCxnSpPr>
        <p:spPr>
          <a:xfrm>
            <a:off x="2464302" y="4312446"/>
            <a:ext cx="3831336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67649B3A-9BDD-483C-994C-A9B65100215E}"/>
              </a:ext>
            </a:extLst>
          </p:cNvPr>
          <p:cNvSpPr txBox="1"/>
          <p:nvPr/>
        </p:nvSpPr>
        <p:spPr>
          <a:xfrm>
            <a:off x="1879086" y="5100389"/>
            <a:ext cx="4821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Low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8C3C398-548B-4D89-9F1B-7B9FC1542EDC}"/>
              </a:ext>
            </a:extLst>
          </p:cNvPr>
          <p:cNvSpPr txBox="1"/>
          <p:nvPr/>
        </p:nvSpPr>
        <p:spPr>
          <a:xfrm>
            <a:off x="3314694" y="6104670"/>
            <a:ext cx="4821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Low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8A6D39E-EB8E-4DE2-9460-CBF21E03E74C}"/>
              </a:ext>
            </a:extLst>
          </p:cNvPr>
          <p:cNvSpPr txBox="1"/>
          <p:nvPr/>
        </p:nvSpPr>
        <p:spPr>
          <a:xfrm>
            <a:off x="1930634" y="3307145"/>
            <a:ext cx="51809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High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618E8AD-51C6-4CDD-B622-420742E80F9E}"/>
              </a:ext>
            </a:extLst>
          </p:cNvPr>
          <p:cNvSpPr txBox="1"/>
          <p:nvPr/>
        </p:nvSpPr>
        <p:spPr>
          <a:xfrm>
            <a:off x="5201138" y="6117330"/>
            <a:ext cx="51809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High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AE9BAAA-3FC9-4280-9CD3-46F8592C8064}"/>
              </a:ext>
            </a:extLst>
          </p:cNvPr>
          <p:cNvSpPr txBox="1"/>
          <p:nvPr/>
        </p:nvSpPr>
        <p:spPr>
          <a:xfrm>
            <a:off x="2470702" y="2660814"/>
            <a:ext cx="181325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High Risk, Low Benefit</a:t>
            </a:r>
          </a:p>
          <a:p>
            <a:endParaRPr lang="en-US" sz="1400" dirty="0"/>
          </a:p>
          <a:p>
            <a:pPr algn="ctr"/>
            <a:r>
              <a:rPr lang="en-US" sz="1400" dirty="0"/>
              <a:t>Easy decision for </a:t>
            </a:r>
            <a:br>
              <a:rPr lang="en-US" sz="1400" dirty="0"/>
            </a:br>
            <a:r>
              <a:rPr lang="en-US" sz="1400" dirty="0"/>
              <a:t>non-approval</a:t>
            </a:r>
          </a:p>
          <a:p>
            <a:pPr algn="ctr"/>
            <a:endParaRPr lang="en-US" sz="1400" dirty="0"/>
          </a:p>
          <a:p>
            <a:pPr algn="ctr"/>
            <a:r>
              <a:rPr lang="en-US" sz="1400" dirty="0"/>
              <a:t>Sponsors typically stop development</a:t>
            </a:r>
          </a:p>
          <a:p>
            <a:pPr algn="ctr"/>
            <a:endParaRPr lang="en-US" sz="14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13723A4-5AF1-4DCA-BD65-8885AD008CC8}"/>
              </a:ext>
            </a:extLst>
          </p:cNvPr>
          <p:cNvSpPr txBox="1"/>
          <p:nvPr/>
        </p:nvSpPr>
        <p:spPr>
          <a:xfrm>
            <a:off x="4379969" y="4312446"/>
            <a:ext cx="1813252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Low Risk, High Benefit</a:t>
            </a:r>
          </a:p>
          <a:p>
            <a:endParaRPr lang="en-US" sz="1400" dirty="0"/>
          </a:p>
          <a:p>
            <a:pPr algn="ctr"/>
            <a:r>
              <a:rPr lang="en-US" sz="1400" dirty="0"/>
              <a:t>Easy decision for approval</a:t>
            </a:r>
          </a:p>
          <a:p>
            <a:pPr algn="ctr"/>
            <a:endParaRPr lang="en-US" sz="1400" dirty="0"/>
          </a:p>
          <a:p>
            <a:pPr algn="ctr"/>
            <a:r>
              <a:rPr lang="en-US" sz="1400" dirty="0"/>
              <a:t>Especially with unmet medical need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6BD6D33-0425-43AD-8464-172506F5B087}"/>
              </a:ext>
            </a:extLst>
          </p:cNvPr>
          <p:cNvSpPr txBox="1"/>
          <p:nvPr/>
        </p:nvSpPr>
        <p:spPr>
          <a:xfrm>
            <a:off x="4431177" y="2648935"/>
            <a:ext cx="196047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High Risk, High Benefit</a:t>
            </a:r>
          </a:p>
          <a:p>
            <a:endParaRPr lang="en-US" sz="1400" dirty="0"/>
          </a:p>
          <a:p>
            <a:pPr algn="ctr"/>
            <a:r>
              <a:rPr lang="en-US" sz="1400" dirty="0"/>
              <a:t>And/or more uncertainty</a:t>
            </a:r>
          </a:p>
          <a:p>
            <a:pPr algn="ctr"/>
            <a:r>
              <a:rPr lang="en-US" sz="2800" dirty="0"/>
              <a:t>?</a:t>
            </a:r>
            <a:endParaRPr lang="en-US" sz="14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DC67E00-BDBD-4AFF-A070-1EE449E9CB0A}"/>
              </a:ext>
            </a:extLst>
          </p:cNvPr>
          <p:cNvSpPr txBox="1"/>
          <p:nvPr/>
        </p:nvSpPr>
        <p:spPr>
          <a:xfrm>
            <a:off x="2470702" y="4340575"/>
            <a:ext cx="181325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Low Risk, Low Benefit</a:t>
            </a:r>
          </a:p>
          <a:p>
            <a:endParaRPr lang="en-US" sz="1400" dirty="0"/>
          </a:p>
          <a:p>
            <a:pPr algn="ctr"/>
            <a:r>
              <a:rPr lang="en-US" sz="1600" dirty="0"/>
              <a:t>And/or more uncertainty</a:t>
            </a:r>
          </a:p>
          <a:p>
            <a:pPr algn="ctr"/>
            <a:r>
              <a:rPr lang="en-US" sz="2800" dirty="0"/>
              <a:t>?</a:t>
            </a:r>
            <a:endParaRPr lang="en-US" sz="1400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3C45946-68D2-46CC-98BF-4E897FAFAE1B}"/>
              </a:ext>
            </a:extLst>
          </p:cNvPr>
          <p:cNvCxnSpPr/>
          <p:nvPr/>
        </p:nvCxnSpPr>
        <p:spPr>
          <a:xfrm>
            <a:off x="5358384" y="5285232"/>
            <a:ext cx="1719072" cy="0"/>
          </a:xfrm>
          <a:prstGeom prst="line">
            <a:avLst/>
          </a:prstGeom>
          <a:ln>
            <a:solidFill>
              <a:schemeClr val="tx1"/>
            </a:solidFill>
            <a:head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88F20F4A-A11D-4208-83AC-0B29259A31FE}"/>
              </a:ext>
            </a:extLst>
          </p:cNvPr>
          <p:cNvSpPr txBox="1"/>
          <p:nvPr/>
        </p:nvSpPr>
        <p:spPr>
          <a:xfrm>
            <a:off x="7077456" y="5100389"/>
            <a:ext cx="1655005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Example drug </a:t>
            </a:r>
          </a:p>
          <a:p>
            <a:r>
              <a:rPr lang="en-US" dirty="0"/>
              <a:t>for nasal polyps</a:t>
            </a:r>
          </a:p>
        </p:txBody>
      </p:sp>
    </p:spTree>
    <p:extLst>
      <p:ext uri="{BB962C8B-B14F-4D97-AF65-F5344CB8AC3E}">
        <p14:creationId xmlns:p14="http://schemas.microsoft.com/office/powerpoint/2010/main" val="1143705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E423D5-C3F9-48C7-A530-605EAA8C49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Approach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9BB282-0BFC-4E9F-A5B3-9175D0A9CE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Let’s now consider a different example…</a:t>
            </a:r>
          </a:p>
        </p:txBody>
      </p:sp>
    </p:spTree>
    <p:extLst>
      <p:ext uri="{BB962C8B-B14F-4D97-AF65-F5344CB8AC3E}">
        <p14:creationId xmlns:p14="http://schemas.microsoft.com/office/powerpoint/2010/main" val="20270427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0214AE9-55FA-4A41-B4F3-0D7561A973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99487"/>
            <a:ext cx="9144000" cy="525902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7326CD4-7377-4014-A3B9-A8647BDAA74A}"/>
              </a:ext>
            </a:extLst>
          </p:cNvPr>
          <p:cNvSpPr txBox="1"/>
          <p:nvPr/>
        </p:nvSpPr>
        <p:spPr>
          <a:xfrm>
            <a:off x="228600" y="6565392"/>
            <a:ext cx="17475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from Scott Evans</a:t>
            </a:r>
          </a:p>
        </p:txBody>
      </p:sp>
    </p:spTree>
    <p:extLst>
      <p:ext uri="{BB962C8B-B14F-4D97-AF65-F5344CB8AC3E}">
        <p14:creationId xmlns:p14="http://schemas.microsoft.com/office/powerpoint/2010/main" val="14552011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C776981-057B-4DAB-8417-DF02C787E8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3649"/>
            <a:ext cx="9144000" cy="648268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57C27F3-127E-4F2D-A3BB-717FA83F918B}"/>
              </a:ext>
            </a:extLst>
          </p:cNvPr>
          <p:cNvSpPr/>
          <p:nvPr/>
        </p:nvSpPr>
        <p:spPr>
          <a:xfrm>
            <a:off x="3593592" y="1865376"/>
            <a:ext cx="4535424" cy="28620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846D3E3-BE5D-4481-A45C-A95376875319}"/>
              </a:ext>
            </a:extLst>
          </p:cNvPr>
          <p:cNvSpPr txBox="1"/>
          <p:nvPr/>
        </p:nvSpPr>
        <p:spPr>
          <a:xfrm>
            <a:off x="3739896" y="2514600"/>
            <a:ext cx="45354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What categories make sense to assess an antibiotic for a resistant strain?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EC88567-99CE-4353-9DDC-DFADAE41B98F}"/>
              </a:ext>
            </a:extLst>
          </p:cNvPr>
          <p:cNvSpPr/>
          <p:nvPr/>
        </p:nvSpPr>
        <p:spPr>
          <a:xfrm>
            <a:off x="134112" y="4879848"/>
            <a:ext cx="8891016" cy="19781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CC4EDC5-0D6F-44B0-A9A6-0696112B3274}"/>
              </a:ext>
            </a:extLst>
          </p:cNvPr>
          <p:cNvSpPr txBox="1"/>
          <p:nvPr/>
        </p:nvSpPr>
        <p:spPr>
          <a:xfrm>
            <a:off x="228600" y="6565392"/>
            <a:ext cx="17475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from Scott Evans</a:t>
            </a:r>
          </a:p>
        </p:txBody>
      </p:sp>
    </p:spTree>
    <p:extLst>
      <p:ext uri="{BB962C8B-B14F-4D97-AF65-F5344CB8AC3E}">
        <p14:creationId xmlns:p14="http://schemas.microsoft.com/office/powerpoint/2010/main" val="1945707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/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E423D5-C3F9-48C7-A530-605EAA8C49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Approach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9BB282-0BFC-4E9F-A5B3-9175D0A9CE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When does it make sense to use weighting?</a:t>
            </a:r>
          </a:p>
          <a:p>
            <a:r>
              <a:rPr lang="en-US" dirty="0"/>
              <a:t>Rare event with high morbidity and mortality in a relatively healthy population</a:t>
            </a:r>
          </a:p>
          <a:p>
            <a:r>
              <a:rPr lang="en-US" dirty="0"/>
              <a:t>Example: </a:t>
            </a:r>
          </a:p>
          <a:p>
            <a:pPr lvl="1"/>
            <a:r>
              <a:rPr lang="en-US" dirty="0"/>
              <a:t>Natalizumab for MS</a:t>
            </a:r>
          </a:p>
          <a:p>
            <a:pPr lvl="1"/>
            <a:r>
              <a:rPr lang="en-US" dirty="0"/>
              <a:t>Rare AE: PML, a brain infection with high neurological morbidity and mortality</a:t>
            </a:r>
          </a:p>
          <a:p>
            <a:pPr marL="0" indent="0">
              <a:buNone/>
            </a:pPr>
            <a:endParaRPr lang="en-US" sz="1000" dirty="0"/>
          </a:p>
          <a:p>
            <a:pPr marL="0" indent="0">
              <a:buNone/>
            </a:pPr>
            <a:endParaRPr lang="en-US" sz="1000" dirty="0"/>
          </a:p>
          <a:p>
            <a:pPr marL="0" indent="0">
              <a:buNone/>
            </a:pPr>
            <a:r>
              <a:rPr lang="en-US" sz="1000" dirty="0"/>
              <a:t>PML: Progressive multifocal leukoencephalopathy</a:t>
            </a:r>
          </a:p>
        </p:txBody>
      </p:sp>
    </p:spTree>
    <p:extLst>
      <p:ext uri="{BB962C8B-B14F-4D97-AF65-F5344CB8AC3E}">
        <p14:creationId xmlns:p14="http://schemas.microsoft.com/office/powerpoint/2010/main" val="3062086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E99AF2-0507-4C21-A28F-ACBBF143F5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One element of BR Value Tree has much stronger weighting than any others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36071CB-6BE6-412E-9A7E-1D395C76E8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71158" y="2009775"/>
            <a:ext cx="5614383" cy="428625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7A09614-D8CF-49C2-A4FD-DA83912EE35C}"/>
              </a:ext>
            </a:extLst>
          </p:cNvPr>
          <p:cNvSpPr txBox="1"/>
          <p:nvPr/>
        </p:nvSpPr>
        <p:spPr>
          <a:xfrm>
            <a:off x="120769" y="6347264"/>
            <a:ext cx="85746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From Richard Nixon, 2012: </a:t>
            </a:r>
            <a:r>
              <a:rPr lang="en-US" sz="1200" dirty="0">
                <a:hlinkClick r:id="rId3"/>
              </a:rPr>
              <a:t>http://bbs.ceb-institute.org/wp-content/uploads/2012/10/BBS2012-A-case-study-using-the-BRAT-framework-for-Benefit-Risk-Assessment.pdf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3028996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311E80-FCF0-434A-A840-53E3587089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49" y="859777"/>
            <a:ext cx="8509103" cy="926020"/>
          </a:xfrm>
        </p:spPr>
        <p:txBody>
          <a:bodyPr>
            <a:normAutofit fontScale="90000"/>
          </a:bodyPr>
          <a:lstStyle/>
          <a:p>
            <a:r>
              <a:rPr lang="en-US" dirty="0"/>
              <a:t>Incidence x Weight </a:t>
            </a:r>
            <a:br>
              <a:rPr lang="en-US" dirty="0"/>
            </a:br>
            <a:r>
              <a:rPr lang="en-US" dirty="0"/>
              <a:t>adds needed perspective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6736920-27CF-45BC-859F-662EF377DF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586" y="1852584"/>
            <a:ext cx="5557386" cy="437613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96EE0F5-F991-4534-9118-6B3EE300A598}"/>
              </a:ext>
            </a:extLst>
          </p:cNvPr>
          <p:cNvSpPr txBox="1"/>
          <p:nvPr/>
        </p:nvSpPr>
        <p:spPr>
          <a:xfrm>
            <a:off x="6345960" y="2917551"/>
            <a:ext cx="2491323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- Risk management</a:t>
            </a:r>
          </a:p>
          <a:p>
            <a:r>
              <a:rPr lang="en-US" sz="1600" dirty="0"/>
              <a:t>for this critical event</a:t>
            </a:r>
          </a:p>
          <a:p>
            <a:r>
              <a:rPr lang="en-US" sz="1600" dirty="0"/>
              <a:t>led to REMS </a:t>
            </a:r>
            <a:r>
              <a:rPr lang="en-US" sz="1600" i="1" dirty="0"/>
              <a:t>for all patients </a:t>
            </a:r>
            <a:br>
              <a:rPr lang="en-US" sz="1600" i="1" dirty="0"/>
            </a:br>
            <a:r>
              <a:rPr lang="en-US" sz="1600" i="1" dirty="0"/>
              <a:t>on natalizumab</a:t>
            </a:r>
          </a:p>
          <a:p>
            <a:r>
              <a:rPr lang="en-US" sz="1600" dirty="0"/>
              <a:t>- Did this BR assessment/</a:t>
            </a:r>
            <a:br>
              <a:rPr lang="en-US" sz="1600" dirty="0"/>
            </a:br>
            <a:r>
              <a:rPr lang="en-US" sz="1600" dirty="0"/>
              <a:t>weighting </a:t>
            </a:r>
            <a:r>
              <a:rPr lang="en-US" sz="1600" i="1" dirty="0"/>
              <a:t>affect the </a:t>
            </a:r>
            <a:br>
              <a:rPr lang="en-US" sz="1600" i="1" dirty="0"/>
            </a:br>
            <a:r>
              <a:rPr lang="en-US" sz="1600" i="1" dirty="0"/>
              <a:t>regulatory outcome?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AD1EF0F-2968-4F28-97C9-2A1AC2E4D6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3978" y="5044474"/>
            <a:ext cx="4710022" cy="947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2656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Closing Thoughts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9070" y="1657990"/>
            <a:ext cx="8509103" cy="4726935"/>
          </a:xfrm>
        </p:spPr>
        <p:txBody>
          <a:bodyPr>
            <a:normAutofit fontScale="70000" lnSpcReduction="20000"/>
          </a:bodyPr>
          <a:lstStyle/>
          <a:p>
            <a:r>
              <a:rPr lang="en-US" sz="2400" dirty="0"/>
              <a:t>Answering the wrong questions is bad science</a:t>
            </a:r>
          </a:p>
          <a:p>
            <a:r>
              <a:rPr lang="en-US" sz="2400" dirty="0"/>
              <a:t>Therefore, basing regulatory decisions on answers to the wrong questions is bad policy</a:t>
            </a:r>
          </a:p>
          <a:p>
            <a:endParaRPr lang="en-US" sz="2400" dirty="0"/>
          </a:p>
          <a:p>
            <a:r>
              <a:rPr lang="en-US" sz="2400" b="1" dirty="0"/>
              <a:t>What is the medical question for my drug’s benefit risk decision?</a:t>
            </a:r>
          </a:p>
          <a:p>
            <a:pPr lvl="1"/>
            <a:r>
              <a:rPr lang="en-US" sz="2400" dirty="0"/>
              <a:t>What are the key medical benefit and risk questions for this drug?</a:t>
            </a:r>
          </a:p>
          <a:p>
            <a:pPr lvl="1"/>
            <a:r>
              <a:rPr lang="en-US" sz="2400" dirty="0"/>
              <a:t>Where does this drug sit on the Benefit-Risk Matrix?</a:t>
            </a:r>
          </a:p>
          <a:p>
            <a:pPr lvl="1"/>
            <a:r>
              <a:rPr lang="en-US" sz="2400" dirty="0"/>
              <a:t>How will this drug be assessed for benefit-risk in the submission?</a:t>
            </a:r>
          </a:p>
          <a:p>
            <a:pPr lvl="2"/>
            <a:r>
              <a:rPr lang="en-US" sz="2000" i="1" dirty="0">
                <a:solidFill>
                  <a:srgbClr val="00B050"/>
                </a:solidFill>
              </a:rPr>
              <a:t>Prior to confirmatory trial initiation: </a:t>
            </a:r>
            <a:r>
              <a:rPr lang="en-US" sz="2000" dirty="0"/>
              <a:t>does the study design and data to be collected match with the program level benefit-risk assessment for the submission?</a:t>
            </a:r>
          </a:p>
          <a:p>
            <a:pPr lvl="2"/>
            <a:r>
              <a:rPr lang="en-US" sz="2000" i="1" dirty="0">
                <a:solidFill>
                  <a:srgbClr val="00B050"/>
                </a:solidFill>
              </a:rPr>
              <a:t>Is the planned BR assessment described in the protocol and SAP?</a:t>
            </a:r>
          </a:p>
          <a:p>
            <a:endParaRPr lang="en-US" sz="2400" dirty="0"/>
          </a:p>
          <a:p>
            <a:r>
              <a:rPr lang="en-US" sz="2400" b="1" dirty="0"/>
              <a:t>Consider which approach best fits your drug’s situation</a:t>
            </a:r>
          </a:p>
          <a:p>
            <a:pPr lvl="1"/>
            <a:r>
              <a:rPr lang="en-US" sz="2400" dirty="0" err="1"/>
              <a:t>Estimands</a:t>
            </a:r>
            <a:r>
              <a:rPr lang="en-US" sz="2400" dirty="0"/>
              <a:t> for BR planning</a:t>
            </a:r>
          </a:p>
          <a:p>
            <a:pPr lvl="1"/>
            <a:r>
              <a:rPr lang="en-US" sz="2400" dirty="0"/>
              <a:t>Patient-level assessment is better than summarizing benefits and risks separately</a:t>
            </a:r>
          </a:p>
          <a:p>
            <a:pPr lvl="1"/>
            <a:r>
              <a:rPr lang="en-US" sz="2400" dirty="0"/>
              <a:t>Is weighting relevant to the key medical questions?</a:t>
            </a:r>
          </a:p>
          <a:p>
            <a:pPr lvl="1"/>
            <a:r>
              <a:rPr lang="en-US" sz="2400" dirty="0"/>
              <a:t>Benefit-risk assessment is young.  What’s on the horizon?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 b="1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www.fda.gov</a:t>
            </a:r>
            <a:endParaRPr lang="en-US" b="1" dirty="0">
              <a:solidFill>
                <a:schemeClr val="tx2">
                  <a:lumMod val="60000"/>
                  <a:lumOff val="40000"/>
                </a:schemeClr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716818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9785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9de073ec-ac82-447c-9e03-f2a127ddbaab">DCFPU5JH66N6-57-988</_dlc_DocId>
    <_dlc_DocIdUrl xmlns="9de073ec-ac82-447c-9e03-f2a127ddbaab">
      <Url>http://sharepoint.fda.gov/orgs/OTSSharePoint/_layouts/DocIdRedir.aspx?ID=DCFPU5JH66N6-57-988</Url>
      <Description>DCFPU5JH66N6-57-988</Description>
    </_dlc_DocIdUrl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79862D5F892D546AECB236CA9E1EEAE" ma:contentTypeVersion="0" ma:contentTypeDescription="Create a new document." ma:contentTypeScope="" ma:versionID="c00a8a70a0895b8023818d1a62331617">
  <xsd:schema xmlns:xsd="http://www.w3.org/2001/XMLSchema" xmlns:xs="http://www.w3.org/2001/XMLSchema" xmlns:p="http://schemas.microsoft.com/office/2006/metadata/properties" xmlns:ns2="9de073ec-ac82-447c-9e03-f2a127ddbaab" targetNamespace="http://schemas.microsoft.com/office/2006/metadata/properties" ma:root="true" ma:fieldsID="bd6c886489c0aae651c1e4ad0eee83d4" ns2:_="">
    <xsd:import namespace="9de073ec-ac82-447c-9e03-f2a127ddbaab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e073ec-ac82-447c-9e03-f2a127ddbaab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Nintex conditional workflow start</Name>
    <Synchronization>Synchronous</Synchronization>
    <Type>10001</Type>
    <SequenceNumber>50000</SequenceNumber>
    <Assembly>Nintex.Workflow, Version=1.0.0.0, Culture=neutral, PublicKeyToken=913f6bae0ca5ae12</Assembly>
    <Class>Nintex.Workflow.ConditionalWorkflowStartReceiver</Class>
    <Data>635012054692657059</Data>
    <Filter/>
  </Receiver>
  <Receiver>
    <Name>Nintex conditional workflow start</Name>
    <Synchronization>Synchronous</Synchronization>
    <Type>10002</Type>
    <SequenceNumber>50000</SequenceNumber>
    <Assembly>Nintex.Workflow, Version=1.0.0.0, Culture=neutral, PublicKeyToken=913f6bae0ca5ae12</Assembly>
    <Class>Nintex.Workflow.ConditionalWorkflowStartReceiver</Class>
    <Data>635012054692657059</Data>
    <Filter/>
  </Receiver>
  <Receiver>
    <Name>Nintex conditional workflow start</Name>
    <Synchronization>Synchronous</Synchronization>
    <Type>2</Type>
    <SequenceNumber>50000</SequenceNumber>
    <Assembly>Nintex.Workflow, Version=1.0.0.0, Culture=neutral, PublicKeyToken=913f6bae0ca5ae12</Assembly>
    <Class>Nintex.Workflow.ConditionalWorkflowStartReceiver</Class>
    <Data>635012054692657059</Data>
    <Filter/>
  </Receiver>
  <Receiver>
    <Name>Nintex conditional workflow start</Name>
    <Synchronization>Synchronous</Synchronization>
    <Type>10004</Type>
    <SequenceNumber>50000</SequenceNumber>
    <Assembly>Nintex.Workflow, Version=1.0.0.0, Culture=neutral, PublicKeyToken=913f6bae0ca5ae12</Assembly>
    <Class>Nintex.Workflow.ConditionalWorkflowStartReceiver</Class>
    <Data>635012054692657059</Data>
    <Filter/>
  </Receiver>
</spe:Receiver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F64F44B-3D4B-4A17-AB45-976BB2A37837}">
  <ds:schemaRefs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9de073ec-ac82-447c-9e03-f2a127ddbaab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466B4E4D-E09C-4DCC-B476-E3B1649CD4E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de073ec-ac82-447c-9e03-f2a127ddbaa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334F22C-CB47-4F29-937E-3DD357D1AE1D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EF5BEFDF-3EF4-491A-AFA4-63BCC737027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3360</TotalTime>
  <Words>1556</Words>
  <Application>Microsoft Office PowerPoint</Application>
  <PresentationFormat>On-screen Show (4:3)</PresentationFormat>
  <Paragraphs>200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9" baseType="lpstr">
      <vt:lpstr>Arial</vt:lpstr>
      <vt:lpstr>Calibri</vt:lpstr>
      <vt:lpstr>Helvetica</vt:lpstr>
      <vt:lpstr>Office Theme</vt:lpstr>
      <vt:lpstr>PowerPoint Presentation</vt:lpstr>
      <vt:lpstr>Disclaimer</vt:lpstr>
      <vt:lpstr>Acknowledgments</vt:lpstr>
      <vt:lpstr>How to Make a Benefit-Risk Estimand?</vt:lpstr>
      <vt:lpstr>Why a benefit-risk estimand?</vt:lpstr>
      <vt:lpstr>Approach 1</vt:lpstr>
      <vt:lpstr>Estimands</vt:lpstr>
      <vt:lpstr>Benefit-Risk Value Tree</vt:lpstr>
      <vt:lpstr>Example</vt:lpstr>
      <vt:lpstr>Nasal Polyps Efficacy Estimand</vt:lpstr>
      <vt:lpstr>Nasal Polyps Efficacy Estimator, Sensitivity Analysis</vt:lpstr>
      <vt:lpstr>Nasal Polyps Benefit-Risk Value Tree</vt:lpstr>
      <vt:lpstr>Safety Estimands for Nasal Polyps</vt:lpstr>
      <vt:lpstr>Nasal Polyps Safety Estimand</vt:lpstr>
      <vt:lpstr>Nasal Polyps Safety Estimator, Sensitivity Analysis</vt:lpstr>
      <vt:lpstr>Nasal Polyps Benefit-Risk Value Tree</vt:lpstr>
      <vt:lpstr>Where is my drug on the Benefit Risk Matrix? What level of BR Assessment is Warranted?</vt:lpstr>
      <vt:lpstr>Approach 2</vt:lpstr>
      <vt:lpstr>PowerPoint Presentation</vt:lpstr>
      <vt:lpstr>PowerPoint Presentation</vt:lpstr>
      <vt:lpstr>Approach 3</vt:lpstr>
      <vt:lpstr>One element of BR Value Tree has much stronger weighting than any others</vt:lpstr>
      <vt:lpstr>Incidence x Weight  adds needed perspective</vt:lpstr>
      <vt:lpstr>Closing Thoughts </vt:lpstr>
      <vt:lpstr>PowerPoint Presentation</vt:lpstr>
    </vt:vector>
  </TitlesOfParts>
  <Company>Sensis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Cory Grabow</dc:creator>
  <cp:lastModifiedBy>Duke, Susan</cp:lastModifiedBy>
  <cp:revision>183</cp:revision>
  <cp:lastPrinted>2019-09-16T21:12:07Z</cp:lastPrinted>
  <dcterms:created xsi:type="dcterms:W3CDTF">2015-10-02T20:33:31Z</dcterms:created>
  <dcterms:modified xsi:type="dcterms:W3CDTF">2019-09-19T20:48:41Z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0x010100479862D5F892D546AECB236CA9E1EEAE</vt:lpwstr>
  </property>
  <property fmtid="{D5CDD505-2E9C-101B-9397-08002B2CF9AE}" pid="3" name="_dlc_DocIdItemGuid">
    <vt:lpwstr>b987f1de-f09f-41fb-af88-3ea8bf497c9f</vt:lpwstr>
  </property>
</Properties>
</file>